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1"/>
    <p:sldMasterId id="2147483669" r:id="rId2"/>
    <p:sldMasterId id="2147483666" r:id="rId3"/>
  </p:sldMasterIdLst>
  <p:notesMasterIdLst>
    <p:notesMasterId r:id="rId21"/>
  </p:notesMasterIdLst>
  <p:handoutMasterIdLst>
    <p:handoutMasterId r:id="rId22"/>
  </p:handoutMasterIdLst>
  <p:sldIdLst>
    <p:sldId id="265" r:id="rId4"/>
    <p:sldId id="341" r:id="rId5"/>
    <p:sldId id="343" r:id="rId6"/>
    <p:sldId id="342" r:id="rId7"/>
    <p:sldId id="257" r:id="rId8"/>
    <p:sldId id="330" r:id="rId9"/>
    <p:sldId id="314" r:id="rId10"/>
    <p:sldId id="324" r:id="rId11"/>
    <p:sldId id="308" r:id="rId12"/>
    <p:sldId id="300" r:id="rId13"/>
    <p:sldId id="327" r:id="rId14"/>
    <p:sldId id="294" r:id="rId15"/>
    <p:sldId id="328" r:id="rId16"/>
    <p:sldId id="329" r:id="rId17"/>
    <p:sldId id="344" r:id="rId18"/>
    <p:sldId id="345" r:id="rId19"/>
    <p:sldId id="332" r:id="rId2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owdey, Rose" initials="GR" lastIdx="1" clrIdx="0">
    <p:extLst>
      <p:ext uri="{19B8F6BF-5375-455C-9EA6-DF929625EA0E}">
        <p15:presenceInfo xmlns:p15="http://schemas.microsoft.com/office/powerpoint/2012/main" userId="S::Rose.Gowdey@vermont.gov::e9c0a93f-f970-4c12-a30b-f14d3d872a6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ABE"/>
    <a:srgbClr val="526F8B"/>
    <a:srgbClr val="FFF2CC"/>
    <a:srgbClr val="7D6856"/>
    <a:srgbClr val="00853F"/>
    <a:srgbClr val="865B75"/>
    <a:srgbClr val="A59483"/>
    <a:srgbClr val="B48D56"/>
    <a:srgbClr val="F6C6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06" autoAdjust="0"/>
    <p:restoredTop sz="78848" autoAdjust="0"/>
  </p:normalViewPr>
  <p:slideViewPr>
    <p:cSldViewPr snapToGrid="0">
      <p:cViewPr varScale="1">
        <p:scale>
          <a:sx n="99" d="100"/>
          <a:sy n="99" d="100"/>
        </p:scale>
        <p:origin x="774" y="78"/>
      </p:cViewPr>
      <p:guideLst/>
    </p:cSldViewPr>
  </p:slideViewPr>
  <p:notesTextViewPr>
    <p:cViewPr>
      <p:scale>
        <a:sx n="3" d="2"/>
        <a:sy n="3" d="2"/>
      </p:scale>
      <p:origin x="0" y="0"/>
    </p:cViewPr>
  </p:notesTextViewPr>
  <p:notesViewPr>
    <p:cSldViewPr snapToGrid="0">
      <p:cViewPr varScale="1">
        <p:scale>
          <a:sx n="95" d="100"/>
          <a:sy n="95" d="100"/>
        </p:scale>
        <p:origin x="355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7C28F3-A147-4F62-AEE7-984B89A7DDCC}" type="doc">
      <dgm:prSet loTypeId="urn:microsoft.com/office/officeart/2008/layout/LinedList" loCatId="list" qsTypeId="urn:microsoft.com/office/officeart/2005/8/quickstyle/simple3" qsCatId="simple" csTypeId="urn:microsoft.com/office/officeart/2005/8/colors/accent5_4" csCatId="accent5" phldr="1"/>
      <dgm:spPr/>
      <dgm:t>
        <a:bodyPr/>
        <a:lstStyle/>
        <a:p>
          <a:endParaRPr lang="en-US"/>
        </a:p>
      </dgm:t>
    </dgm:pt>
    <dgm:pt modelId="{96595492-C57F-4D9B-926D-0FFBEE9D0911}">
      <dgm:prSet custT="1"/>
      <dgm:spPr/>
      <dgm:t>
        <a:bodyPr anchor="ctr" anchorCtr="0"/>
        <a:lstStyle/>
        <a:p>
          <a:r>
            <a:rPr lang="en-US" sz="2400" b="1" u="sng" dirty="0"/>
            <a:t>Policy</a:t>
          </a:r>
          <a:r>
            <a:rPr lang="en-US" sz="2400" dirty="0"/>
            <a:t>: Review of state laws, legislation, policies for gaps and redundancies, and recommend improvements.</a:t>
          </a:r>
        </a:p>
      </dgm:t>
    </dgm:pt>
    <dgm:pt modelId="{4CF28998-E754-4B20-AAD7-1E2ADDC9E931}" type="parTrans" cxnId="{DD92AE38-A52D-42D1-ADAF-FFFE568537C6}">
      <dgm:prSet/>
      <dgm:spPr/>
      <dgm:t>
        <a:bodyPr/>
        <a:lstStyle/>
        <a:p>
          <a:endParaRPr lang="en-US"/>
        </a:p>
      </dgm:t>
    </dgm:pt>
    <dgm:pt modelId="{285E15AF-485C-4A02-B6C1-30548C87D630}" type="sibTrans" cxnId="{DD92AE38-A52D-42D1-ADAF-FFFE568537C6}">
      <dgm:prSet/>
      <dgm:spPr/>
      <dgm:t>
        <a:bodyPr/>
        <a:lstStyle/>
        <a:p>
          <a:endParaRPr lang="en-US"/>
        </a:p>
      </dgm:t>
    </dgm:pt>
    <dgm:pt modelId="{E77F31A4-7D31-4B6B-A8B1-6BD70F172DFA}">
      <dgm:prSet custT="1"/>
      <dgm:spPr/>
      <dgm:t>
        <a:bodyPr anchor="ctr" anchorCtr="0"/>
        <a:lstStyle/>
        <a:p>
          <a:r>
            <a:rPr lang="en-US" sz="2400" b="1" u="sng" dirty="0"/>
            <a:t>Programs</a:t>
          </a:r>
          <a:r>
            <a:rPr lang="en-US" sz="2400" dirty="0"/>
            <a:t>: Recommend strategies to replicate successes and best practices, addressing gaps and needs.</a:t>
          </a:r>
        </a:p>
      </dgm:t>
    </dgm:pt>
    <dgm:pt modelId="{4F7F938E-1984-4760-8A0D-9E1F5E653ADE}" type="parTrans" cxnId="{488076FB-84B1-4620-B1BA-0D5D6FD1A0FD}">
      <dgm:prSet/>
      <dgm:spPr/>
      <dgm:t>
        <a:bodyPr/>
        <a:lstStyle/>
        <a:p>
          <a:endParaRPr lang="en-US"/>
        </a:p>
      </dgm:t>
    </dgm:pt>
    <dgm:pt modelId="{DFED8443-B853-42E0-9298-0E29AC4A1B72}" type="sibTrans" cxnId="{488076FB-84B1-4620-B1BA-0D5D6FD1A0FD}">
      <dgm:prSet/>
      <dgm:spPr/>
      <dgm:t>
        <a:bodyPr/>
        <a:lstStyle/>
        <a:p>
          <a:endParaRPr lang="en-US"/>
        </a:p>
      </dgm:t>
    </dgm:pt>
    <dgm:pt modelId="{E5A293A9-5549-4DA1-8F4E-9076F9616B67}">
      <dgm:prSet custT="1"/>
      <dgm:spPr/>
      <dgm:t>
        <a:bodyPr anchor="ctr" anchorCtr="0"/>
        <a:lstStyle/>
        <a:p>
          <a:r>
            <a:rPr lang="en-US" sz="2400" b="1" u="sng" dirty="0"/>
            <a:t>Infrastructure</a:t>
          </a:r>
          <a:r>
            <a:rPr lang="en-US" sz="2400" dirty="0"/>
            <a:t>: How can improvements in the relationships between programs, departments and agencies result in efficiencies and improved outcomes?</a:t>
          </a:r>
        </a:p>
      </dgm:t>
    </dgm:pt>
    <dgm:pt modelId="{D3410B57-233C-49E0-9456-84E03DFC7191}" type="parTrans" cxnId="{EF02B5B0-DF42-4620-AC4F-4007373E500A}">
      <dgm:prSet/>
      <dgm:spPr/>
      <dgm:t>
        <a:bodyPr/>
        <a:lstStyle/>
        <a:p>
          <a:endParaRPr lang="en-US"/>
        </a:p>
      </dgm:t>
    </dgm:pt>
    <dgm:pt modelId="{B04F3827-ECE5-4F10-A63C-2AA045ACE2D0}" type="sibTrans" cxnId="{EF02B5B0-DF42-4620-AC4F-4007373E500A}">
      <dgm:prSet/>
      <dgm:spPr/>
      <dgm:t>
        <a:bodyPr/>
        <a:lstStyle/>
        <a:p>
          <a:endParaRPr lang="en-US"/>
        </a:p>
      </dgm:t>
    </dgm:pt>
    <dgm:pt modelId="{407B44C9-1C7F-4FA0-9396-964CF8EF9426}">
      <dgm:prSet custT="1"/>
      <dgm:spPr/>
      <dgm:t>
        <a:bodyPr anchor="ctr" anchorCtr="0"/>
        <a:lstStyle/>
        <a:p>
          <a:r>
            <a:rPr lang="en-US" sz="2400" b="1" u="sng" dirty="0"/>
            <a:t>Investment</a:t>
          </a:r>
          <a:r>
            <a:rPr lang="en-US" sz="2400" dirty="0"/>
            <a:t>: Leverage available and new funds for greatest impact.</a:t>
          </a:r>
        </a:p>
      </dgm:t>
    </dgm:pt>
    <dgm:pt modelId="{375167F8-286A-4B33-89DE-0D026DA45F2E}" type="parTrans" cxnId="{8CD09460-0ED4-4843-814D-62003880C9E7}">
      <dgm:prSet/>
      <dgm:spPr/>
      <dgm:t>
        <a:bodyPr/>
        <a:lstStyle/>
        <a:p>
          <a:endParaRPr lang="en-US"/>
        </a:p>
      </dgm:t>
    </dgm:pt>
    <dgm:pt modelId="{A5F39332-E954-4F7F-8534-BEA5C7B631B3}" type="sibTrans" cxnId="{8CD09460-0ED4-4843-814D-62003880C9E7}">
      <dgm:prSet/>
      <dgm:spPr/>
      <dgm:t>
        <a:bodyPr/>
        <a:lstStyle/>
        <a:p>
          <a:endParaRPr lang="en-US"/>
        </a:p>
      </dgm:t>
    </dgm:pt>
    <dgm:pt modelId="{0459FF76-2707-4203-9C5F-5F88E6FEDB80}" type="pres">
      <dgm:prSet presAssocID="{9C7C28F3-A147-4F62-AEE7-984B89A7DDCC}" presName="vert0" presStyleCnt="0">
        <dgm:presLayoutVars>
          <dgm:dir/>
          <dgm:animOne val="branch"/>
          <dgm:animLvl val="lvl"/>
        </dgm:presLayoutVars>
      </dgm:prSet>
      <dgm:spPr/>
    </dgm:pt>
    <dgm:pt modelId="{5865362C-5B97-419F-B408-3A1EA49531BE}" type="pres">
      <dgm:prSet presAssocID="{96595492-C57F-4D9B-926D-0FFBEE9D0911}" presName="thickLine" presStyleLbl="alignNode1" presStyleIdx="0" presStyleCnt="4"/>
      <dgm:spPr/>
    </dgm:pt>
    <dgm:pt modelId="{AC431C92-D865-496A-AA31-346489A4445D}" type="pres">
      <dgm:prSet presAssocID="{96595492-C57F-4D9B-926D-0FFBEE9D0911}" presName="horz1" presStyleCnt="0"/>
      <dgm:spPr/>
    </dgm:pt>
    <dgm:pt modelId="{7F298FFE-A483-4487-8E8B-FEEDBAC6FB03}" type="pres">
      <dgm:prSet presAssocID="{96595492-C57F-4D9B-926D-0FFBEE9D0911}" presName="tx1" presStyleLbl="revTx" presStyleIdx="0" presStyleCnt="4" custLinFactNeighborY="-840"/>
      <dgm:spPr/>
    </dgm:pt>
    <dgm:pt modelId="{1AA8BECC-2AC1-490F-815E-0FB84A05B6EE}" type="pres">
      <dgm:prSet presAssocID="{96595492-C57F-4D9B-926D-0FFBEE9D0911}" presName="vert1" presStyleCnt="0"/>
      <dgm:spPr/>
    </dgm:pt>
    <dgm:pt modelId="{52570778-7E28-4873-80EF-46E4EB46F210}" type="pres">
      <dgm:prSet presAssocID="{E77F31A4-7D31-4B6B-A8B1-6BD70F172DFA}" presName="thickLine" presStyleLbl="alignNode1" presStyleIdx="1" presStyleCnt="4"/>
      <dgm:spPr/>
    </dgm:pt>
    <dgm:pt modelId="{D610096A-788A-4E14-BBF6-4C743F559D53}" type="pres">
      <dgm:prSet presAssocID="{E77F31A4-7D31-4B6B-A8B1-6BD70F172DFA}" presName="horz1" presStyleCnt="0"/>
      <dgm:spPr/>
    </dgm:pt>
    <dgm:pt modelId="{0984E585-4E06-45B9-A111-11D54E35B214}" type="pres">
      <dgm:prSet presAssocID="{E77F31A4-7D31-4B6B-A8B1-6BD70F172DFA}" presName="tx1" presStyleLbl="revTx" presStyleIdx="1" presStyleCnt="4"/>
      <dgm:spPr/>
    </dgm:pt>
    <dgm:pt modelId="{09B80665-A443-4529-AE60-B65485806565}" type="pres">
      <dgm:prSet presAssocID="{E77F31A4-7D31-4B6B-A8B1-6BD70F172DFA}" presName="vert1" presStyleCnt="0"/>
      <dgm:spPr/>
    </dgm:pt>
    <dgm:pt modelId="{42FC894C-0B17-4890-A7C3-6E5199C058A4}" type="pres">
      <dgm:prSet presAssocID="{E5A293A9-5549-4DA1-8F4E-9076F9616B67}" presName="thickLine" presStyleLbl="alignNode1" presStyleIdx="2" presStyleCnt="4"/>
      <dgm:spPr/>
    </dgm:pt>
    <dgm:pt modelId="{D32B9497-676E-4ECB-9031-D751961E1F63}" type="pres">
      <dgm:prSet presAssocID="{E5A293A9-5549-4DA1-8F4E-9076F9616B67}" presName="horz1" presStyleCnt="0"/>
      <dgm:spPr/>
    </dgm:pt>
    <dgm:pt modelId="{0C6FB8CA-0CF8-455E-8CE3-6D3627D68E58}" type="pres">
      <dgm:prSet presAssocID="{E5A293A9-5549-4DA1-8F4E-9076F9616B67}" presName="tx1" presStyleLbl="revTx" presStyleIdx="2" presStyleCnt="4"/>
      <dgm:spPr/>
    </dgm:pt>
    <dgm:pt modelId="{9C9CC697-1891-4C65-AB8E-8D62B04914B0}" type="pres">
      <dgm:prSet presAssocID="{E5A293A9-5549-4DA1-8F4E-9076F9616B67}" presName="vert1" presStyleCnt="0"/>
      <dgm:spPr/>
    </dgm:pt>
    <dgm:pt modelId="{67B93888-7A27-4838-A0E8-AF88CA43B7EF}" type="pres">
      <dgm:prSet presAssocID="{407B44C9-1C7F-4FA0-9396-964CF8EF9426}" presName="thickLine" presStyleLbl="alignNode1" presStyleIdx="3" presStyleCnt="4"/>
      <dgm:spPr/>
    </dgm:pt>
    <dgm:pt modelId="{9FAF972B-C20A-4B27-84EB-00EFE8104C86}" type="pres">
      <dgm:prSet presAssocID="{407B44C9-1C7F-4FA0-9396-964CF8EF9426}" presName="horz1" presStyleCnt="0"/>
      <dgm:spPr/>
    </dgm:pt>
    <dgm:pt modelId="{87C6EBCB-651C-4AE2-85F4-567DBB1A6B4B}" type="pres">
      <dgm:prSet presAssocID="{407B44C9-1C7F-4FA0-9396-964CF8EF9426}" presName="tx1" presStyleLbl="revTx" presStyleIdx="3" presStyleCnt="4"/>
      <dgm:spPr/>
    </dgm:pt>
    <dgm:pt modelId="{7903E6DB-37D1-4150-81B7-7DB5FD24C6C5}" type="pres">
      <dgm:prSet presAssocID="{407B44C9-1C7F-4FA0-9396-964CF8EF9426}" presName="vert1" presStyleCnt="0"/>
      <dgm:spPr/>
    </dgm:pt>
  </dgm:ptLst>
  <dgm:cxnLst>
    <dgm:cxn modelId="{2E406921-8882-48C7-880C-38B752197C57}" type="presOf" srcId="{407B44C9-1C7F-4FA0-9396-964CF8EF9426}" destId="{87C6EBCB-651C-4AE2-85F4-567DBB1A6B4B}" srcOrd="0" destOrd="0" presId="urn:microsoft.com/office/officeart/2008/layout/LinedList"/>
    <dgm:cxn modelId="{DD92AE38-A52D-42D1-ADAF-FFFE568537C6}" srcId="{9C7C28F3-A147-4F62-AEE7-984B89A7DDCC}" destId="{96595492-C57F-4D9B-926D-0FFBEE9D0911}" srcOrd="0" destOrd="0" parTransId="{4CF28998-E754-4B20-AAD7-1E2ADDC9E931}" sibTransId="{285E15AF-485C-4A02-B6C1-30548C87D630}"/>
    <dgm:cxn modelId="{8CD09460-0ED4-4843-814D-62003880C9E7}" srcId="{9C7C28F3-A147-4F62-AEE7-984B89A7DDCC}" destId="{407B44C9-1C7F-4FA0-9396-964CF8EF9426}" srcOrd="3" destOrd="0" parTransId="{375167F8-286A-4B33-89DE-0D026DA45F2E}" sibTransId="{A5F39332-E954-4F7F-8534-BEA5C7B631B3}"/>
    <dgm:cxn modelId="{9D0CAB69-7739-49D1-B37B-9855C99DCE22}" type="presOf" srcId="{96595492-C57F-4D9B-926D-0FFBEE9D0911}" destId="{7F298FFE-A483-4487-8E8B-FEEDBAC6FB03}" srcOrd="0" destOrd="0" presId="urn:microsoft.com/office/officeart/2008/layout/LinedList"/>
    <dgm:cxn modelId="{595D0891-F083-40AE-AA18-CFA7B8F2E973}" type="presOf" srcId="{9C7C28F3-A147-4F62-AEE7-984B89A7DDCC}" destId="{0459FF76-2707-4203-9C5F-5F88E6FEDB80}" srcOrd="0" destOrd="0" presId="urn:microsoft.com/office/officeart/2008/layout/LinedList"/>
    <dgm:cxn modelId="{EF02B5B0-DF42-4620-AC4F-4007373E500A}" srcId="{9C7C28F3-A147-4F62-AEE7-984B89A7DDCC}" destId="{E5A293A9-5549-4DA1-8F4E-9076F9616B67}" srcOrd="2" destOrd="0" parTransId="{D3410B57-233C-49E0-9456-84E03DFC7191}" sibTransId="{B04F3827-ECE5-4F10-A63C-2AA045ACE2D0}"/>
    <dgm:cxn modelId="{7ABEB9DD-0069-4DBD-A640-BCDA634A7F1F}" type="presOf" srcId="{E5A293A9-5549-4DA1-8F4E-9076F9616B67}" destId="{0C6FB8CA-0CF8-455E-8CE3-6D3627D68E58}" srcOrd="0" destOrd="0" presId="urn:microsoft.com/office/officeart/2008/layout/LinedList"/>
    <dgm:cxn modelId="{E1ECFFF8-8F0D-47B4-8C47-48A49214C657}" type="presOf" srcId="{E77F31A4-7D31-4B6B-A8B1-6BD70F172DFA}" destId="{0984E585-4E06-45B9-A111-11D54E35B214}" srcOrd="0" destOrd="0" presId="urn:microsoft.com/office/officeart/2008/layout/LinedList"/>
    <dgm:cxn modelId="{488076FB-84B1-4620-B1BA-0D5D6FD1A0FD}" srcId="{9C7C28F3-A147-4F62-AEE7-984B89A7DDCC}" destId="{E77F31A4-7D31-4B6B-A8B1-6BD70F172DFA}" srcOrd="1" destOrd="0" parTransId="{4F7F938E-1984-4760-8A0D-9E1F5E653ADE}" sibTransId="{DFED8443-B853-42E0-9298-0E29AC4A1B72}"/>
    <dgm:cxn modelId="{72D1D8FA-3157-4B29-ACD2-97533C9E368F}" type="presParOf" srcId="{0459FF76-2707-4203-9C5F-5F88E6FEDB80}" destId="{5865362C-5B97-419F-B408-3A1EA49531BE}" srcOrd="0" destOrd="0" presId="urn:microsoft.com/office/officeart/2008/layout/LinedList"/>
    <dgm:cxn modelId="{E0AD3EFD-771F-41D5-8042-15D27870F053}" type="presParOf" srcId="{0459FF76-2707-4203-9C5F-5F88E6FEDB80}" destId="{AC431C92-D865-496A-AA31-346489A4445D}" srcOrd="1" destOrd="0" presId="urn:microsoft.com/office/officeart/2008/layout/LinedList"/>
    <dgm:cxn modelId="{C28FA210-3DB5-4A5F-9F29-2F2AC355DC55}" type="presParOf" srcId="{AC431C92-D865-496A-AA31-346489A4445D}" destId="{7F298FFE-A483-4487-8E8B-FEEDBAC6FB03}" srcOrd="0" destOrd="0" presId="urn:microsoft.com/office/officeart/2008/layout/LinedList"/>
    <dgm:cxn modelId="{34DE41DE-2ABC-41AA-BB51-61279571954B}" type="presParOf" srcId="{AC431C92-D865-496A-AA31-346489A4445D}" destId="{1AA8BECC-2AC1-490F-815E-0FB84A05B6EE}" srcOrd="1" destOrd="0" presId="urn:microsoft.com/office/officeart/2008/layout/LinedList"/>
    <dgm:cxn modelId="{B13DDF91-B967-4E6F-B6F8-188ECD068633}" type="presParOf" srcId="{0459FF76-2707-4203-9C5F-5F88E6FEDB80}" destId="{52570778-7E28-4873-80EF-46E4EB46F210}" srcOrd="2" destOrd="0" presId="urn:microsoft.com/office/officeart/2008/layout/LinedList"/>
    <dgm:cxn modelId="{E7BAD1CA-4E49-40C1-8985-E13C39229CE4}" type="presParOf" srcId="{0459FF76-2707-4203-9C5F-5F88E6FEDB80}" destId="{D610096A-788A-4E14-BBF6-4C743F559D53}" srcOrd="3" destOrd="0" presId="urn:microsoft.com/office/officeart/2008/layout/LinedList"/>
    <dgm:cxn modelId="{4E6464CB-12E4-476C-BD98-78645D406667}" type="presParOf" srcId="{D610096A-788A-4E14-BBF6-4C743F559D53}" destId="{0984E585-4E06-45B9-A111-11D54E35B214}" srcOrd="0" destOrd="0" presId="urn:microsoft.com/office/officeart/2008/layout/LinedList"/>
    <dgm:cxn modelId="{4DD6FD7A-7784-4B68-A109-F4C67CA2BE10}" type="presParOf" srcId="{D610096A-788A-4E14-BBF6-4C743F559D53}" destId="{09B80665-A443-4529-AE60-B65485806565}" srcOrd="1" destOrd="0" presId="urn:microsoft.com/office/officeart/2008/layout/LinedList"/>
    <dgm:cxn modelId="{C93BC5CD-C16E-4FB9-841A-34E49F78F997}" type="presParOf" srcId="{0459FF76-2707-4203-9C5F-5F88E6FEDB80}" destId="{42FC894C-0B17-4890-A7C3-6E5199C058A4}" srcOrd="4" destOrd="0" presId="urn:microsoft.com/office/officeart/2008/layout/LinedList"/>
    <dgm:cxn modelId="{351111A0-5A2A-4412-979F-EBD26ADA55F3}" type="presParOf" srcId="{0459FF76-2707-4203-9C5F-5F88E6FEDB80}" destId="{D32B9497-676E-4ECB-9031-D751961E1F63}" srcOrd="5" destOrd="0" presId="urn:microsoft.com/office/officeart/2008/layout/LinedList"/>
    <dgm:cxn modelId="{613ADDC7-6902-49EF-8AC6-0264E8FAEEE9}" type="presParOf" srcId="{D32B9497-676E-4ECB-9031-D751961E1F63}" destId="{0C6FB8CA-0CF8-455E-8CE3-6D3627D68E58}" srcOrd="0" destOrd="0" presId="urn:microsoft.com/office/officeart/2008/layout/LinedList"/>
    <dgm:cxn modelId="{16B340F1-D827-4FB6-89F5-C05480C9E1FE}" type="presParOf" srcId="{D32B9497-676E-4ECB-9031-D751961E1F63}" destId="{9C9CC697-1891-4C65-AB8E-8D62B04914B0}" srcOrd="1" destOrd="0" presId="urn:microsoft.com/office/officeart/2008/layout/LinedList"/>
    <dgm:cxn modelId="{D07BE619-BE72-49B6-8B9A-7CCACCFE5FF9}" type="presParOf" srcId="{0459FF76-2707-4203-9C5F-5F88E6FEDB80}" destId="{67B93888-7A27-4838-A0E8-AF88CA43B7EF}" srcOrd="6" destOrd="0" presId="urn:microsoft.com/office/officeart/2008/layout/LinedList"/>
    <dgm:cxn modelId="{3BD45DFC-4795-420F-A9AF-60ECFECC1F52}" type="presParOf" srcId="{0459FF76-2707-4203-9C5F-5F88E6FEDB80}" destId="{9FAF972B-C20A-4B27-84EB-00EFE8104C86}" srcOrd="7" destOrd="0" presId="urn:microsoft.com/office/officeart/2008/layout/LinedList"/>
    <dgm:cxn modelId="{5EC657AD-0A8A-43F7-9A74-BB4EF95660CD}" type="presParOf" srcId="{9FAF972B-C20A-4B27-84EB-00EFE8104C86}" destId="{87C6EBCB-651C-4AE2-85F4-567DBB1A6B4B}" srcOrd="0" destOrd="0" presId="urn:microsoft.com/office/officeart/2008/layout/LinedList"/>
    <dgm:cxn modelId="{0D088A44-35F8-404A-BB18-7DEEF4C81B9C}" type="presParOf" srcId="{9FAF972B-C20A-4B27-84EB-00EFE8104C86}" destId="{7903E6DB-37D1-4150-81B7-7DB5FD24C6C5}"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65362C-5B97-419F-B408-3A1EA49531BE}">
      <dsp:nvSpPr>
        <dsp:cNvPr id="0" name=""/>
        <dsp:cNvSpPr/>
      </dsp:nvSpPr>
      <dsp:spPr>
        <a:xfrm>
          <a:off x="0" y="0"/>
          <a:ext cx="7390681" cy="0"/>
        </a:xfrm>
        <a:prstGeom prst="line">
          <a:avLst/>
        </a:prstGeom>
        <a:gradFill rotWithShape="0">
          <a:gsLst>
            <a:gs pos="0">
              <a:schemeClr val="accent5">
                <a:shade val="50000"/>
                <a:hueOff val="0"/>
                <a:satOff val="0"/>
                <a:lumOff val="0"/>
                <a:alphaOff val="0"/>
                <a:lumMod val="110000"/>
                <a:satMod val="105000"/>
                <a:tint val="67000"/>
              </a:schemeClr>
            </a:gs>
            <a:gs pos="50000">
              <a:schemeClr val="accent5">
                <a:shade val="50000"/>
                <a:hueOff val="0"/>
                <a:satOff val="0"/>
                <a:lumOff val="0"/>
                <a:alphaOff val="0"/>
                <a:lumMod val="105000"/>
                <a:satMod val="103000"/>
                <a:tint val="73000"/>
              </a:schemeClr>
            </a:gs>
            <a:gs pos="100000">
              <a:schemeClr val="accent5">
                <a:shade val="50000"/>
                <a:hueOff val="0"/>
                <a:satOff val="0"/>
                <a:lumOff val="0"/>
                <a:alphaOff val="0"/>
                <a:lumMod val="105000"/>
                <a:satMod val="109000"/>
                <a:tint val="81000"/>
              </a:schemeClr>
            </a:gs>
          </a:gsLst>
          <a:lin ang="5400000" scaled="0"/>
        </a:gradFill>
        <a:ln w="6350" cap="flat" cmpd="sng" algn="ctr">
          <a:solidFill>
            <a:schemeClr val="accent5">
              <a:shade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sp>
    <dsp:sp modelId="{7F298FFE-A483-4487-8E8B-FEEDBAC6FB03}">
      <dsp:nvSpPr>
        <dsp:cNvPr id="0" name=""/>
        <dsp:cNvSpPr/>
      </dsp:nvSpPr>
      <dsp:spPr>
        <a:xfrm>
          <a:off x="0" y="0"/>
          <a:ext cx="7390681" cy="1253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u="sng" kern="1200" dirty="0"/>
            <a:t>Policy</a:t>
          </a:r>
          <a:r>
            <a:rPr lang="en-US" sz="2400" kern="1200" dirty="0"/>
            <a:t>: Review of state laws, legislation, policies for gaps and redundancies, and recommend improvements.</a:t>
          </a:r>
        </a:p>
      </dsp:txBody>
      <dsp:txXfrm>
        <a:off x="0" y="0"/>
        <a:ext cx="7390681" cy="1253689"/>
      </dsp:txXfrm>
    </dsp:sp>
    <dsp:sp modelId="{52570778-7E28-4873-80EF-46E4EB46F210}">
      <dsp:nvSpPr>
        <dsp:cNvPr id="0" name=""/>
        <dsp:cNvSpPr/>
      </dsp:nvSpPr>
      <dsp:spPr>
        <a:xfrm>
          <a:off x="0" y="1253689"/>
          <a:ext cx="7390681" cy="0"/>
        </a:xfrm>
        <a:prstGeom prst="line">
          <a:avLst/>
        </a:prstGeom>
        <a:gradFill rotWithShape="0">
          <a:gsLst>
            <a:gs pos="0">
              <a:schemeClr val="accent5">
                <a:shade val="50000"/>
                <a:hueOff val="167129"/>
                <a:satOff val="4478"/>
                <a:lumOff val="19726"/>
                <a:alphaOff val="0"/>
                <a:lumMod val="110000"/>
                <a:satMod val="105000"/>
                <a:tint val="67000"/>
              </a:schemeClr>
            </a:gs>
            <a:gs pos="50000">
              <a:schemeClr val="accent5">
                <a:shade val="50000"/>
                <a:hueOff val="167129"/>
                <a:satOff val="4478"/>
                <a:lumOff val="19726"/>
                <a:alphaOff val="0"/>
                <a:lumMod val="105000"/>
                <a:satMod val="103000"/>
                <a:tint val="73000"/>
              </a:schemeClr>
            </a:gs>
            <a:gs pos="100000">
              <a:schemeClr val="accent5">
                <a:shade val="50000"/>
                <a:hueOff val="167129"/>
                <a:satOff val="4478"/>
                <a:lumOff val="19726"/>
                <a:alphaOff val="0"/>
                <a:lumMod val="105000"/>
                <a:satMod val="109000"/>
                <a:tint val="81000"/>
              </a:schemeClr>
            </a:gs>
          </a:gsLst>
          <a:lin ang="5400000" scaled="0"/>
        </a:gradFill>
        <a:ln w="6350" cap="flat" cmpd="sng" algn="ctr">
          <a:solidFill>
            <a:schemeClr val="accent5">
              <a:shade val="50000"/>
              <a:hueOff val="167129"/>
              <a:satOff val="4478"/>
              <a:lumOff val="19726"/>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sp>
    <dsp:sp modelId="{0984E585-4E06-45B9-A111-11D54E35B214}">
      <dsp:nvSpPr>
        <dsp:cNvPr id="0" name=""/>
        <dsp:cNvSpPr/>
      </dsp:nvSpPr>
      <dsp:spPr>
        <a:xfrm>
          <a:off x="0" y="1253689"/>
          <a:ext cx="7390681" cy="1253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u="sng" kern="1200" dirty="0"/>
            <a:t>Programs</a:t>
          </a:r>
          <a:r>
            <a:rPr lang="en-US" sz="2400" kern="1200" dirty="0"/>
            <a:t>: Recommend strategies to replicate successes and best practices, addressing gaps and needs.</a:t>
          </a:r>
        </a:p>
      </dsp:txBody>
      <dsp:txXfrm>
        <a:off x="0" y="1253689"/>
        <a:ext cx="7390681" cy="1253689"/>
      </dsp:txXfrm>
    </dsp:sp>
    <dsp:sp modelId="{42FC894C-0B17-4890-A7C3-6E5199C058A4}">
      <dsp:nvSpPr>
        <dsp:cNvPr id="0" name=""/>
        <dsp:cNvSpPr/>
      </dsp:nvSpPr>
      <dsp:spPr>
        <a:xfrm>
          <a:off x="0" y="2507378"/>
          <a:ext cx="7390681" cy="0"/>
        </a:xfrm>
        <a:prstGeom prst="line">
          <a:avLst/>
        </a:prstGeom>
        <a:gradFill rotWithShape="0">
          <a:gsLst>
            <a:gs pos="0">
              <a:schemeClr val="accent5">
                <a:shade val="50000"/>
                <a:hueOff val="334258"/>
                <a:satOff val="8955"/>
                <a:lumOff val="39453"/>
                <a:alphaOff val="0"/>
                <a:lumMod val="110000"/>
                <a:satMod val="105000"/>
                <a:tint val="67000"/>
              </a:schemeClr>
            </a:gs>
            <a:gs pos="50000">
              <a:schemeClr val="accent5">
                <a:shade val="50000"/>
                <a:hueOff val="334258"/>
                <a:satOff val="8955"/>
                <a:lumOff val="39453"/>
                <a:alphaOff val="0"/>
                <a:lumMod val="105000"/>
                <a:satMod val="103000"/>
                <a:tint val="73000"/>
              </a:schemeClr>
            </a:gs>
            <a:gs pos="100000">
              <a:schemeClr val="accent5">
                <a:shade val="50000"/>
                <a:hueOff val="334258"/>
                <a:satOff val="8955"/>
                <a:lumOff val="39453"/>
                <a:alphaOff val="0"/>
                <a:lumMod val="105000"/>
                <a:satMod val="109000"/>
                <a:tint val="81000"/>
              </a:schemeClr>
            </a:gs>
          </a:gsLst>
          <a:lin ang="5400000" scaled="0"/>
        </a:gradFill>
        <a:ln w="6350" cap="flat" cmpd="sng" algn="ctr">
          <a:solidFill>
            <a:schemeClr val="accent5">
              <a:shade val="50000"/>
              <a:hueOff val="334258"/>
              <a:satOff val="8955"/>
              <a:lumOff val="39453"/>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sp>
    <dsp:sp modelId="{0C6FB8CA-0CF8-455E-8CE3-6D3627D68E58}">
      <dsp:nvSpPr>
        <dsp:cNvPr id="0" name=""/>
        <dsp:cNvSpPr/>
      </dsp:nvSpPr>
      <dsp:spPr>
        <a:xfrm>
          <a:off x="0" y="2507378"/>
          <a:ext cx="7390681" cy="1253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u="sng" kern="1200" dirty="0"/>
            <a:t>Infrastructure</a:t>
          </a:r>
          <a:r>
            <a:rPr lang="en-US" sz="2400" kern="1200" dirty="0"/>
            <a:t>: How can improvements in the relationships between programs, departments and agencies result in efficiencies and improved outcomes?</a:t>
          </a:r>
        </a:p>
      </dsp:txBody>
      <dsp:txXfrm>
        <a:off x="0" y="2507378"/>
        <a:ext cx="7390681" cy="1253689"/>
      </dsp:txXfrm>
    </dsp:sp>
    <dsp:sp modelId="{67B93888-7A27-4838-A0E8-AF88CA43B7EF}">
      <dsp:nvSpPr>
        <dsp:cNvPr id="0" name=""/>
        <dsp:cNvSpPr/>
      </dsp:nvSpPr>
      <dsp:spPr>
        <a:xfrm>
          <a:off x="0" y="3761067"/>
          <a:ext cx="7390681" cy="0"/>
        </a:xfrm>
        <a:prstGeom prst="line">
          <a:avLst/>
        </a:prstGeom>
        <a:gradFill rotWithShape="0">
          <a:gsLst>
            <a:gs pos="0">
              <a:schemeClr val="accent5">
                <a:shade val="50000"/>
                <a:hueOff val="167129"/>
                <a:satOff val="4478"/>
                <a:lumOff val="19726"/>
                <a:alphaOff val="0"/>
                <a:lumMod val="110000"/>
                <a:satMod val="105000"/>
                <a:tint val="67000"/>
              </a:schemeClr>
            </a:gs>
            <a:gs pos="50000">
              <a:schemeClr val="accent5">
                <a:shade val="50000"/>
                <a:hueOff val="167129"/>
                <a:satOff val="4478"/>
                <a:lumOff val="19726"/>
                <a:alphaOff val="0"/>
                <a:lumMod val="105000"/>
                <a:satMod val="103000"/>
                <a:tint val="73000"/>
              </a:schemeClr>
            </a:gs>
            <a:gs pos="100000">
              <a:schemeClr val="accent5">
                <a:shade val="50000"/>
                <a:hueOff val="167129"/>
                <a:satOff val="4478"/>
                <a:lumOff val="19726"/>
                <a:alphaOff val="0"/>
                <a:lumMod val="105000"/>
                <a:satMod val="109000"/>
                <a:tint val="81000"/>
              </a:schemeClr>
            </a:gs>
          </a:gsLst>
          <a:lin ang="5400000" scaled="0"/>
        </a:gradFill>
        <a:ln w="6350" cap="flat" cmpd="sng" algn="ctr">
          <a:solidFill>
            <a:schemeClr val="accent5">
              <a:shade val="50000"/>
              <a:hueOff val="167129"/>
              <a:satOff val="4478"/>
              <a:lumOff val="19726"/>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sp>
    <dsp:sp modelId="{87C6EBCB-651C-4AE2-85F4-567DBB1A6B4B}">
      <dsp:nvSpPr>
        <dsp:cNvPr id="0" name=""/>
        <dsp:cNvSpPr/>
      </dsp:nvSpPr>
      <dsp:spPr>
        <a:xfrm>
          <a:off x="0" y="3761067"/>
          <a:ext cx="7390681" cy="1253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u="sng" kern="1200" dirty="0"/>
            <a:t>Investment</a:t>
          </a:r>
          <a:r>
            <a:rPr lang="en-US" sz="2400" kern="1200" dirty="0"/>
            <a:t>: Leverage available and new funds for greatest impact.</a:t>
          </a:r>
        </a:p>
      </dsp:txBody>
      <dsp:txXfrm>
        <a:off x="0" y="3761067"/>
        <a:ext cx="7390681" cy="125368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4D79B66-462B-40DD-B64E-067F64D942B0}"/>
              </a:ext>
            </a:extLst>
          </p:cNvPr>
          <p:cNvSpPr>
            <a:spLocks noGrp="1"/>
          </p:cNvSpPr>
          <p:nvPr>
            <p:ph type="hdr" sz="quarter"/>
          </p:nvPr>
        </p:nvSpPr>
        <p:spPr>
          <a:xfrm>
            <a:off x="0" y="0"/>
            <a:ext cx="3037627" cy="466578"/>
          </a:xfrm>
          <a:prstGeom prst="rect">
            <a:avLst/>
          </a:prstGeom>
        </p:spPr>
        <p:txBody>
          <a:bodyPr vert="horz" lIns="92117" tIns="46058" rIns="92117" bIns="46058" rtlCol="0"/>
          <a:lstStyle>
            <a:lvl1pPr algn="l">
              <a:defRPr sz="1200"/>
            </a:lvl1pPr>
          </a:lstStyle>
          <a:p>
            <a:endParaRPr lang="en-US" dirty="0"/>
          </a:p>
        </p:txBody>
      </p:sp>
      <p:sp>
        <p:nvSpPr>
          <p:cNvPr id="3" name="Date Placeholder 2">
            <a:extLst>
              <a:ext uri="{FF2B5EF4-FFF2-40B4-BE49-F238E27FC236}">
                <a16:creationId xmlns:a16="http://schemas.microsoft.com/office/drawing/2014/main" id="{F4C91DCF-A1D0-4722-B78B-D9EB7C7A6587}"/>
              </a:ext>
            </a:extLst>
          </p:cNvPr>
          <p:cNvSpPr>
            <a:spLocks noGrp="1"/>
          </p:cNvSpPr>
          <p:nvPr>
            <p:ph type="dt" sz="quarter" idx="1"/>
          </p:nvPr>
        </p:nvSpPr>
        <p:spPr>
          <a:xfrm>
            <a:off x="3971173" y="0"/>
            <a:ext cx="3037627" cy="466578"/>
          </a:xfrm>
          <a:prstGeom prst="rect">
            <a:avLst/>
          </a:prstGeom>
        </p:spPr>
        <p:txBody>
          <a:bodyPr vert="horz" lIns="92117" tIns="46058" rIns="92117" bIns="46058" rtlCol="0"/>
          <a:lstStyle>
            <a:lvl1pPr algn="r">
              <a:defRPr sz="1200"/>
            </a:lvl1pPr>
          </a:lstStyle>
          <a:p>
            <a:fld id="{7A60744A-F974-435F-86D3-622410A6419D}" type="datetimeFigureOut">
              <a:rPr lang="en-US" smtClean="0"/>
              <a:t>2/25/2019</a:t>
            </a:fld>
            <a:endParaRPr lang="en-US" dirty="0"/>
          </a:p>
        </p:txBody>
      </p:sp>
      <p:sp>
        <p:nvSpPr>
          <p:cNvPr id="4" name="Footer Placeholder 3">
            <a:extLst>
              <a:ext uri="{FF2B5EF4-FFF2-40B4-BE49-F238E27FC236}">
                <a16:creationId xmlns:a16="http://schemas.microsoft.com/office/drawing/2014/main" id="{DEE1D17A-5FF8-49FD-8AFD-9B36D5AC9902}"/>
              </a:ext>
            </a:extLst>
          </p:cNvPr>
          <p:cNvSpPr>
            <a:spLocks noGrp="1"/>
          </p:cNvSpPr>
          <p:nvPr>
            <p:ph type="ftr" sz="quarter" idx="2"/>
          </p:nvPr>
        </p:nvSpPr>
        <p:spPr>
          <a:xfrm>
            <a:off x="0" y="8829822"/>
            <a:ext cx="3037627" cy="466578"/>
          </a:xfrm>
          <a:prstGeom prst="rect">
            <a:avLst/>
          </a:prstGeom>
        </p:spPr>
        <p:txBody>
          <a:bodyPr vert="horz" lIns="92117" tIns="46058" rIns="92117" bIns="46058"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E804C89-EA6A-47FE-AB91-61DE051DE1FF}"/>
              </a:ext>
            </a:extLst>
          </p:cNvPr>
          <p:cNvSpPr>
            <a:spLocks noGrp="1"/>
          </p:cNvSpPr>
          <p:nvPr>
            <p:ph type="sldNum" sz="quarter" idx="3"/>
          </p:nvPr>
        </p:nvSpPr>
        <p:spPr>
          <a:xfrm>
            <a:off x="3971173" y="8829822"/>
            <a:ext cx="3037627" cy="466578"/>
          </a:xfrm>
          <a:prstGeom prst="rect">
            <a:avLst/>
          </a:prstGeom>
        </p:spPr>
        <p:txBody>
          <a:bodyPr vert="horz" lIns="92117" tIns="46058" rIns="92117" bIns="46058" rtlCol="0" anchor="b"/>
          <a:lstStyle>
            <a:lvl1pPr algn="r">
              <a:defRPr sz="1200"/>
            </a:lvl1pPr>
          </a:lstStyle>
          <a:p>
            <a:fld id="{13ED4B06-7E11-4ABE-AB91-B2ED4CDC8A89}" type="slidenum">
              <a:rPr lang="en-US" smtClean="0"/>
              <a:t>‹#›</a:t>
            </a:fld>
            <a:endParaRPr lang="en-US" dirty="0"/>
          </a:p>
        </p:txBody>
      </p:sp>
    </p:spTree>
    <p:extLst>
      <p:ext uri="{BB962C8B-B14F-4D97-AF65-F5344CB8AC3E}">
        <p14:creationId xmlns:p14="http://schemas.microsoft.com/office/powerpoint/2010/main" val="5704962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627" cy="466578"/>
          </a:xfrm>
          <a:prstGeom prst="rect">
            <a:avLst/>
          </a:prstGeom>
        </p:spPr>
        <p:txBody>
          <a:bodyPr vert="horz" lIns="92117" tIns="46058" rIns="92117" bIns="46058" rtlCol="0"/>
          <a:lstStyle>
            <a:lvl1pPr algn="l">
              <a:defRPr sz="1200"/>
            </a:lvl1pPr>
          </a:lstStyle>
          <a:p>
            <a:endParaRPr lang="en-US"/>
          </a:p>
        </p:txBody>
      </p:sp>
      <p:sp>
        <p:nvSpPr>
          <p:cNvPr id="3" name="Date Placeholder 2"/>
          <p:cNvSpPr>
            <a:spLocks noGrp="1"/>
          </p:cNvSpPr>
          <p:nvPr>
            <p:ph type="dt" idx="1"/>
          </p:nvPr>
        </p:nvSpPr>
        <p:spPr>
          <a:xfrm>
            <a:off x="3971173" y="0"/>
            <a:ext cx="3037627" cy="466578"/>
          </a:xfrm>
          <a:prstGeom prst="rect">
            <a:avLst/>
          </a:prstGeom>
        </p:spPr>
        <p:txBody>
          <a:bodyPr vert="horz" lIns="92117" tIns="46058" rIns="92117" bIns="46058" rtlCol="0"/>
          <a:lstStyle>
            <a:lvl1pPr algn="r">
              <a:defRPr sz="1200"/>
            </a:lvl1pPr>
          </a:lstStyle>
          <a:p>
            <a:fld id="{2057CFDF-CCBE-449D-8705-C61F55A1F4A2}" type="datetimeFigureOut">
              <a:rPr lang="en-US" smtClean="0"/>
              <a:t>2/25/2019</a:t>
            </a:fld>
            <a:endParaRPr lang="en-US"/>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2117" tIns="46058" rIns="92117" bIns="46058" rtlCol="0" anchor="ctr"/>
          <a:lstStyle/>
          <a:p>
            <a:endParaRPr lang="en-US"/>
          </a:p>
        </p:txBody>
      </p:sp>
      <p:sp>
        <p:nvSpPr>
          <p:cNvPr id="5" name="Notes Placeholder 4"/>
          <p:cNvSpPr>
            <a:spLocks noGrp="1"/>
          </p:cNvSpPr>
          <p:nvPr>
            <p:ph type="body" sz="quarter" idx="3"/>
          </p:nvPr>
        </p:nvSpPr>
        <p:spPr>
          <a:xfrm>
            <a:off x="701361" y="4474034"/>
            <a:ext cx="5607679" cy="3660717"/>
          </a:xfrm>
          <a:prstGeom prst="rect">
            <a:avLst/>
          </a:prstGeom>
        </p:spPr>
        <p:txBody>
          <a:bodyPr vert="horz" lIns="92117" tIns="46058" rIns="92117" bIns="4605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822"/>
            <a:ext cx="3037627" cy="466578"/>
          </a:xfrm>
          <a:prstGeom prst="rect">
            <a:avLst/>
          </a:prstGeom>
        </p:spPr>
        <p:txBody>
          <a:bodyPr vert="horz" lIns="92117" tIns="46058" rIns="92117" bIns="46058" rtlCol="0" anchor="b"/>
          <a:lstStyle>
            <a:lvl1pPr algn="l">
              <a:defRPr sz="1200"/>
            </a:lvl1pPr>
          </a:lstStyle>
          <a:p>
            <a:endParaRPr lang="en-US"/>
          </a:p>
        </p:txBody>
      </p:sp>
      <p:sp>
        <p:nvSpPr>
          <p:cNvPr id="7" name="Slide Number Placeholder 6"/>
          <p:cNvSpPr>
            <a:spLocks noGrp="1"/>
          </p:cNvSpPr>
          <p:nvPr>
            <p:ph type="sldNum" sz="quarter" idx="5"/>
          </p:nvPr>
        </p:nvSpPr>
        <p:spPr>
          <a:xfrm>
            <a:off x="3971173" y="8829822"/>
            <a:ext cx="3037627" cy="466578"/>
          </a:xfrm>
          <a:prstGeom prst="rect">
            <a:avLst/>
          </a:prstGeom>
        </p:spPr>
        <p:txBody>
          <a:bodyPr vert="horz" lIns="92117" tIns="46058" rIns="92117" bIns="46058" rtlCol="0" anchor="b"/>
          <a:lstStyle>
            <a:lvl1pPr algn="r">
              <a:defRPr sz="1200"/>
            </a:lvl1pPr>
          </a:lstStyle>
          <a:p>
            <a:fld id="{CD215A23-852A-4EC6-9C73-38A9B5973135}" type="slidenum">
              <a:rPr lang="en-US" smtClean="0"/>
              <a:t>‹#›</a:t>
            </a:fld>
            <a:endParaRPr lang="en-US"/>
          </a:p>
        </p:txBody>
      </p:sp>
    </p:spTree>
    <p:extLst>
      <p:ext uri="{BB962C8B-B14F-4D97-AF65-F5344CB8AC3E}">
        <p14:creationId xmlns:p14="http://schemas.microsoft.com/office/powerpoint/2010/main" val="2369106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thenationalcouncil.org/wp-content/uploads/2017/05/Recovery-Housing-Issue-Brief_May-2017.pdf"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D215A23-852A-4EC6-9C73-38A9B5973135}" type="slidenum">
              <a:rPr lang="en-US" smtClean="0"/>
              <a:t>1</a:t>
            </a:fld>
            <a:endParaRPr lang="en-US"/>
          </a:p>
        </p:txBody>
      </p:sp>
    </p:spTree>
    <p:extLst>
      <p:ext uri="{BB962C8B-B14F-4D97-AF65-F5344CB8AC3E}">
        <p14:creationId xmlns:p14="http://schemas.microsoft.com/office/powerpoint/2010/main" val="2115164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PREVENTION: Build a comprehensive statewide system of primary and secondary prevention.</a:t>
            </a:r>
            <a:endParaRPr lang="en-US" dirty="0"/>
          </a:p>
          <a:p>
            <a:pPr marL="172719" indent="-172719">
              <a:buFont typeface="Arial" panose="020B0604020202020204" pitchFamily="34" charset="0"/>
              <a:buChar char="•"/>
            </a:pPr>
            <a:r>
              <a:rPr lang="en-US" dirty="0"/>
              <a:t>Establish and sustain a statewide infrastructure for primary and secondary prevention to ensure consistent and equitable leadership, programming, and use of resources. This includes: </a:t>
            </a:r>
          </a:p>
          <a:p>
            <a:pPr marL="690875" lvl="1" indent="-230292">
              <a:buAutoNum type="arabicParenR"/>
            </a:pPr>
            <a:r>
              <a:rPr lang="en-US" dirty="0"/>
              <a:t>an </a:t>
            </a:r>
            <a:r>
              <a:rPr lang="en-US" u="sng" dirty="0"/>
              <a:t>investment model</a:t>
            </a:r>
            <a:r>
              <a:rPr lang="en-US" dirty="0"/>
              <a:t> </a:t>
            </a:r>
            <a:r>
              <a:rPr lang="en-US" b="1" dirty="0"/>
              <a:t>(priority strategy)</a:t>
            </a:r>
            <a:r>
              <a:rPr lang="en-US" dirty="0"/>
              <a:t>; </a:t>
            </a:r>
          </a:p>
          <a:p>
            <a:pPr marL="690875" lvl="1" indent="-230292">
              <a:buAutoNum type="arabicParenR"/>
            </a:pPr>
            <a:r>
              <a:rPr lang="en-US" dirty="0"/>
              <a:t>a </a:t>
            </a:r>
            <a:r>
              <a:rPr lang="en-US" u="sng" dirty="0"/>
              <a:t>statewide prevention committee</a:t>
            </a:r>
            <a:r>
              <a:rPr lang="en-US" dirty="0"/>
              <a:t>; </a:t>
            </a:r>
          </a:p>
          <a:p>
            <a:pPr marL="690875" lvl="1" indent="-230292">
              <a:buAutoNum type="arabicParenR"/>
            </a:pPr>
            <a:r>
              <a:rPr lang="en-US" dirty="0"/>
              <a:t>a </a:t>
            </a:r>
            <a:r>
              <a:rPr lang="en-US" u="sng" dirty="0"/>
              <a:t>statewide prevention leadership position</a:t>
            </a:r>
            <a:r>
              <a:rPr lang="en-US" dirty="0"/>
              <a:t>; and </a:t>
            </a:r>
          </a:p>
          <a:p>
            <a:pPr marL="690875" lvl="1" indent="-230292">
              <a:buAutoNum type="arabicParenR"/>
            </a:pPr>
            <a:r>
              <a:rPr lang="en-US" dirty="0"/>
              <a:t>strengthening </a:t>
            </a:r>
            <a:r>
              <a:rPr lang="en-US" u="sng" dirty="0"/>
              <a:t>prevention networks, coalitions and collaboratives</a:t>
            </a:r>
            <a:r>
              <a:rPr lang="en-US" dirty="0"/>
              <a:t>.</a:t>
            </a:r>
          </a:p>
          <a:p>
            <a:pPr marL="172719" indent="-172719">
              <a:buFont typeface="Arial" panose="020B0604020202020204" pitchFamily="34" charset="0"/>
              <a:buChar char="•"/>
            </a:pPr>
            <a:r>
              <a:rPr lang="en-US" dirty="0"/>
              <a:t>Implement</a:t>
            </a:r>
            <a:r>
              <a:rPr lang="en-US" u="sng" dirty="0"/>
              <a:t> statewide comprehensive school-based prevention</a:t>
            </a:r>
            <a:r>
              <a:rPr lang="en-US" dirty="0"/>
              <a:t>.</a:t>
            </a:r>
            <a:r>
              <a:rPr lang="en-US" b="1" dirty="0"/>
              <a:t> </a:t>
            </a:r>
            <a:endParaRPr lang="en-US" dirty="0"/>
          </a:p>
          <a:p>
            <a:pPr marL="172719" indent="-172719">
              <a:buFont typeface="Arial" panose="020B0604020202020204" pitchFamily="34" charset="0"/>
              <a:buChar char="•"/>
            </a:pPr>
            <a:r>
              <a:rPr lang="en-US" dirty="0"/>
              <a:t>Increase geographic equity and access to </a:t>
            </a:r>
            <a:r>
              <a:rPr lang="en-US" u="sng" dirty="0"/>
              <a:t>afterschool programs and out-of-school activities</a:t>
            </a:r>
            <a:r>
              <a:rPr lang="en-US" dirty="0"/>
              <a:t>.</a:t>
            </a:r>
          </a:p>
          <a:p>
            <a:pPr marL="172719" indent="-172719">
              <a:buFont typeface="Arial" panose="020B0604020202020204" pitchFamily="34" charset="0"/>
              <a:buChar char="•"/>
            </a:pPr>
            <a:r>
              <a:rPr lang="en-US" dirty="0"/>
              <a:t>Implement a </a:t>
            </a:r>
            <a:r>
              <a:rPr lang="en-US" u="sng" dirty="0"/>
              <a:t>statewide multi-generation prevention care approach</a:t>
            </a:r>
            <a:r>
              <a:rPr lang="en-US" dirty="0"/>
              <a:t> to promote protective factors and identify risks including substance use disorder, through screening and sustained home visits, for pregnant and parenting women and their children </a:t>
            </a:r>
            <a:r>
              <a:rPr lang="en-US" b="1" dirty="0"/>
              <a:t>(priority strategy)</a:t>
            </a:r>
            <a:r>
              <a:rPr lang="en-US" dirty="0"/>
              <a:t>.</a:t>
            </a:r>
          </a:p>
          <a:p>
            <a:endParaRPr lang="en-US" dirty="0"/>
          </a:p>
        </p:txBody>
      </p:sp>
      <p:sp>
        <p:nvSpPr>
          <p:cNvPr id="4" name="Slide Number Placeholder 3"/>
          <p:cNvSpPr>
            <a:spLocks noGrp="1"/>
          </p:cNvSpPr>
          <p:nvPr>
            <p:ph type="sldNum" sz="quarter" idx="10"/>
          </p:nvPr>
        </p:nvSpPr>
        <p:spPr/>
        <p:txBody>
          <a:bodyPr/>
          <a:lstStyle/>
          <a:p>
            <a:fld id="{762249F4-5771-43C7-8757-B864127657B5}" type="slidenum">
              <a:rPr lang="en-US" smtClean="0"/>
              <a:t>10</a:t>
            </a:fld>
            <a:endParaRPr lang="en-US"/>
          </a:p>
        </p:txBody>
      </p:sp>
    </p:spTree>
    <p:extLst>
      <p:ext uri="{BB962C8B-B14F-4D97-AF65-F5344CB8AC3E}">
        <p14:creationId xmlns:p14="http://schemas.microsoft.com/office/powerpoint/2010/main" val="23509716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INTERVENTION: Expand and reinforce intervention and harm reduction programs and services statewide. </a:t>
            </a:r>
            <a:r>
              <a:rPr lang="en-US" dirty="0"/>
              <a:t>Meeting people “where they are” is key to transitioning those with SUD into treatment and recovery.</a:t>
            </a:r>
          </a:p>
          <a:p>
            <a:pPr marL="172719" indent="-172719">
              <a:buFont typeface="Arial" panose="020B0604020202020204" pitchFamily="34" charset="0"/>
              <a:buChar char="•"/>
            </a:pPr>
            <a:r>
              <a:rPr lang="en-US" dirty="0"/>
              <a:t>Expand and reinforce</a:t>
            </a:r>
            <a:r>
              <a:rPr lang="en-US" u="sng" dirty="0"/>
              <a:t> syringe services programs</a:t>
            </a:r>
            <a:r>
              <a:rPr lang="en-US" dirty="0"/>
              <a:t> statewide.</a:t>
            </a:r>
          </a:p>
          <a:p>
            <a:pPr marL="172719" indent="-172719">
              <a:buFont typeface="Arial" panose="020B0604020202020204" pitchFamily="34" charset="0"/>
              <a:buChar char="•"/>
            </a:pPr>
            <a:r>
              <a:rPr lang="en-US" dirty="0"/>
              <a:t>Build a human bridge of intervention where services engage people with addiction at critical moments of risk/harm (injection, overdose, withdrawal, illness and injury). These services include law enforcement, emergency departments, syringe services programs, primary care, and other clinical settings.</a:t>
            </a:r>
          </a:p>
          <a:p>
            <a:pPr marL="172719" indent="-172719">
              <a:buFont typeface="Arial" panose="020B0604020202020204" pitchFamily="34" charset="0"/>
              <a:buChar char="•"/>
            </a:pPr>
            <a:r>
              <a:rPr lang="en-US" dirty="0"/>
              <a:t>The bridge includes a statewide approach to all of the following:</a:t>
            </a:r>
          </a:p>
          <a:p>
            <a:pPr marL="633302" lvl="1" indent="-172719">
              <a:buFont typeface="Arial" panose="020B0604020202020204" pitchFamily="34" charset="0"/>
              <a:buChar char="•"/>
            </a:pPr>
            <a:r>
              <a:rPr lang="en-US" dirty="0"/>
              <a:t>Expand the use of and training for </a:t>
            </a:r>
            <a:r>
              <a:rPr lang="en-US" u="sng" dirty="0"/>
              <a:t>Screening, Brief Intervention and Navigation to Services (SBINS)</a:t>
            </a:r>
            <a:r>
              <a:rPr lang="en-US" dirty="0"/>
              <a:t> in emergency departments, primary care, and other clinical settings.</a:t>
            </a:r>
          </a:p>
          <a:p>
            <a:pPr marL="633302" lvl="1" indent="-172719">
              <a:buFont typeface="Arial" panose="020B0604020202020204" pitchFamily="34" charset="0"/>
              <a:buChar char="•"/>
            </a:pPr>
            <a:r>
              <a:rPr lang="en-US" dirty="0"/>
              <a:t>Use</a:t>
            </a:r>
            <a:r>
              <a:rPr lang="en-US" u="sng" dirty="0"/>
              <a:t> Rapid Access to Medication-Assisted Treatment (RAM)</a:t>
            </a:r>
            <a:r>
              <a:rPr lang="en-US" dirty="0"/>
              <a:t> in emergency departments and syringe services programs where clinically appropriate.</a:t>
            </a:r>
          </a:p>
          <a:p>
            <a:pPr marL="633302" lvl="1" indent="-172719">
              <a:buFont typeface="Arial" panose="020B0604020202020204" pitchFamily="34" charset="0"/>
              <a:buChar char="•"/>
            </a:pPr>
            <a:r>
              <a:rPr lang="en-US" dirty="0"/>
              <a:t>Expand </a:t>
            </a:r>
            <a:r>
              <a:rPr lang="en-US" u="sng" dirty="0"/>
              <a:t>SUD and mental health professionals embedded</a:t>
            </a:r>
            <a:r>
              <a:rPr lang="en-US" dirty="0"/>
              <a:t> in state and local police departments.</a:t>
            </a:r>
          </a:p>
          <a:p>
            <a:pPr marL="633302" lvl="1" indent="-172719">
              <a:buFont typeface="Arial" panose="020B0604020202020204" pitchFamily="34" charset="0"/>
              <a:buChar char="•"/>
            </a:pPr>
            <a:r>
              <a:rPr lang="en-US" dirty="0"/>
              <a:t>Deploy </a:t>
            </a:r>
            <a:r>
              <a:rPr lang="en-US" u="sng" dirty="0"/>
              <a:t>recovery coaches</a:t>
            </a:r>
            <a:r>
              <a:rPr lang="en-US" dirty="0"/>
              <a:t> throughout the state to support and encourage just-in-time transitions toward treatment and recovery resources.</a:t>
            </a:r>
          </a:p>
        </p:txBody>
      </p:sp>
      <p:sp>
        <p:nvSpPr>
          <p:cNvPr id="4" name="Slide Number Placeholder 3"/>
          <p:cNvSpPr>
            <a:spLocks noGrp="1"/>
          </p:cNvSpPr>
          <p:nvPr>
            <p:ph type="sldNum" sz="quarter" idx="10"/>
          </p:nvPr>
        </p:nvSpPr>
        <p:spPr/>
        <p:txBody>
          <a:bodyPr/>
          <a:lstStyle/>
          <a:p>
            <a:fld id="{762249F4-5771-43C7-8757-B864127657B5}" type="slidenum">
              <a:rPr lang="en-US" smtClean="0"/>
              <a:t>11</a:t>
            </a:fld>
            <a:endParaRPr lang="en-US"/>
          </a:p>
        </p:txBody>
      </p:sp>
    </p:spTree>
    <p:extLst>
      <p:ext uri="{BB962C8B-B14F-4D97-AF65-F5344CB8AC3E}">
        <p14:creationId xmlns:p14="http://schemas.microsoft.com/office/powerpoint/2010/main" val="15942680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TREATMENT: Support and expand a statewide system of treatment that ensures timely accessibility to comprehensive care.</a:t>
            </a:r>
            <a:endParaRPr lang="en-US" dirty="0"/>
          </a:p>
          <a:p>
            <a:pPr lvl="0"/>
            <a:r>
              <a:rPr lang="en-US" dirty="0"/>
              <a:t>Vermont must continue to evaluate, improve quality, and increase capacity as needed. Vermont’s nationally recognized </a:t>
            </a:r>
            <a:r>
              <a:rPr lang="en-US" u="sng" dirty="0"/>
              <a:t>Hub and Spoke system of care</a:t>
            </a:r>
            <a:r>
              <a:rPr lang="en-US" dirty="0"/>
              <a:t> for opioid use disorder provides critical medication and supports. Two important areas to continue reinforcing are outcomes measurement, and evaluation of capacity and scope of services.</a:t>
            </a:r>
          </a:p>
          <a:p>
            <a:r>
              <a:rPr lang="en-US" b="1" dirty="0"/>
              <a:t> </a:t>
            </a:r>
            <a:endParaRPr lang="en-US" dirty="0"/>
          </a:p>
          <a:p>
            <a:pPr lvl="0"/>
            <a:r>
              <a:rPr lang="en-US" dirty="0"/>
              <a:t>Continue implementing the expansion of medication-assisted treatment </a:t>
            </a:r>
            <a:r>
              <a:rPr lang="en-US" u="sng" dirty="0"/>
              <a:t>(MAT) in correctional facilities</a:t>
            </a:r>
            <a:r>
              <a:rPr lang="en-US" dirty="0"/>
              <a:t>, including refinement of intake assessment, data collaboration; and recovery supports within and beyond the facilities</a:t>
            </a:r>
            <a:r>
              <a:rPr lang="en-US" cap="small" dirty="0"/>
              <a:t>.</a:t>
            </a:r>
            <a:endParaRPr lang="en-US" dirty="0"/>
          </a:p>
        </p:txBody>
      </p:sp>
      <p:sp>
        <p:nvSpPr>
          <p:cNvPr id="4" name="Slide Number Placeholder 3"/>
          <p:cNvSpPr>
            <a:spLocks noGrp="1"/>
          </p:cNvSpPr>
          <p:nvPr>
            <p:ph type="sldNum" sz="quarter" idx="10"/>
          </p:nvPr>
        </p:nvSpPr>
        <p:spPr/>
        <p:txBody>
          <a:bodyPr/>
          <a:lstStyle/>
          <a:p>
            <a:fld id="{762249F4-5771-43C7-8757-B864127657B5}" type="slidenum">
              <a:rPr lang="en-US" smtClean="0"/>
              <a:t>12</a:t>
            </a:fld>
            <a:endParaRPr lang="en-US"/>
          </a:p>
        </p:txBody>
      </p:sp>
    </p:spTree>
    <p:extLst>
      <p:ext uri="{BB962C8B-B14F-4D97-AF65-F5344CB8AC3E}">
        <p14:creationId xmlns:p14="http://schemas.microsoft.com/office/powerpoint/2010/main" val="22588974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5963" y="484188"/>
            <a:ext cx="5578475" cy="3138487"/>
          </a:xfrm>
        </p:spPr>
      </p:sp>
      <p:sp>
        <p:nvSpPr>
          <p:cNvPr id="3" name="Notes Placeholder 2"/>
          <p:cNvSpPr>
            <a:spLocks noGrp="1"/>
          </p:cNvSpPr>
          <p:nvPr>
            <p:ph type="body" idx="1"/>
          </p:nvPr>
        </p:nvSpPr>
        <p:spPr>
          <a:xfrm>
            <a:off x="701361" y="3622370"/>
            <a:ext cx="5607679" cy="4934058"/>
          </a:xfrm>
        </p:spPr>
        <p:txBody>
          <a:bodyPr/>
          <a:lstStyle/>
          <a:p>
            <a:r>
              <a:rPr lang="en-US" b="1" dirty="0"/>
              <a:t>RECOVERY: Build and support the Recovery Bridge: Integrate recovery services across Vermont to ensure access to robust recovery supports is available to all in need.</a:t>
            </a:r>
            <a:r>
              <a:rPr lang="en-US" i="1" dirty="0"/>
              <a:t> </a:t>
            </a:r>
            <a:r>
              <a:rPr lang="en-US" b="1" dirty="0"/>
              <a:t>(priority strategy)</a:t>
            </a:r>
            <a:endParaRPr lang="en-US" dirty="0"/>
          </a:p>
          <a:p>
            <a:pPr lvl="0"/>
            <a:r>
              <a:rPr lang="en-US" u="sng" dirty="0"/>
              <a:t>Recovery-Friendly Housing</a:t>
            </a:r>
            <a:r>
              <a:rPr lang="en-US" dirty="0"/>
              <a:t>: Support statewide collaboration and resources to ensure recovery housing is available for those in need in every region of Vermont.</a:t>
            </a:r>
          </a:p>
          <a:p>
            <a:pPr lvl="0"/>
            <a:r>
              <a:rPr lang="en-US" u="sng" dirty="0"/>
              <a:t>Employment in Recovery</a:t>
            </a:r>
            <a:r>
              <a:rPr lang="en-US" dirty="0"/>
              <a:t>: Partner with community and state organizations to promote recovery-friendly workplaces across Vermont, and to expand the Employment Services in Recovery Pilot Program through the Department of Labor, Department of Disabilities, Aging and Independent Living and the Department of Health.</a:t>
            </a:r>
          </a:p>
          <a:p>
            <a:pPr lvl="0"/>
            <a:r>
              <a:rPr lang="en-US" u="sng" dirty="0"/>
              <a:t>Recovery Coaching and Recovery Coach Academy</a:t>
            </a:r>
            <a:r>
              <a:rPr lang="en-US" dirty="0"/>
              <a:t>:</a:t>
            </a:r>
            <a:r>
              <a:rPr lang="en-US" b="1" dirty="0"/>
              <a:t> </a:t>
            </a:r>
            <a:r>
              <a:rPr lang="en-US" dirty="0"/>
              <a:t>Develop a Recovery Coach Workforce to build resilience and improve outcomes in recovery, treatment, intervention and prevention. </a:t>
            </a:r>
          </a:p>
          <a:p>
            <a:pPr lvl="0"/>
            <a:r>
              <a:rPr lang="en-US" u="sng" dirty="0"/>
              <a:t>Transportation</a:t>
            </a:r>
            <a:r>
              <a:rPr lang="en-US" dirty="0"/>
              <a:t>:</a:t>
            </a:r>
            <a:r>
              <a:rPr lang="en-US" b="1" dirty="0"/>
              <a:t> </a:t>
            </a:r>
            <a:r>
              <a:rPr lang="en-US" dirty="0"/>
              <a:t>Support the continuation of the transportation quality process improvement initiative in the Agency of Human Services, and through collaboration with VTrans, improve services for clients and ensure a single/unified point of entry regardless of payment method.</a:t>
            </a:r>
          </a:p>
          <a:p>
            <a:r>
              <a:rPr lang="en-US" dirty="0"/>
              <a:t>“Recovery Housing refers to safe, healthy, and substance-free living environments that support individuals in recovery from addiction While recovery residences vary widely in structure, all are centered on peer support and a connection to services that promote long-term recovery. Recovery housing benefits individuals in recovery by reinforcing a substance-free lifestyle and providing direct connections to other peers in recovery and recovery services and supports.” National Council for Behavioral Health </a:t>
            </a:r>
            <a:r>
              <a:rPr lang="en-US" i="1" dirty="0"/>
              <a:t>Recovery Housing Issue Brief: Information for State Policymakers.</a:t>
            </a:r>
            <a:r>
              <a:rPr lang="en-US" dirty="0"/>
              <a:t> May 2017. </a:t>
            </a:r>
            <a:r>
              <a:rPr lang="en-US" u="sng" dirty="0">
                <a:hlinkClick r:id="rId3"/>
              </a:rPr>
              <a:t>https://www.thenationalcouncil.org/wp-content/uploads/2017/05/Recovery-Housing-Issue-Brief_May-2017.pdf</a:t>
            </a:r>
            <a:endParaRPr lang="en-US" dirty="0"/>
          </a:p>
          <a:p>
            <a:endParaRPr lang="en-US" dirty="0"/>
          </a:p>
        </p:txBody>
      </p:sp>
      <p:sp>
        <p:nvSpPr>
          <p:cNvPr id="4" name="Slide Number Placeholder 3"/>
          <p:cNvSpPr>
            <a:spLocks noGrp="1"/>
          </p:cNvSpPr>
          <p:nvPr>
            <p:ph type="sldNum" sz="quarter" idx="10"/>
          </p:nvPr>
        </p:nvSpPr>
        <p:spPr/>
        <p:txBody>
          <a:bodyPr/>
          <a:lstStyle/>
          <a:p>
            <a:fld id="{762249F4-5771-43C7-8757-B864127657B5}" type="slidenum">
              <a:rPr lang="en-US" smtClean="0"/>
              <a:t>13</a:t>
            </a:fld>
            <a:endParaRPr lang="en-US"/>
          </a:p>
        </p:txBody>
      </p:sp>
    </p:spTree>
    <p:extLst>
      <p:ext uri="{BB962C8B-B14F-4D97-AF65-F5344CB8AC3E}">
        <p14:creationId xmlns:p14="http://schemas.microsoft.com/office/powerpoint/2010/main" val="9905896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ENFORCEMENT: Support law enforcement efforts to increase resources to address drug trafficking and roadway safety.</a:t>
            </a:r>
            <a:endParaRPr lang="en-US" dirty="0"/>
          </a:p>
          <a:p>
            <a:pPr lvl="0"/>
            <a:r>
              <a:rPr lang="en-US" dirty="0"/>
              <a:t>Increase coordination/resources for drug trafficking investigations. The OCC will support law enforcement’s efforts to </a:t>
            </a:r>
            <a:r>
              <a:rPr lang="en-US" u="sng" dirty="0"/>
              <a:t>secure federal and state funding</a:t>
            </a:r>
            <a:r>
              <a:rPr lang="en-US" dirty="0"/>
              <a:t> to meet these new challenges.</a:t>
            </a:r>
          </a:p>
          <a:p>
            <a:r>
              <a:rPr lang="en-US" b="1" dirty="0"/>
              <a:t> </a:t>
            </a:r>
            <a:endParaRPr lang="en-US" dirty="0"/>
          </a:p>
          <a:p>
            <a:pPr lvl="0"/>
            <a:r>
              <a:rPr lang="en-US" dirty="0"/>
              <a:t>Improve roadway safety.</a:t>
            </a:r>
            <a:r>
              <a:rPr lang="en-US" b="1" dirty="0"/>
              <a:t> </a:t>
            </a:r>
            <a:r>
              <a:rPr lang="en-US" dirty="0"/>
              <a:t>The OCC fully supports Gov. Scott’s Marijuana Advisory Commission in its recommendations to </a:t>
            </a:r>
            <a:r>
              <a:rPr lang="en-US" u="sng" dirty="0"/>
              <a:t>address drug impaired driving</a:t>
            </a:r>
            <a:r>
              <a:rPr lang="en-US" dirty="0"/>
              <a:t>, including: 1) legislation allowing for the collection and testing of oral fluid to determine the presence of drugs in impaired drivers; and 2) ensuring there are adequate drug recognition experts and funding for same.</a:t>
            </a:r>
          </a:p>
        </p:txBody>
      </p:sp>
      <p:sp>
        <p:nvSpPr>
          <p:cNvPr id="4" name="Slide Number Placeholder 3"/>
          <p:cNvSpPr>
            <a:spLocks noGrp="1"/>
          </p:cNvSpPr>
          <p:nvPr>
            <p:ph type="sldNum" sz="quarter" idx="10"/>
          </p:nvPr>
        </p:nvSpPr>
        <p:spPr/>
        <p:txBody>
          <a:bodyPr/>
          <a:lstStyle/>
          <a:p>
            <a:fld id="{762249F4-5771-43C7-8757-B864127657B5}" type="slidenum">
              <a:rPr lang="en-US" smtClean="0"/>
              <a:t>14</a:t>
            </a:fld>
            <a:endParaRPr lang="en-US"/>
          </a:p>
        </p:txBody>
      </p:sp>
    </p:spTree>
    <p:extLst>
      <p:ext uri="{BB962C8B-B14F-4D97-AF65-F5344CB8AC3E}">
        <p14:creationId xmlns:p14="http://schemas.microsoft.com/office/powerpoint/2010/main" val="8199305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State of Vermont will realize progress toward prevention -- reducing the risk of people developing a substance use disorder, or of relapsing, as we …</a:t>
            </a:r>
          </a:p>
        </p:txBody>
      </p:sp>
      <p:sp>
        <p:nvSpPr>
          <p:cNvPr id="4" name="Slide Number Placeholder 3"/>
          <p:cNvSpPr>
            <a:spLocks noGrp="1"/>
          </p:cNvSpPr>
          <p:nvPr>
            <p:ph type="sldNum" sz="quarter" idx="5"/>
          </p:nvPr>
        </p:nvSpPr>
        <p:spPr/>
        <p:txBody>
          <a:bodyPr/>
          <a:lstStyle/>
          <a:p>
            <a:fld id="{CD215A23-852A-4EC6-9C73-38A9B5973135}" type="slidenum">
              <a:rPr lang="en-US" smtClean="0"/>
              <a:t>15</a:t>
            </a:fld>
            <a:endParaRPr lang="en-US"/>
          </a:p>
        </p:txBody>
      </p:sp>
    </p:spTree>
    <p:extLst>
      <p:ext uri="{BB962C8B-B14F-4D97-AF65-F5344CB8AC3E}">
        <p14:creationId xmlns:p14="http://schemas.microsoft.com/office/powerpoint/2010/main" val="5563579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People in treatment: Approximately 8,000 in hub and spoke system. Approximately 7,100 in preferred provider system.</a:t>
            </a:r>
          </a:p>
          <a:p>
            <a:endParaRPr lang="en-US" dirty="0"/>
          </a:p>
          <a:p>
            <a:endParaRPr lang="en-US" dirty="0"/>
          </a:p>
        </p:txBody>
      </p:sp>
      <p:sp>
        <p:nvSpPr>
          <p:cNvPr id="4" name="Slide Number Placeholder 3"/>
          <p:cNvSpPr>
            <a:spLocks noGrp="1"/>
          </p:cNvSpPr>
          <p:nvPr>
            <p:ph type="sldNum" sz="quarter" idx="5"/>
          </p:nvPr>
        </p:nvSpPr>
        <p:spPr/>
        <p:txBody>
          <a:bodyPr/>
          <a:lstStyle/>
          <a:p>
            <a:fld id="{CD215A23-852A-4EC6-9C73-38A9B5973135}" type="slidenum">
              <a:rPr lang="en-US" smtClean="0"/>
              <a:t>16</a:t>
            </a:fld>
            <a:endParaRPr lang="en-US"/>
          </a:p>
        </p:txBody>
      </p:sp>
    </p:spTree>
    <p:extLst>
      <p:ext uri="{BB962C8B-B14F-4D97-AF65-F5344CB8AC3E}">
        <p14:creationId xmlns:p14="http://schemas.microsoft.com/office/powerpoint/2010/main" val="30348537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D215A23-852A-4EC6-9C73-38A9B5973135}" type="slidenum">
              <a:rPr lang="en-US" smtClean="0"/>
              <a:t>17</a:t>
            </a:fld>
            <a:endParaRPr lang="en-US"/>
          </a:p>
        </p:txBody>
      </p:sp>
    </p:spTree>
    <p:extLst>
      <p:ext uri="{BB962C8B-B14F-4D97-AF65-F5344CB8AC3E}">
        <p14:creationId xmlns:p14="http://schemas.microsoft.com/office/powerpoint/2010/main" val="4989538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D215A23-852A-4EC6-9C73-38A9B5973135}" type="slidenum">
              <a:rPr lang="en-US" smtClean="0"/>
              <a:t>2</a:t>
            </a:fld>
            <a:endParaRPr lang="en-US"/>
          </a:p>
        </p:txBody>
      </p:sp>
    </p:spTree>
    <p:extLst>
      <p:ext uri="{BB962C8B-B14F-4D97-AF65-F5344CB8AC3E}">
        <p14:creationId xmlns:p14="http://schemas.microsoft.com/office/powerpoint/2010/main" val="40344743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D215A23-852A-4EC6-9C73-38A9B5973135}" type="slidenum">
              <a:rPr lang="en-US" smtClean="0"/>
              <a:t>3</a:t>
            </a:fld>
            <a:endParaRPr lang="en-US"/>
          </a:p>
        </p:txBody>
      </p:sp>
    </p:spTree>
    <p:extLst>
      <p:ext uri="{BB962C8B-B14F-4D97-AF65-F5344CB8AC3E}">
        <p14:creationId xmlns:p14="http://schemas.microsoft.com/office/powerpoint/2010/main" val="23427914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D215A23-852A-4EC6-9C73-38A9B5973135}" type="slidenum">
              <a:rPr lang="en-US" smtClean="0"/>
              <a:t>4</a:t>
            </a:fld>
            <a:endParaRPr lang="en-US"/>
          </a:p>
        </p:txBody>
      </p:sp>
    </p:spTree>
    <p:extLst>
      <p:ext uri="{BB962C8B-B14F-4D97-AF65-F5344CB8AC3E}">
        <p14:creationId xmlns:p14="http://schemas.microsoft.com/office/powerpoint/2010/main" val="3143793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2249F4-5771-43C7-8757-B864127657B5}" type="slidenum">
              <a:rPr lang="en-US" smtClean="0"/>
              <a:t>5</a:t>
            </a:fld>
            <a:endParaRPr lang="en-US"/>
          </a:p>
        </p:txBody>
      </p:sp>
    </p:spTree>
    <p:extLst>
      <p:ext uri="{BB962C8B-B14F-4D97-AF65-F5344CB8AC3E}">
        <p14:creationId xmlns:p14="http://schemas.microsoft.com/office/powerpoint/2010/main" val="34102838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361" y="4474032"/>
            <a:ext cx="5607679" cy="4274562"/>
          </a:xfrm>
        </p:spPr>
        <p:txBody>
          <a:bodyPr/>
          <a:lstStyle/>
          <a:p>
            <a:pPr>
              <a:lnSpc>
                <a:spcPct val="90000"/>
              </a:lnSpc>
              <a:spcAft>
                <a:spcPts val="604"/>
              </a:spcAft>
            </a:pPr>
            <a:r>
              <a:rPr lang="en-US" b="1" u="sng" dirty="0"/>
              <a:t>Prevention</a:t>
            </a:r>
            <a:r>
              <a:rPr lang="en-US" b="1" dirty="0"/>
              <a:t>: A “firewall of resilience.” </a:t>
            </a:r>
            <a:r>
              <a:rPr lang="en-US" dirty="0"/>
              <a:t>Reducing demand by engaging and strengthening</a:t>
            </a:r>
          </a:p>
          <a:p>
            <a:pPr>
              <a:lnSpc>
                <a:spcPct val="90000"/>
              </a:lnSpc>
              <a:spcAft>
                <a:spcPts val="604"/>
              </a:spcAft>
            </a:pPr>
            <a:r>
              <a:rPr lang="en-US" dirty="0"/>
              <a:t>children, adults, families, communities. Addressing the social </a:t>
            </a:r>
          </a:p>
          <a:p>
            <a:pPr>
              <a:lnSpc>
                <a:spcPct val="90000"/>
              </a:lnSpc>
              <a:spcAft>
                <a:spcPts val="604"/>
              </a:spcAft>
            </a:pPr>
            <a:r>
              <a:rPr lang="en-US" dirty="0"/>
              <a:t>factors that lead to addiction and its consequences.</a:t>
            </a:r>
          </a:p>
          <a:p>
            <a:pPr>
              <a:lnSpc>
                <a:spcPct val="90000"/>
              </a:lnSpc>
              <a:spcAft>
                <a:spcPts val="604"/>
              </a:spcAft>
            </a:pPr>
            <a:r>
              <a:rPr lang="en-US" dirty="0"/>
              <a:t>(A “firewall of resilience.”) </a:t>
            </a:r>
          </a:p>
          <a:p>
            <a:pPr>
              <a:lnSpc>
                <a:spcPct val="90000"/>
              </a:lnSpc>
              <a:spcAft>
                <a:spcPts val="604"/>
              </a:spcAft>
            </a:pPr>
            <a:endParaRPr lang="en-US" dirty="0"/>
          </a:p>
          <a:p>
            <a:pPr>
              <a:spcAft>
                <a:spcPts val="604"/>
              </a:spcAft>
            </a:pPr>
            <a:r>
              <a:rPr lang="en-US" b="1" u="sng" dirty="0"/>
              <a:t>Intervention</a:t>
            </a:r>
            <a:r>
              <a:rPr lang="en-US" b="1" dirty="0"/>
              <a:t>: </a:t>
            </a:r>
            <a:r>
              <a:rPr lang="en-US" dirty="0"/>
              <a:t>Maximizing opportunities to connect -- to move people away from </a:t>
            </a:r>
          </a:p>
          <a:p>
            <a:pPr>
              <a:spcAft>
                <a:spcPts val="604"/>
              </a:spcAft>
            </a:pPr>
            <a:r>
              <a:rPr lang="en-US" dirty="0"/>
              <a:t>risk and toward treatment and recovery services.</a:t>
            </a:r>
          </a:p>
          <a:p>
            <a:pPr>
              <a:lnSpc>
                <a:spcPct val="90000"/>
              </a:lnSpc>
              <a:spcAft>
                <a:spcPts val="604"/>
              </a:spcAft>
            </a:pPr>
            <a:endParaRPr lang="en-US" b="1" u="sng" dirty="0"/>
          </a:p>
          <a:p>
            <a:pPr>
              <a:lnSpc>
                <a:spcPct val="90000"/>
              </a:lnSpc>
              <a:spcAft>
                <a:spcPts val="604"/>
              </a:spcAft>
            </a:pPr>
            <a:r>
              <a:rPr lang="en-US" b="1" u="sng" dirty="0"/>
              <a:t>Treatment</a:t>
            </a:r>
            <a:r>
              <a:rPr lang="en-US" b="1" dirty="0"/>
              <a:t>: </a:t>
            </a:r>
            <a:r>
              <a:rPr lang="en-US" dirty="0"/>
              <a:t>Ensuring timely, affordable, effective services are available to all in need.</a:t>
            </a:r>
          </a:p>
          <a:p>
            <a:pPr>
              <a:lnSpc>
                <a:spcPct val="90000"/>
              </a:lnSpc>
              <a:spcAft>
                <a:spcPts val="604"/>
              </a:spcAft>
            </a:pPr>
            <a:endParaRPr lang="en-US" sz="1100" dirty="0"/>
          </a:p>
          <a:p>
            <a:pPr>
              <a:lnSpc>
                <a:spcPct val="90000"/>
              </a:lnSpc>
              <a:spcAft>
                <a:spcPts val="604"/>
              </a:spcAft>
            </a:pPr>
            <a:r>
              <a:rPr lang="en-US" b="1" u="sng" dirty="0"/>
              <a:t>Recovery</a:t>
            </a:r>
            <a:r>
              <a:rPr lang="en-US" b="1" dirty="0"/>
              <a:t>: </a:t>
            </a:r>
            <a:r>
              <a:rPr lang="en-US" dirty="0"/>
              <a:t>Sustaining abstinence and building personal health, positive relationships, and a productive life. </a:t>
            </a:r>
          </a:p>
          <a:p>
            <a:pPr>
              <a:lnSpc>
                <a:spcPct val="90000"/>
              </a:lnSpc>
              <a:spcAft>
                <a:spcPts val="604"/>
              </a:spcAft>
            </a:pPr>
            <a:r>
              <a:rPr lang="en-US" dirty="0"/>
              <a:t>Sustained, wraparound supports that make long-term recovery possible. Emphasis on employment, housing, social supports and engagement.</a:t>
            </a:r>
          </a:p>
          <a:p>
            <a:pPr>
              <a:lnSpc>
                <a:spcPct val="90000"/>
              </a:lnSpc>
              <a:spcAft>
                <a:spcPts val="604"/>
              </a:spcAft>
            </a:pPr>
            <a:endParaRPr lang="en-US" sz="1100" dirty="0"/>
          </a:p>
          <a:p>
            <a:pPr>
              <a:lnSpc>
                <a:spcPct val="90000"/>
              </a:lnSpc>
              <a:spcAft>
                <a:spcPts val="604"/>
              </a:spcAft>
            </a:pPr>
            <a:r>
              <a:rPr lang="en-US" b="1" u="sng" dirty="0"/>
              <a:t>Enforcement</a:t>
            </a:r>
            <a:r>
              <a:rPr lang="en-US" b="1" dirty="0"/>
              <a:t>: </a:t>
            </a:r>
            <a:r>
              <a:rPr lang="en-US" dirty="0"/>
              <a:t>Reducing supply, and supporting alternatives to incarceration where possible. Public safety, policing, courts, prosecution practices, corrections. Includes harm reduction.</a:t>
            </a:r>
          </a:p>
          <a:p>
            <a:pPr>
              <a:lnSpc>
                <a:spcPct val="90000"/>
              </a:lnSpc>
              <a:spcAft>
                <a:spcPts val="604"/>
              </a:spcAft>
            </a:pPr>
            <a:endParaRPr lang="en-US" dirty="0"/>
          </a:p>
          <a:p>
            <a:pPr marL="172719" indent="-172719">
              <a:buFont typeface="Arial" panose="020B0604020202020204" pitchFamily="34" charset="0"/>
              <a:buChar char="•"/>
            </a:pPr>
            <a:endParaRPr lang="en-US" u="sng" dirty="0"/>
          </a:p>
        </p:txBody>
      </p:sp>
      <p:sp>
        <p:nvSpPr>
          <p:cNvPr id="4" name="Slide Number Placeholder 3"/>
          <p:cNvSpPr>
            <a:spLocks noGrp="1"/>
          </p:cNvSpPr>
          <p:nvPr>
            <p:ph type="sldNum" sz="quarter" idx="10"/>
          </p:nvPr>
        </p:nvSpPr>
        <p:spPr/>
        <p:txBody>
          <a:bodyPr/>
          <a:lstStyle/>
          <a:p>
            <a:fld id="{762249F4-5771-43C7-8757-B864127657B5}" type="slidenum">
              <a:rPr lang="en-US" smtClean="0"/>
              <a:t>6</a:t>
            </a:fld>
            <a:endParaRPr lang="en-US"/>
          </a:p>
        </p:txBody>
      </p:sp>
    </p:spTree>
    <p:extLst>
      <p:ext uri="{BB962C8B-B14F-4D97-AF65-F5344CB8AC3E}">
        <p14:creationId xmlns:p14="http://schemas.microsoft.com/office/powerpoint/2010/main" val="4194496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77863" y="441325"/>
            <a:ext cx="5678487" cy="3195638"/>
          </a:xfrm>
        </p:spPr>
      </p:sp>
      <p:sp>
        <p:nvSpPr>
          <p:cNvPr id="3" name="Notes Placeholder 2"/>
          <p:cNvSpPr>
            <a:spLocks noGrp="1"/>
          </p:cNvSpPr>
          <p:nvPr>
            <p:ph type="body" idx="1"/>
          </p:nvPr>
        </p:nvSpPr>
        <p:spPr>
          <a:xfrm>
            <a:off x="476372" y="3742175"/>
            <a:ext cx="5887268" cy="5309840"/>
          </a:xfrm>
        </p:spPr>
        <p:txBody>
          <a:bodyPr/>
          <a:lstStyle/>
          <a:p>
            <a:r>
              <a:rPr lang="en-US" u="none" dirty="0"/>
              <a:t>Over the past year, the OCC has learned from the agencies, departments, community organizations and leaders who have joined in this work. Six insights have emerged …</a:t>
            </a:r>
          </a:p>
        </p:txBody>
      </p:sp>
      <p:sp>
        <p:nvSpPr>
          <p:cNvPr id="4" name="Slide Number Placeholder 3"/>
          <p:cNvSpPr>
            <a:spLocks noGrp="1"/>
          </p:cNvSpPr>
          <p:nvPr>
            <p:ph type="sldNum" sz="quarter" idx="10"/>
          </p:nvPr>
        </p:nvSpPr>
        <p:spPr/>
        <p:txBody>
          <a:bodyPr/>
          <a:lstStyle/>
          <a:p>
            <a:fld id="{762249F4-5771-43C7-8757-B864127657B5}" type="slidenum">
              <a:rPr lang="en-US" smtClean="0"/>
              <a:t>7</a:t>
            </a:fld>
            <a:endParaRPr lang="en-US"/>
          </a:p>
        </p:txBody>
      </p:sp>
    </p:spTree>
    <p:extLst>
      <p:ext uri="{BB962C8B-B14F-4D97-AF65-F5344CB8AC3E}">
        <p14:creationId xmlns:p14="http://schemas.microsoft.com/office/powerpoint/2010/main" val="26535842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77863" y="431800"/>
            <a:ext cx="5765800" cy="3243263"/>
          </a:xfrm>
        </p:spPr>
      </p:sp>
      <p:sp>
        <p:nvSpPr>
          <p:cNvPr id="3" name="Notes Placeholder 2"/>
          <p:cNvSpPr>
            <a:spLocks noGrp="1"/>
          </p:cNvSpPr>
          <p:nvPr>
            <p:ph type="body" idx="1"/>
          </p:nvPr>
        </p:nvSpPr>
        <p:spPr>
          <a:xfrm>
            <a:off x="707608" y="4045595"/>
            <a:ext cx="5656033" cy="4880099"/>
          </a:xfrm>
        </p:spPr>
        <p:txBody>
          <a:bodyPr/>
          <a:lstStyle/>
          <a:p>
            <a:pPr defTabSz="921167">
              <a:defRPr/>
            </a:pPr>
            <a:endParaRPr lang="en-US" b="1" u="none" dirty="0"/>
          </a:p>
        </p:txBody>
      </p:sp>
      <p:sp>
        <p:nvSpPr>
          <p:cNvPr id="4" name="Slide Number Placeholder 3"/>
          <p:cNvSpPr>
            <a:spLocks noGrp="1"/>
          </p:cNvSpPr>
          <p:nvPr>
            <p:ph type="sldNum" sz="quarter" idx="10"/>
          </p:nvPr>
        </p:nvSpPr>
        <p:spPr/>
        <p:txBody>
          <a:bodyPr/>
          <a:lstStyle/>
          <a:p>
            <a:fld id="{762249F4-5771-43C7-8757-B864127657B5}" type="slidenum">
              <a:rPr lang="en-US" smtClean="0"/>
              <a:t>8</a:t>
            </a:fld>
            <a:endParaRPr lang="en-US"/>
          </a:p>
        </p:txBody>
      </p:sp>
    </p:spTree>
    <p:extLst>
      <p:ext uri="{BB962C8B-B14F-4D97-AF65-F5344CB8AC3E}">
        <p14:creationId xmlns:p14="http://schemas.microsoft.com/office/powerpoint/2010/main" val="24318366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strategies have emerged as having potential to power change well beyond their articulated scope, and so have risen to the top of the OCC’s priorities for 2019 (each is included in the full list of 2019 strategies that follows).</a:t>
            </a:r>
          </a:p>
          <a:p>
            <a:endParaRPr lang="en-US" dirty="0"/>
          </a:p>
          <a:p>
            <a:endParaRPr lang="en-US" dirty="0"/>
          </a:p>
        </p:txBody>
      </p:sp>
      <p:sp>
        <p:nvSpPr>
          <p:cNvPr id="4" name="Slide Number Placeholder 3"/>
          <p:cNvSpPr>
            <a:spLocks noGrp="1"/>
          </p:cNvSpPr>
          <p:nvPr>
            <p:ph type="sldNum" sz="quarter" idx="10"/>
          </p:nvPr>
        </p:nvSpPr>
        <p:spPr/>
        <p:txBody>
          <a:bodyPr/>
          <a:lstStyle/>
          <a:p>
            <a:fld id="{762249F4-5771-43C7-8757-B864127657B5}" type="slidenum">
              <a:rPr lang="en-US" smtClean="0"/>
              <a:t>9</a:t>
            </a:fld>
            <a:endParaRPr lang="en-US"/>
          </a:p>
        </p:txBody>
      </p:sp>
    </p:spTree>
    <p:extLst>
      <p:ext uri="{BB962C8B-B14F-4D97-AF65-F5344CB8AC3E}">
        <p14:creationId xmlns:p14="http://schemas.microsoft.com/office/powerpoint/2010/main" val="27155191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CAED005-C3BD-4481-ABF4-E0C73D2ECC71}"/>
              </a:ext>
            </a:extLst>
          </p:cNvPr>
          <p:cNvSpPr>
            <a:spLocks noGrp="1"/>
          </p:cNvSpPr>
          <p:nvPr>
            <p:ph type="ctrTitle" hasCustomPrompt="1"/>
          </p:nvPr>
        </p:nvSpPr>
        <p:spPr>
          <a:xfrm>
            <a:off x="6255654" y="1407356"/>
            <a:ext cx="5943600" cy="1690688"/>
          </a:xfrm>
          <a:noFill/>
        </p:spPr>
        <p:txBody>
          <a:bodyPr anchor="t" anchorCtr="0">
            <a:noAutofit/>
          </a:bodyPr>
          <a:lstStyle>
            <a:lvl1pPr algn="l">
              <a:defRPr sz="6000" b="0">
                <a:latin typeface="Franklin Gothic Medium Cond" panose="020B0606030402020204" pitchFamily="34" charset="0"/>
              </a:defRPr>
            </a:lvl1pPr>
          </a:lstStyle>
          <a:p>
            <a:r>
              <a:rPr lang="en-US" dirty="0"/>
              <a:t>Presentation</a:t>
            </a:r>
            <a:br>
              <a:rPr lang="en-US" dirty="0"/>
            </a:br>
            <a:r>
              <a:rPr lang="en-US" dirty="0"/>
              <a:t>Title Here</a:t>
            </a:r>
          </a:p>
        </p:txBody>
      </p:sp>
      <p:sp>
        <p:nvSpPr>
          <p:cNvPr id="10" name="Subtitle 2">
            <a:extLst>
              <a:ext uri="{FF2B5EF4-FFF2-40B4-BE49-F238E27FC236}">
                <a16:creationId xmlns:a16="http://schemas.microsoft.com/office/drawing/2014/main" id="{3FD4D4A8-DB5E-4FAD-9502-293527878806}"/>
              </a:ext>
            </a:extLst>
          </p:cNvPr>
          <p:cNvSpPr>
            <a:spLocks noGrp="1"/>
          </p:cNvSpPr>
          <p:nvPr>
            <p:ph type="subTitle" idx="1" hasCustomPrompt="1"/>
          </p:nvPr>
        </p:nvSpPr>
        <p:spPr>
          <a:xfrm>
            <a:off x="6255654" y="3364262"/>
            <a:ext cx="5943600" cy="1690688"/>
          </a:xfrm>
        </p:spPr>
        <p:txBody>
          <a:bodyPr>
            <a:noAutofit/>
          </a:bodyPr>
          <a:lstStyle>
            <a:lvl1pPr marL="0" indent="0" algn="l">
              <a:buNone/>
              <a:defRPr sz="2200" baseline="0">
                <a:solidFill>
                  <a:srgbClr val="7D6856"/>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DATE</a:t>
            </a:r>
          </a:p>
        </p:txBody>
      </p:sp>
      <p:pic>
        <p:nvPicPr>
          <p:cNvPr id="8" name="Picture 7">
            <a:extLst>
              <a:ext uri="{FF2B5EF4-FFF2-40B4-BE49-F238E27FC236}">
                <a16:creationId xmlns:a16="http://schemas.microsoft.com/office/drawing/2014/main" id="{074F8E4F-A8DB-4301-A26B-2698CCFCA14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64343" y="5324255"/>
            <a:ext cx="3533371" cy="1270501"/>
          </a:xfrm>
          <a:prstGeom prst="rect">
            <a:avLst/>
          </a:prstGeom>
        </p:spPr>
      </p:pic>
      <p:pic>
        <p:nvPicPr>
          <p:cNvPr id="3" name="Picture 2">
            <a:extLst>
              <a:ext uri="{FF2B5EF4-FFF2-40B4-BE49-F238E27FC236}">
                <a16:creationId xmlns:a16="http://schemas.microsoft.com/office/drawing/2014/main" id="{31FB0315-F2AF-4289-B974-6F86D98999E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5511974" cy="6858000"/>
          </a:xfrm>
          <a:prstGeom prst="rect">
            <a:avLst/>
          </a:prstGeom>
        </p:spPr>
      </p:pic>
    </p:spTree>
    <p:extLst>
      <p:ext uri="{BB962C8B-B14F-4D97-AF65-F5344CB8AC3E}">
        <p14:creationId xmlns:p14="http://schemas.microsoft.com/office/powerpoint/2010/main" val="778796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11235" y="624110"/>
            <a:ext cx="9793378" cy="1280890"/>
          </a:xfrm>
        </p:spPr>
        <p:txBody>
          <a:bodyPr/>
          <a:lstStyle/>
          <a:p>
            <a:r>
              <a:rPr lang="en-US" dirty="0"/>
              <a:t>Click to edit Master title style</a:t>
            </a:r>
          </a:p>
        </p:txBody>
      </p:sp>
      <p:sp>
        <p:nvSpPr>
          <p:cNvPr id="3" name="Content Placeholder 2"/>
          <p:cNvSpPr>
            <a:spLocks noGrp="1"/>
          </p:cNvSpPr>
          <p:nvPr>
            <p:ph idx="1"/>
          </p:nvPr>
        </p:nvSpPr>
        <p:spPr>
          <a:xfrm>
            <a:off x="1136469" y="2133600"/>
            <a:ext cx="10368143" cy="3777622"/>
          </a:xfrm>
        </p:spPr>
        <p:txBody>
          <a:bodyPr/>
          <a:lstStyle>
            <a:lvl1pPr>
              <a:defRPr sz="2800"/>
            </a:lvl1pPr>
            <a:lvl2pPr>
              <a:defRPr sz="2400"/>
            </a:lvl2pPr>
            <a:lvl3pPr>
              <a:defRPr sz="2000"/>
            </a:lvl3pPr>
            <a:lvl4pPr>
              <a:defRPr sz="1800"/>
            </a:lvl4pPr>
            <a:lvl5pPr>
              <a:defRPr sz="16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11D4365-EF34-48F2-BB27-451CA3F6D5E5}" type="datetime1">
              <a:rPr lang="en-US" smtClean="0"/>
              <a:t>2/25/2019</a:t>
            </a:fld>
            <a:endParaRPr lang="en-US" dirty="0"/>
          </a:p>
        </p:txBody>
      </p:sp>
      <p:sp>
        <p:nvSpPr>
          <p:cNvPr id="5" name="Footer Placeholder 4"/>
          <p:cNvSpPr>
            <a:spLocks noGrp="1"/>
          </p:cNvSpPr>
          <p:nvPr>
            <p:ph type="ftr" sz="quarter" idx="11"/>
          </p:nvPr>
        </p:nvSpPr>
        <p:spPr>
          <a:xfrm>
            <a:off x="1136470" y="6135808"/>
            <a:ext cx="9072742" cy="365125"/>
          </a:xfrm>
        </p:spPr>
        <p:txBody>
          <a:bodyPr/>
          <a:lstStyle/>
          <a:p>
            <a:endParaRPr lang="en-US" dirty="0"/>
          </a:p>
        </p:txBody>
      </p:sp>
      <p:sp>
        <p:nvSpPr>
          <p:cNvPr id="6" name="Slide Number Placeholder 5"/>
          <p:cNvSpPr>
            <a:spLocks noGrp="1"/>
          </p:cNvSpPr>
          <p:nvPr>
            <p:ph type="sldNum" sz="quarter" idx="12"/>
          </p:nvPr>
        </p:nvSpPr>
        <p:spPr>
          <a:xfrm>
            <a:off x="280503" y="6135708"/>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88091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CAED005-C3BD-4481-ABF4-E0C73D2ECC71}"/>
              </a:ext>
            </a:extLst>
          </p:cNvPr>
          <p:cNvSpPr>
            <a:spLocks noGrp="1"/>
          </p:cNvSpPr>
          <p:nvPr>
            <p:ph type="ctrTitle" hasCustomPrompt="1"/>
          </p:nvPr>
        </p:nvSpPr>
        <p:spPr>
          <a:xfrm>
            <a:off x="6255654" y="1407356"/>
            <a:ext cx="5943600" cy="1690688"/>
          </a:xfrm>
          <a:noFill/>
        </p:spPr>
        <p:txBody>
          <a:bodyPr anchor="t" anchorCtr="0">
            <a:noAutofit/>
          </a:bodyPr>
          <a:lstStyle>
            <a:lvl1pPr algn="l">
              <a:defRPr sz="6000" b="0">
                <a:latin typeface="Franklin Gothic Medium Cond" panose="020B0606030402020204" pitchFamily="34" charset="0"/>
              </a:defRPr>
            </a:lvl1pPr>
          </a:lstStyle>
          <a:p>
            <a:r>
              <a:rPr lang="en-US" dirty="0"/>
              <a:t>Presentation</a:t>
            </a:r>
            <a:br>
              <a:rPr lang="en-US" dirty="0"/>
            </a:br>
            <a:r>
              <a:rPr lang="en-US" dirty="0"/>
              <a:t>Title Here</a:t>
            </a:r>
          </a:p>
        </p:txBody>
      </p:sp>
      <p:sp>
        <p:nvSpPr>
          <p:cNvPr id="10" name="Subtitle 2">
            <a:extLst>
              <a:ext uri="{FF2B5EF4-FFF2-40B4-BE49-F238E27FC236}">
                <a16:creationId xmlns:a16="http://schemas.microsoft.com/office/drawing/2014/main" id="{3FD4D4A8-DB5E-4FAD-9502-293527878806}"/>
              </a:ext>
            </a:extLst>
          </p:cNvPr>
          <p:cNvSpPr>
            <a:spLocks noGrp="1"/>
          </p:cNvSpPr>
          <p:nvPr>
            <p:ph type="subTitle" idx="1" hasCustomPrompt="1"/>
          </p:nvPr>
        </p:nvSpPr>
        <p:spPr>
          <a:xfrm>
            <a:off x="6255654" y="3364262"/>
            <a:ext cx="5943600" cy="1690688"/>
          </a:xfrm>
        </p:spPr>
        <p:txBody>
          <a:bodyPr>
            <a:noAutofit/>
          </a:bodyPr>
          <a:lstStyle>
            <a:lvl1pPr marL="0" indent="0" algn="l">
              <a:buNone/>
              <a:defRPr sz="2200" baseline="0">
                <a:solidFill>
                  <a:srgbClr val="7D6856"/>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DATE</a:t>
            </a:r>
          </a:p>
        </p:txBody>
      </p:sp>
      <p:pic>
        <p:nvPicPr>
          <p:cNvPr id="8" name="Picture 7">
            <a:extLst>
              <a:ext uri="{FF2B5EF4-FFF2-40B4-BE49-F238E27FC236}">
                <a16:creationId xmlns:a16="http://schemas.microsoft.com/office/drawing/2014/main" id="{074F8E4F-A8DB-4301-A26B-2698CCFCA14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64343" y="5324255"/>
            <a:ext cx="3533371" cy="1270501"/>
          </a:xfrm>
          <a:prstGeom prst="rect">
            <a:avLst/>
          </a:prstGeom>
        </p:spPr>
      </p:pic>
      <p:pic>
        <p:nvPicPr>
          <p:cNvPr id="3" name="Picture 2">
            <a:extLst>
              <a:ext uri="{FF2B5EF4-FFF2-40B4-BE49-F238E27FC236}">
                <a16:creationId xmlns:a16="http://schemas.microsoft.com/office/drawing/2014/main" id="{31FB0315-F2AF-4289-B974-6F86D98999E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5511974" cy="6858000"/>
          </a:xfrm>
          <a:prstGeom prst="rect">
            <a:avLst/>
          </a:prstGeom>
        </p:spPr>
      </p:pic>
    </p:spTree>
    <p:extLst>
      <p:ext uri="{BB962C8B-B14F-4D97-AF65-F5344CB8AC3E}">
        <p14:creationId xmlns:p14="http://schemas.microsoft.com/office/powerpoint/2010/main" val="3399656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p:bg>
      <p:bgPr>
        <a:solidFill>
          <a:schemeClr val="bg1">
            <a:alpha val="49804"/>
          </a:schemeClr>
        </a:solidFill>
        <a:effectLst/>
      </p:bgPr>
    </p:bg>
    <p:spTree>
      <p:nvGrpSpPr>
        <p:cNvPr id="1" name=""/>
        <p:cNvGrpSpPr/>
        <p:nvPr/>
      </p:nvGrpSpPr>
      <p:grpSpPr>
        <a:xfrm>
          <a:off x="0" y="0"/>
          <a:ext cx="0" cy="0"/>
          <a:chOff x="0" y="0"/>
          <a:chExt cx="0" cy="0"/>
        </a:xfrm>
      </p:grpSpPr>
      <p:sp>
        <p:nvSpPr>
          <p:cNvPr id="4" name="Title Placeholder 1">
            <a:extLst>
              <a:ext uri="{FF2B5EF4-FFF2-40B4-BE49-F238E27FC236}">
                <a16:creationId xmlns:a16="http://schemas.microsoft.com/office/drawing/2014/main" id="{C58640FB-BAE3-44D6-8267-4FBC70A23350}"/>
              </a:ext>
            </a:extLst>
          </p:cNvPr>
          <p:cNvSpPr>
            <a:spLocks noGrp="1"/>
          </p:cNvSpPr>
          <p:nvPr>
            <p:ph type="title"/>
          </p:nvPr>
        </p:nvSpPr>
        <p:spPr>
          <a:xfrm>
            <a:off x="740664" y="841248"/>
            <a:ext cx="10716768" cy="85953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4815F4D-FA0A-4D5A-8AC2-9318020BA4D2}"/>
              </a:ext>
            </a:extLst>
          </p:cNvPr>
          <p:cNvSpPr>
            <a:spLocks noGrp="1"/>
          </p:cNvSpPr>
          <p:nvPr>
            <p:ph type="body" sz="quarter" idx="10"/>
          </p:nvPr>
        </p:nvSpPr>
        <p:spPr>
          <a:xfrm>
            <a:off x="741363" y="2039112"/>
            <a:ext cx="10715625" cy="283464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23CFC045-801E-44CB-BEDB-8739C8D52F70}"/>
              </a:ext>
            </a:extLst>
          </p:cNvPr>
          <p:cNvSpPr/>
          <p:nvPr userDrawn="1"/>
        </p:nvSpPr>
        <p:spPr>
          <a:xfrm>
            <a:off x="0" y="6021656"/>
            <a:ext cx="12191999" cy="535258"/>
          </a:xfrm>
          <a:prstGeom prst="rect">
            <a:avLst/>
          </a:prstGeom>
          <a:solidFill>
            <a:srgbClr val="0085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6A7F70C-6947-4CB2-ADAE-AF2381366B1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24223" y="6095496"/>
            <a:ext cx="1650381" cy="356770"/>
          </a:xfrm>
          <a:prstGeom prst="rect">
            <a:avLst/>
          </a:prstGeom>
        </p:spPr>
      </p:pic>
      <p:pic>
        <p:nvPicPr>
          <p:cNvPr id="7" name="Picture 6">
            <a:extLst>
              <a:ext uri="{FF2B5EF4-FFF2-40B4-BE49-F238E27FC236}">
                <a16:creationId xmlns:a16="http://schemas.microsoft.com/office/drawing/2014/main" id="{9690F45E-60B5-4D7F-A1DD-562D616509A5}"/>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8434" t="14482" r="18803" b="15374"/>
          <a:stretch/>
        </p:blipFill>
        <p:spPr>
          <a:xfrm>
            <a:off x="334537" y="5524223"/>
            <a:ext cx="925551" cy="1202541"/>
          </a:xfrm>
          <a:prstGeom prst="rect">
            <a:avLst/>
          </a:prstGeom>
        </p:spPr>
      </p:pic>
    </p:spTree>
    <p:extLst>
      <p:ext uri="{BB962C8B-B14F-4D97-AF65-F5344CB8AC3E}">
        <p14:creationId xmlns:p14="http://schemas.microsoft.com/office/powerpoint/2010/main" val="3194687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11235" y="624110"/>
            <a:ext cx="9793378" cy="1280890"/>
          </a:xfrm>
        </p:spPr>
        <p:txBody>
          <a:bodyPr/>
          <a:lstStyle/>
          <a:p>
            <a:r>
              <a:rPr lang="en-US" dirty="0"/>
              <a:t>Click to edit Master title style</a:t>
            </a:r>
          </a:p>
        </p:txBody>
      </p:sp>
      <p:sp>
        <p:nvSpPr>
          <p:cNvPr id="3" name="Content Placeholder 2"/>
          <p:cNvSpPr>
            <a:spLocks noGrp="1"/>
          </p:cNvSpPr>
          <p:nvPr>
            <p:ph idx="1"/>
          </p:nvPr>
        </p:nvSpPr>
        <p:spPr>
          <a:xfrm>
            <a:off x="1136469" y="2133600"/>
            <a:ext cx="10368143" cy="3777622"/>
          </a:xfrm>
        </p:spPr>
        <p:txBody>
          <a:bodyPr/>
          <a:lstStyle>
            <a:lvl1pPr>
              <a:defRPr sz="2800"/>
            </a:lvl1pPr>
            <a:lvl2pPr>
              <a:defRPr sz="2400"/>
            </a:lvl2pPr>
            <a:lvl3pPr>
              <a:defRPr sz="2000"/>
            </a:lvl3pPr>
            <a:lvl4pPr>
              <a:defRPr sz="1800"/>
            </a:lvl4pPr>
            <a:lvl5pPr>
              <a:defRPr sz="16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22A190C-0397-482A-ABD5-0DB9025F6585}" type="datetime1">
              <a:rPr lang="en-US" smtClean="0"/>
              <a:t>2/25/2019</a:t>
            </a:fld>
            <a:endParaRPr lang="en-US" dirty="0"/>
          </a:p>
        </p:txBody>
      </p:sp>
      <p:sp>
        <p:nvSpPr>
          <p:cNvPr id="5" name="Footer Placeholder 4"/>
          <p:cNvSpPr>
            <a:spLocks noGrp="1"/>
          </p:cNvSpPr>
          <p:nvPr>
            <p:ph type="ftr" sz="quarter" idx="11"/>
          </p:nvPr>
        </p:nvSpPr>
        <p:spPr>
          <a:xfrm>
            <a:off x="1136470" y="6135808"/>
            <a:ext cx="9072742" cy="365125"/>
          </a:xfrm>
        </p:spPr>
        <p:txBody>
          <a:bodyPr/>
          <a:lstStyle/>
          <a:p>
            <a:endParaRPr lang="en-US" dirty="0"/>
          </a:p>
        </p:txBody>
      </p:sp>
      <p:sp>
        <p:nvSpPr>
          <p:cNvPr id="6" name="Slide Number Placeholder 5"/>
          <p:cNvSpPr>
            <a:spLocks noGrp="1"/>
          </p:cNvSpPr>
          <p:nvPr>
            <p:ph type="sldNum" sz="quarter" idx="12"/>
          </p:nvPr>
        </p:nvSpPr>
        <p:spPr>
          <a:xfrm>
            <a:off x="280503" y="6135708"/>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12026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alpha val="49804"/>
          </a:schemeClr>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CAED005-C3BD-4481-ABF4-E0C73D2ECC71}"/>
              </a:ext>
            </a:extLst>
          </p:cNvPr>
          <p:cNvSpPr>
            <a:spLocks noGrp="1"/>
          </p:cNvSpPr>
          <p:nvPr>
            <p:ph type="ctrTitle" hasCustomPrompt="1"/>
          </p:nvPr>
        </p:nvSpPr>
        <p:spPr>
          <a:xfrm>
            <a:off x="6255654" y="1407356"/>
            <a:ext cx="5943600" cy="1690688"/>
          </a:xfrm>
          <a:noFill/>
        </p:spPr>
        <p:txBody>
          <a:bodyPr anchor="t" anchorCtr="0">
            <a:noAutofit/>
          </a:bodyPr>
          <a:lstStyle>
            <a:lvl1pPr algn="l">
              <a:defRPr sz="6000" b="0">
                <a:latin typeface="Franklin Gothic Medium Cond" panose="020B0606030402020204" pitchFamily="34" charset="0"/>
              </a:defRPr>
            </a:lvl1pPr>
          </a:lstStyle>
          <a:p>
            <a:r>
              <a:rPr lang="en-US" dirty="0"/>
              <a:t>Presentation</a:t>
            </a:r>
            <a:br>
              <a:rPr lang="en-US" dirty="0"/>
            </a:br>
            <a:r>
              <a:rPr lang="en-US" dirty="0"/>
              <a:t>Title Here</a:t>
            </a:r>
          </a:p>
        </p:txBody>
      </p:sp>
      <p:sp>
        <p:nvSpPr>
          <p:cNvPr id="10" name="Subtitle 2">
            <a:extLst>
              <a:ext uri="{FF2B5EF4-FFF2-40B4-BE49-F238E27FC236}">
                <a16:creationId xmlns:a16="http://schemas.microsoft.com/office/drawing/2014/main" id="{3FD4D4A8-DB5E-4FAD-9502-293527878806}"/>
              </a:ext>
            </a:extLst>
          </p:cNvPr>
          <p:cNvSpPr>
            <a:spLocks noGrp="1"/>
          </p:cNvSpPr>
          <p:nvPr>
            <p:ph type="subTitle" idx="1" hasCustomPrompt="1"/>
          </p:nvPr>
        </p:nvSpPr>
        <p:spPr>
          <a:xfrm>
            <a:off x="6255654" y="3364262"/>
            <a:ext cx="5943600" cy="1690688"/>
          </a:xfrm>
        </p:spPr>
        <p:txBody>
          <a:bodyPr>
            <a:noAutofit/>
          </a:bodyPr>
          <a:lstStyle>
            <a:lvl1pPr marL="0" indent="0" algn="l">
              <a:buNone/>
              <a:defRPr sz="2200" baseline="0">
                <a:solidFill>
                  <a:srgbClr val="7D6856"/>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DATE</a:t>
            </a:r>
          </a:p>
        </p:txBody>
      </p:sp>
      <p:pic>
        <p:nvPicPr>
          <p:cNvPr id="8" name="Picture 7">
            <a:extLst>
              <a:ext uri="{FF2B5EF4-FFF2-40B4-BE49-F238E27FC236}">
                <a16:creationId xmlns:a16="http://schemas.microsoft.com/office/drawing/2014/main" id="{074F8E4F-A8DB-4301-A26B-2698CCFCA14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64343" y="5324255"/>
            <a:ext cx="3533371" cy="1270501"/>
          </a:xfrm>
          <a:prstGeom prst="rect">
            <a:avLst/>
          </a:prstGeom>
        </p:spPr>
      </p:pic>
      <p:pic>
        <p:nvPicPr>
          <p:cNvPr id="7" name="Picture 6">
            <a:extLst>
              <a:ext uri="{FF2B5EF4-FFF2-40B4-BE49-F238E27FC236}">
                <a16:creationId xmlns:a16="http://schemas.microsoft.com/office/drawing/2014/main" id="{ACA294A5-224D-4EE3-86CF-ACD4DB55E8D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5511974" cy="6858000"/>
          </a:xfrm>
          <a:prstGeom prst="rect">
            <a:avLst/>
          </a:prstGeom>
        </p:spPr>
      </p:pic>
    </p:spTree>
    <p:extLst>
      <p:ext uri="{BB962C8B-B14F-4D97-AF65-F5344CB8AC3E}">
        <p14:creationId xmlns:p14="http://schemas.microsoft.com/office/powerpoint/2010/main" val="2161621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and Content">
    <p:bg>
      <p:bgPr>
        <a:solidFill>
          <a:schemeClr val="bg1">
            <a:alpha val="49804"/>
          </a:schemeClr>
        </a:solidFill>
        <a:effectLst/>
      </p:bgPr>
    </p:bg>
    <p:spTree>
      <p:nvGrpSpPr>
        <p:cNvPr id="1" name=""/>
        <p:cNvGrpSpPr/>
        <p:nvPr/>
      </p:nvGrpSpPr>
      <p:grpSpPr>
        <a:xfrm>
          <a:off x="0" y="0"/>
          <a:ext cx="0" cy="0"/>
          <a:chOff x="0" y="0"/>
          <a:chExt cx="0" cy="0"/>
        </a:xfrm>
      </p:grpSpPr>
      <p:sp>
        <p:nvSpPr>
          <p:cNvPr id="4" name="Title Placeholder 1">
            <a:extLst>
              <a:ext uri="{FF2B5EF4-FFF2-40B4-BE49-F238E27FC236}">
                <a16:creationId xmlns:a16="http://schemas.microsoft.com/office/drawing/2014/main" id="{C58640FB-BAE3-44D6-8267-4FBC70A23350}"/>
              </a:ext>
            </a:extLst>
          </p:cNvPr>
          <p:cNvSpPr>
            <a:spLocks noGrp="1"/>
          </p:cNvSpPr>
          <p:nvPr>
            <p:ph type="title"/>
          </p:nvPr>
        </p:nvSpPr>
        <p:spPr>
          <a:xfrm>
            <a:off x="740664" y="841248"/>
            <a:ext cx="10716768" cy="85953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4815F4D-FA0A-4D5A-8AC2-9318020BA4D2}"/>
              </a:ext>
            </a:extLst>
          </p:cNvPr>
          <p:cNvSpPr>
            <a:spLocks noGrp="1"/>
          </p:cNvSpPr>
          <p:nvPr>
            <p:ph type="body" sz="quarter" idx="10"/>
          </p:nvPr>
        </p:nvSpPr>
        <p:spPr>
          <a:xfrm>
            <a:off x="741363" y="2039112"/>
            <a:ext cx="10715625" cy="283464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36442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7.xml"/><Relationship Id="rId1" Type="http://schemas.openxmlformats.org/officeDocument/2006/relationships/slideLayout" Target="../slideLayouts/slideLayout6.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24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956C6D-6CBB-49FD-B7DB-90F935B0FB19}"/>
              </a:ext>
            </a:extLst>
          </p:cNvPr>
          <p:cNvSpPr>
            <a:spLocks noGrp="1"/>
          </p:cNvSpPr>
          <p:nvPr>
            <p:ph type="title"/>
          </p:nvPr>
        </p:nvSpPr>
        <p:spPr>
          <a:xfrm>
            <a:off x="740664" y="841248"/>
            <a:ext cx="10716768" cy="85953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0C1F61A-9AF4-464A-BD19-4A9E193A1EC3}"/>
              </a:ext>
            </a:extLst>
          </p:cNvPr>
          <p:cNvSpPr>
            <a:spLocks noGrp="1"/>
          </p:cNvSpPr>
          <p:nvPr>
            <p:ph type="body" idx="1"/>
          </p:nvPr>
        </p:nvSpPr>
        <p:spPr>
          <a:xfrm>
            <a:off x="740664" y="2039112"/>
            <a:ext cx="10716768" cy="283464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Rectangle 12">
            <a:extLst>
              <a:ext uri="{FF2B5EF4-FFF2-40B4-BE49-F238E27FC236}">
                <a16:creationId xmlns:a16="http://schemas.microsoft.com/office/drawing/2014/main" id="{61633AAD-C160-4366-AFF1-4D589936E87A}"/>
              </a:ext>
            </a:extLst>
          </p:cNvPr>
          <p:cNvSpPr/>
          <p:nvPr userDrawn="1"/>
        </p:nvSpPr>
        <p:spPr>
          <a:xfrm>
            <a:off x="0" y="6021656"/>
            <a:ext cx="12191999" cy="535258"/>
          </a:xfrm>
          <a:prstGeom prst="rect">
            <a:avLst/>
          </a:prstGeom>
          <a:solidFill>
            <a:srgbClr val="0085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B8F33B4C-8DC4-4023-A9C7-0AEBA42462B5}"/>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824223" y="6095496"/>
            <a:ext cx="1650381" cy="356770"/>
          </a:xfrm>
          <a:prstGeom prst="rect">
            <a:avLst/>
          </a:prstGeom>
        </p:spPr>
      </p:pic>
      <p:pic>
        <p:nvPicPr>
          <p:cNvPr id="5" name="Picture 4">
            <a:extLst>
              <a:ext uri="{FF2B5EF4-FFF2-40B4-BE49-F238E27FC236}">
                <a16:creationId xmlns:a16="http://schemas.microsoft.com/office/drawing/2014/main" id="{A6EDD29D-0A55-4ADF-A10E-2743D4DE24E2}"/>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l="18434" t="14482" r="18803" b="15374"/>
          <a:stretch/>
        </p:blipFill>
        <p:spPr>
          <a:xfrm>
            <a:off x="334537" y="5524223"/>
            <a:ext cx="925551" cy="1202541"/>
          </a:xfrm>
          <a:prstGeom prst="rect">
            <a:avLst/>
          </a:prstGeom>
        </p:spPr>
      </p:pic>
    </p:spTree>
    <p:extLst>
      <p:ext uri="{BB962C8B-B14F-4D97-AF65-F5344CB8AC3E}">
        <p14:creationId xmlns:p14="http://schemas.microsoft.com/office/powerpoint/2010/main" val="1139111526"/>
      </p:ext>
    </p:extLst>
  </p:cSld>
  <p:clrMap bg1="lt1" tx1="dk1" bg2="lt2" tx2="dk2" accent1="accent1" accent2="accent2" accent3="accent3" accent4="accent4" accent5="accent5" accent6="accent6" hlink="hlink" folHlink="folHlink"/>
  <p:sldLayoutIdLst>
    <p:sldLayoutId id="2147483654" r:id="rId1"/>
    <p:sldLayoutId id="2147483672" r:id="rId2"/>
  </p:sldLayoutIdLst>
  <p:hf hdr="0" ftr="0" dt="0"/>
  <p:txStyles>
    <p:titleStyle>
      <a:lvl1pPr algn="l" defTabSz="914400" rtl="0" eaLnBrk="1" latinLnBrk="0" hangingPunct="1">
        <a:lnSpc>
          <a:spcPct val="90000"/>
        </a:lnSpc>
        <a:spcBef>
          <a:spcPct val="0"/>
        </a:spcBef>
        <a:buNone/>
        <a:defRPr sz="4400" kern="1200">
          <a:solidFill>
            <a:srgbClr val="526F8B"/>
          </a:solidFill>
          <a:latin typeface="Franklin Gothic Medium Cond" panose="020B06060304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7D685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D685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D685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D685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D685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24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956C6D-6CBB-49FD-B7DB-90F935B0FB19}"/>
              </a:ext>
            </a:extLst>
          </p:cNvPr>
          <p:cNvSpPr>
            <a:spLocks noGrp="1"/>
          </p:cNvSpPr>
          <p:nvPr>
            <p:ph type="title"/>
          </p:nvPr>
        </p:nvSpPr>
        <p:spPr>
          <a:xfrm>
            <a:off x="740664" y="841248"/>
            <a:ext cx="10716768" cy="85953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0C1F61A-9AF4-464A-BD19-4A9E193A1EC3}"/>
              </a:ext>
            </a:extLst>
          </p:cNvPr>
          <p:cNvSpPr>
            <a:spLocks noGrp="1"/>
          </p:cNvSpPr>
          <p:nvPr>
            <p:ph type="body" idx="1"/>
          </p:nvPr>
        </p:nvSpPr>
        <p:spPr>
          <a:xfrm>
            <a:off x="740664" y="2039112"/>
            <a:ext cx="10716768" cy="283464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Rectangle 12">
            <a:extLst>
              <a:ext uri="{FF2B5EF4-FFF2-40B4-BE49-F238E27FC236}">
                <a16:creationId xmlns:a16="http://schemas.microsoft.com/office/drawing/2014/main" id="{61633AAD-C160-4366-AFF1-4D589936E87A}"/>
              </a:ext>
            </a:extLst>
          </p:cNvPr>
          <p:cNvSpPr/>
          <p:nvPr userDrawn="1"/>
        </p:nvSpPr>
        <p:spPr>
          <a:xfrm>
            <a:off x="0" y="6021656"/>
            <a:ext cx="12191999" cy="535258"/>
          </a:xfrm>
          <a:prstGeom prst="rect">
            <a:avLst/>
          </a:prstGeom>
          <a:solidFill>
            <a:srgbClr val="0085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B8F33B4C-8DC4-4023-A9C7-0AEBA42462B5}"/>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824223" y="6095496"/>
            <a:ext cx="1650381" cy="356770"/>
          </a:xfrm>
          <a:prstGeom prst="rect">
            <a:avLst/>
          </a:prstGeom>
        </p:spPr>
      </p:pic>
      <p:pic>
        <p:nvPicPr>
          <p:cNvPr id="5" name="Picture 4">
            <a:extLst>
              <a:ext uri="{FF2B5EF4-FFF2-40B4-BE49-F238E27FC236}">
                <a16:creationId xmlns:a16="http://schemas.microsoft.com/office/drawing/2014/main" id="{A6EDD29D-0A55-4ADF-A10E-2743D4DE24E2}"/>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l="18434" t="14482" r="18803" b="15374"/>
          <a:stretch/>
        </p:blipFill>
        <p:spPr>
          <a:xfrm>
            <a:off x="334537" y="5524223"/>
            <a:ext cx="925551" cy="1202541"/>
          </a:xfrm>
          <a:prstGeom prst="rect">
            <a:avLst/>
          </a:prstGeom>
        </p:spPr>
      </p:pic>
    </p:spTree>
    <p:extLst>
      <p:ext uri="{BB962C8B-B14F-4D97-AF65-F5344CB8AC3E}">
        <p14:creationId xmlns:p14="http://schemas.microsoft.com/office/powerpoint/2010/main" val="2594018697"/>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3" r:id="rId3"/>
  </p:sldLayoutIdLst>
  <p:hf hdr="0" ftr="0" dt="0"/>
  <p:txStyles>
    <p:titleStyle>
      <a:lvl1pPr algn="l" defTabSz="914400" rtl="0" eaLnBrk="1" latinLnBrk="0" hangingPunct="1">
        <a:lnSpc>
          <a:spcPct val="90000"/>
        </a:lnSpc>
        <a:spcBef>
          <a:spcPct val="0"/>
        </a:spcBef>
        <a:buNone/>
        <a:defRPr sz="4400" kern="1200">
          <a:solidFill>
            <a:srgbClr val="526F8B"/>
          </a:solidFill>
          <a:latin typeface="Franklin Gothic Medium Cond" panose="020B06060304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7D685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D685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D685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D685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D685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49804"/>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956C6D-6CBB-49FD-B7DB-90F935B0FB19}"/>
              </a:ext>
            </a:extLst>
          </p:cNvPr>
          <p:cNvSpPr>
            <a:spLocks noGrp="1"/>
          </p:cNvSpPr>
          <p:nvPr>
            <p:ph type="title"/>
          </p:nvPr>
        </p:nvSpPr>
        <p:spPr>
          <a:xfrm>
            <a:off x="740664" y="841248"/>
            <a:ext cx="10716768" cy="85953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0C1F61A-9AF4-464A-BD19-4A9E193A1EC3}"/>
              </a:ext>
            </a:extLst>
          </p:cNvPr>
          <p:cNvSpPr>
            <a:spLocks noGrp="1"/>
          </p:cNvSpPr>
          <p:nvPr>
            <p:ph type="body" idx="1"/>
          </p:nvPr>
        </p:nvSpPr>
        <p:spPr>
          <a:xfrm>
            <a:off x="740664" y="2039112"/>
            <a:ext cx="10716768" cy="283464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a:extLst>
              <a:ext uri="{FF2B5EF4-FFF2-40B4-BE49-F238E27FC236}">
                <a16:creationId xmlns:a16="http://schemas.microsoft.com/office/drawing/2014/main" id="{074F8E4F-A8DB-4301-A26B-2698CCFCA14B}"/>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564343" y="5324255"/>
            <a:ext cx="3533371" cy="1270501"/>
          </a:xfrm>
          <a:prstGeom prst="rect">
            <a:avLst/>
          </a:prstGeom>
        </p:spPr>
      </p:pic>
    </p:spTree>
    <p:extLst>
      <p:ext uri="{BB962C8B-B14F-4D97-AF65-F5344CB8AC3E}">
        <p14:creationId xmlns:p14="http://schemas.microsoft.com/office/powerpoint/2010/main" val="2242853481"/>
      </p:ext>
    </p:extLst>
  </p:cSld>
  <p:clrMap bg1="lt1" tx1="dk1" bg2="lt2" tx2="dk2" accent1="accent1" accent2="accent2" accent3="accent3" accent4="accent4" accent5="accent5" accent6="accent6" hlink="hlink" folHlink="folHlink"/>
  <p:sldLayoutIdLst>
    <p:sldLayoutId id="2147483667" r:id="rId1"/>
    <p:sldLayoutId id="2147483668" r:id="rId2"/>
  </p:sldLayoutIdLst>
  <p:hf hdr="0" ftr="0" dt="0"/>
  <p:txStyles>
    <p:titleStyle>
      <a:lvl1pPr algn="l" defTabSz="914400" rtl="0" eaLnBrk="1" latinLnBrk="0" hangingPunct="1">
        <a:lnSpc>
          <a:spcPct val="90000"/>
        </a:lnSpc>
        <a:spcBef>
          <a:spcPct val="0"/>
        </a:spcBef>
        <a:buNone/>
        <a:defRPr sz="4400" kern="1200">
          <a:solidFill>
            <a:srgbClr val="526F8B"/>
          </a:solidFill>
          <a:latin typeface="Franklin Gothic Medium Cond" panose="020B06060304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7D685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D685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D685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D685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D685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olinda.laclair@Vermont.go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healthvermont.gov/opioid-coordination-council"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hyperlink" Target="http://www.healthvermont.gov/opioid-coordination-council" TargetMode="External"/><Relationship Id="rId2" Type="http://schemas.openxmlformats.org/officeDocument/2006/relationships/notesSlide" Target="../notesSlides/notesSlide17.xml"/><Relationship Id="rId1" Type="http://schemas.openxmlformats.org/officeDocument/2006/relationships/slideLayout" Target="../slideLayouts/slideLayout5.xml"/><Relationship Id="rId5" Type="http://schemas.openxmlformats.org/officeDocument/2006/relationships/hyperlink" Target="mailto:rose.Gowdey@Vermont.gov" TargetMode="External"/><Relationship Id="rId4" Type="http://schemas.openxmlformats.org/officeDocument/2006/relationships/hyperlink" Target="mailto:jolinda.laclair@Vermont.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7.JPG"/><Relationship Id="rId7" Type="http://schemas.openxmlformats.org/officeDocument/2006/relationships/diagramColors" Target="../diagrams/colors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C8CCA-FDA2-4608-8F2E-AA2FBB979A0B}"/>
              </a:ext>
            </a:extLst>
          </p:cNvPr>
          <p:cNvSpPr>
            <a:spLocks noGrp="1"/>
          </p:cNvSpPr>
          <p:nvPr>
            <p:ph type="ctrTitle"/>
          </p:nvPr>
        </p:nvSpPr>
        <p:spPr>
          <a:xfrm>
            <a:off x="5033319" y="587022"/>
            <a:ext cx="7165935" cy="2511022"/>
          </a:xfrm>
        </p:spPr>
        <p:txBody>
          <a:bodyPr/>
          <a:lstStyle/>
          <a:p>
            <a:r>
              <a:rPr lang="en-US" sz="5400" dirty="0"/>
              <a:t>Building Bridges: 2019 Recommended Strategies</a:t>
            </a:r>
            <a:br>
              <a:rPr lang="en-US" sz="5400" dirty="0"/>
            </a:br>
            <a:r>
              <a:rPr lang="en-US" sz="2800" dirty="0"/>
              <a:t> </a:t>
            </a:r>
            <a:br>
              <a:rPr lang="en-US" dirty="0"/>
            </a:br>
            <a:r>
              <a:rPr lang="en-US" sz="4000" dirty="0"/>
              <a:t>Opioid Coordination Council</a:t>
            </a:r>
            <a:endParaRPr lang="en-US" dirty="0"/>
          </a:p>
        </p:txBody>
      </p:sp>
      <p:sp>
        <p:nvSpPr>
          <p:cNvPr id="3" name="Subtitle 2">
            <a:extLst>
              <a:ext uri="{FF2B5EF4-FFF2-40B4-BE49-F238E27FC236}">
                <a16:creationId xmlns:a16="http://schemas.microsoft.com/office/drawing/2014/main" id="{32A82498-EE26-4A4B-BDCF-EA811613BE1A}"/>
              </a:ext>
            </a:extLst>
          </p:cNvPr>
          <p:cNvSpPr>
            <a:spLocks noGrp="1"/>
          </p:cNvSpPr>
          <p:nvPr>
            <p:ph type="subTitle" idx="1"/>
          </p:nvPr>
        </p:nvSpPr>
        <p:spPr>
          <a:xfrm>
            <a:off x="6255654" y="3429001"/>
            <a:ext cx="5943600" cy="1975908"/>
          </a:xfrm>
        </p:spPr>
        <p:txBody>
          <a:bodyPr/>
          <a:lstStyle/>
          <a:p>
            <a:r>
              <a:rPr lang="en-US" dirty="0"/>
              <a:t>February 2019</a:t>
            </a:r>
          </a:p>
          <a:p>
            <a:r>
              <a:rPr lang="en-US" dirty="0"/>
              <a:t> </a:t>
            </a:r>
          </a:p>
          <a:p>
            <a:r>
              <a:rPr lang="en-US" dirty="0"/>
              <a:t>Jolinda LaClair, Director of Drug Prevention Policy</a:t>
            </a:r>
          </a:p>
          <a:p>
            <a:r>
              <a:rPr lang="en-US" dirty="0">
                <a:hlinkClick r:id="rId3"/>
              </a:rPr>
              <a:t>Jolinda.laclair@Vermont.gov</a:t>
            </a:r>
            <a:endParaRPr lang="en-US" dirty="0"/>
          </a:p>
          <a:p>
            <a:r>
              <a:rPr lang="en-US" dirty="0">
                <a:hlinkClick r:id="rId4"/>
              </a:rPr>
              <a:t>www.healthvermont.gov/opioid-coordination-council</a:t>
            </a:r>
            <a:r>
              <a:rPr lang="en-US" dirty="0"/>
              <a:t> </a:t>
            </a:r>
          </a:p>
        </p:txBody>
      </p:sp>
    </p:spTree>
    <p:extLst>
      <p:ext uri="{BB962C8B-B14F-4D97-AF65-F5344CB8AC3E}">
        <p14:creationId xmlns:p14="http://schemas.microsoft.com/office/powerpoint/2010/main" val="1218762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FCEA7F4-9AFA-4CED-9D7C-FC179723DCA7}"/>
              </a:ext>
            </a:extLst>
          </p:cNvPr>
          <p:cNvSpPr>
            <a:spLocks noGrp="1"/>
          </p:cNvSpPr>
          <p:nvPr>
            <p:ph type="sldNum" sz="quarter" idx="12"/>
          </p:nvPr>
        </p:nvSpPr>
        <p:spPr>
          <a:xfrm>
            <a:off x="38518" y="3259287"/>
            <a:ext cx="779767" cy="365125"/>
          </a:xfrm>
        </p:spPr>
        <p:txBody>
          <a:bodyPr>
            <a:normAutofit/>
          </a:bodyPr>
          <a:lstStyle/>
          <a:p>
            <a:pPr>
              <a:lnSpc>
                <a:spcPct val="90000"/>
              </a:lnSpc>
              <a:spcAft>
                <a:spcPts val="600"/>
              </a:spcAft>
            </a:pPr>
            <a:fld id="{D57F1E4F-1CFF-5643-939E-217C01CDF565}" type="slidenum">
              <a:rPr lang="en-US" sz="1800">
                <a:solidFill>
                  <a:schemeClr val="bg2">
                    <a:lumMod val="10000"/>
                  </a:schemeClr>
                </a:solidFill>
              </a:rPr>
              <a:pPr>
                <a:lnSpc>
                  <a:spcPct val="90000"/>
                </a:lnSpc>
                <a:spcAft>
                  <a:spcPts val="600"/>
                </a:spcAft>
              </a:pPr>
              <a:t>10</a:t>
            </a:fld>
            <a:endParaRPr lang="en-US" sz="1900" dirty="0">
              <a:solidFill>
                <a:schemeClr val="bg2">
                  <a:lumMod val="10000"/>
                </a:schemeClr>
              </a:solidFill>
            </a:endParaRPr>
          </a:p>
        </p:txBody>
      </p:sp>
      <p:sp>
        <p:nvSpPr>
          <p:cNvPr id="5" name="Title 1">
            <a:extLst>
              <a:ext uri="{FF2B5EF4-FFF2-40B4-BE49-F238E27FC236}">
                <a16:creationId xmlns:a16="http://schemas.microsoft.com/office/drawing/2014/main" id="{20B29B00-9544-4E61-95BC-4B49467B2703}"/>
              </a:ext>
            </a:extLst>
          </p:cNvPr>
          <p:cNvSpPr>
            <a:spLocks noGrp="1"/>
          </p:cNvSpPr>
          <p:nvPr>
            <p:ph type="title"/>
          </p:nvPr>
        </p:nvSpPr>
        <p:spPr>
          <a:xfrm>
            <a:off x="281152" y="589722"/>
            <a:ext cx="3496775" cy="4004457"/>
          </a:xfrm>
        </p:spPr>
        <p:txBody>
          <a:bodyPr>
            <a:normAutofit fontScale="90000"/>
          </a:bodyPr>
          <a:lstStyle/>
          <a:p>
            <a:pPr algn="r"/>
            <a:r>
              <a:rPr lang="en-US" sz="4000" b="1" dirty="0">
                <a:solidFill>
                  <a:schemeClr val="bg2">
                    <a:lumMod val="10000"/>
                  </a:schemeClr>
                </a:solidFill>
              </a:rPr>
              <a:t>Prevention:</a:t>
            </a:r>
            <a:br>
              <a:rPr lang="en-US" sz="4000" b="1" dirty="0">
                <a:solidFill>
                  <a:srgbClr val="4F8ABE"/>
                </a:solidFill>
              </a:rPr>
            </a:br>
            <a:br>
              <a:rPr lang="en-US" sz="3200" b="1" dirty="0">
                <a:solidFill>
                  <a:srgbClr val="4F8ABE"/>
                </a:solidFill>
              </a:rPr>
            </a:br>
            <a:r>
              <a:rPr lang="en-US" sz="4000" b="1" dirty="0"/>
              <a:t>Build a comprehensive statewide system of primary and secondary prevention.</a:t>
            </a:r>
            <a:endParaRPr lang="en-US" sz="3200" b="1" dirty="0">
              <a:solidFill>
                <a:srgbClr val="4F8ABE"/>
              </a:solidFill>
            </a:endParaRPr>
          </a:p>
        </p:txBody>
      </p:sp>
      <p:sp>
        <p:nvSpPr>
          <p:cNvPr id="6" name="Content Placeholder 2">
            <a:extLst>
              <a:ext uri="{FF2B5EF4-FFF2-40B4-BE49-F238E27FC236}">
                <a16:creationId xmlns:a16="http://schemas.microsoft.com/office/drawing/2014/main" id="{CDEAC21A-6046-4AAB-8BE4-CB6857D29AE5}"/>
              </a:ext>
            </a:extLst>
          </p:cNvPr>
          <p:cNvSpPr>
            <a:spLocks noGrp="1"/>
          </p:cNvSpPr>
          <p:nvPr>
            <p:ph idx="1"/>
          </p:nvPr>
        </p:nvSpPr>
        <p:spPr>
          <a:xfrm>
            <a:off x="4020562" y="420624"/>
            <a:ext cx="7484050" cy="5614416"/>
          </a:xfrm>
        </p:spPr>
        <p:txBody>
          <a:bodyPr anchor="ctr">
            <a:normAutofit/>
          </a:bodyPr>
          <a:lstStyle/>
          <a:p>
            <a:pPr marL="0" indent="0">
              <a:buNone/>
            </a:pPr>
            <a:r>
              <a:rPr lang="en-US" b="1" dirty="0"/>
              <a:t>Infrastructure for primary &amp; secondary prevention: </a:t>
            </a:r>
          </a:p>
          <a:p>
            <a:r>
              <a:rPr lang="en-US" dirty="0"/>
              <a:t>Investment model; statewide committee; leadership position; strong collaboratives</a:t>
            </a:r>
          </a:p>
          <a:p>
            <a:endParaRPr lang="en-US" sz="1600" dirty="0"/>
          </a:p>
          <a:p>
            <a:r>
              <a:rPr lang="en-US" dirty="0"/>
              <a:t>Statewide, comprehensive school-based</a:t>
            </a:r>
          </a:p>
          <a:p>
            <a:endParaRPr lang="en-US" sz="1600" dirty="0"/>
          </a:p>
          <a:p>
            <a:r>
              <a:rPr lang="en-US" dirty="0"/>
              <a:t>Afterschool programs and out-of-school activities</a:t>
            </a:r>
          </a:p>
          <a:p>
            <a:endParaRPr lang="en-US" sz="1600" dirty="0"/>
          </a:p>
          <a:p>
            <a:r>
              <a:rPr lang="en-US" dirty="0"/>
              <a:t>Multigeneration prevention care approach for pregnant &amp; parenting women &amp; their children</a:t>
            </a:r>
          </a:p>
        </p:txBody>
      </p:sp>
    </p:spTree>
    <p:extLst>
      <p:ext uri="{BB962C8B-B14F-4D97-AF65-F5344CB8AC3E}">
        <p14:creationId xmlns:p14="http://schemas.microsoft.com/office/powerpoint/2010/main" val="1169372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0F7BE59-78C7-446B-BB4C-E250042AA54F}"/>
              </a:ext>
            </a:extLst>
          </p:cNvPr>
          <p:cNvSpPr>
            <a:spLocks noGrp="1"/>
          </p:cNvSpPr>
          <p:nvPr>
            <p:ph type="sldNum" sz="quarter" idx="12"/>
          </p:nvPr>
        </p:nvSpPr>
        <p:spPr>
          <a:xfrm>
            <a:off x="38518" y="3259287"/>
            <a:ext cx="779767" cy="365125"/>
          </a:xfrm>
        </p:spPr>
        <p:txBody>
          <a:bodyPr>
            <a:normAutofit/>
          </a:bodyPr>
          <a:lstStyle/>
          <a:p>
            <a:pPr>
              <a:lnSpc>
                <a:spcPct val="90000"/>
              </a:lnSpc>
              <a:spcAft>
                <a:spcPts val="600"/>
              </a:spcAft>
            </a:pPr>
            <a:fld id="{D57F1E4F-1CFF-5643-939E-217C01CDF565}" type="slidenum">
              <a:rPr lang="en-US" sz="1800">
                <a:solidFill>
                  <a:schemeClr val="bg2">
                    <a:lumMod val="10000"/>
                  </a:schemeClr>
                </a:solidFill>
              </a:rPr>
              <a:pPr>
                <a:lnSpc>
                  <a:spcPct val="90000"/>
                </a:lnSpc>
                <a:spcAft>
                  <a:spcPts val="600"/>
                </a:spcAft>
              </a:pPr>
              <a:t>11</a:t>
            </a:fld>
            <a:endParaRPr lang="en-US" sz="1900" dirty="0">
              <a:solidFill>
                <a:schemeClr val="bg2">
                  <a:lumMod val="10000"/>
                </a:schemeClr>
              </a:solidFill>
            </a:endParaRPr>
          </a:p>
        </p:txBody>
      </p:sp>
      <p:sp>
        <p:nvSpPr>
          <p:cNvPr id="5" name="Title 1">
            <a:extLst>
              <a:ext uri="{FF2B5EF4-FFF2-40B4-BE49-F238E27FC236}">
                <a16:creationId xmlns:a16="http://schemas.microsoft.com/office/drawing/2014/main" id="{F0E10E00-B4DB-47A3-AFA9-A8AE4C149250}"/>
              </a:ext>
            </a:extLst>
          </p:cNvPr>
          <p:cNvSpPr>
            <a:spLocks noGrp="1"/>
          </p:cNvSpPr>
          <p:nvPr>
            <p:ph type="title"/>
          </p:nvPr>
        </p:nvSpPr>
        <p:spPr>
          <a:xfrm>
            <a:off x="428401" y="589722"/>
            <a:ext cx="2605085" cy="4038747"/>
          </a:xfrm>
        </p:spPr>
        <p:txBody>
          <a:bodyPr>
            <a:normAutofit/>
          </a:bodyPr>
          <a:lstStyle/>
          <a:p>
            <a:pPr algn="r"/>
            <a:r>
              <a:rPr lang="en-US" sz="3600" b="1" dirty="0">
                <a:solidFill>
                  <a:schemeClr val="bg2">
                    <a:lumMod val="10000"/>
                  </a:schemeClr>
                </a:solidFill>
              </a:rPr>
              <a:t>Intervention: </a:t>
            </a:r>
            <a:r>
              <a:rPr lang="en-US" sz="3600" dirty="0">
                <a:solidFill>
                  <a:srgbClr val="4F8ABE"/>
                </a:solidFill>
              </a:rPr>
              <a:t>Expand &amp; reinforce intervention &amp; harm reduction statewide.</a:t>
            </a:r>
          </a:p>
        </p:txBody>
      </p:sp>
      <p:sp>
        <p:nvSpPr>
          <p:cNvPr id="6" name="Content Placeholder 2">
            <a:extLst>
              <a:ext uri="{FF2B5EF4-FFF2-40B4-BE49-F238E27FC236}">
                <a16:creationId xmlns:a16="http://schemas.microsoft.com/office/drawing/2014/main" id="{0FEF51D5-BE60-4E44-B23E-931FA71E1160}"/>
              </a:ext>
            </a:extLst>
          </p:cNvPr>
          <p:cNvSpPr>
            <a:spLocks noGrp="1"/>
          </p:cNvSpPr>
          <p:nvPr>
            <p:ph idx="1"/>
          </p:nvPr>
        </p:nvSpPr>
        <p:spPr>
          <a:xfrm>
            <a:off x="3207658" y="424207"/>
            <a:ext cx="8296954" cy="5610833"/>
          </a:xfrm>
        </p:spPr>
        <p:txBody>
          <a:bodyPr anchor="ctr">
            <a:normAutofit/>
          </a:bodyPr>
          <a:lstStyle/>
          <a:p>
            <a:pPr marL="0" indent="0" algn="ctr">
              <a:buNone/>
            </a:pPr>
            <a:r>
              <a:rPr lang="en-US" b="1" dirty="0"/>
              <a:t>Meeting people “where they are” is key to transitioning those with SUD into treatment and recovery.</a:t>
            </a:r>
          </a:p>
          <a:p>
            <a:pPr lvl="0"/>
            <a:r>
              <a:rPr lang="en-US" dirty="0"/>
              <a:t>Syringe services programs</a:t>
            </a:r>
          </a:p>
          <a:p>
            <a:pPr lvl="0"/>
            <a:r>
              <a:rPr lang="en-US" dirty="0"/>
              <a:t>Human bridge of intervention to engage people at critical moments:</a:t>
            </a:r>
          </a:p>
          <a:p>
            <a:pPr lvl="1"/>
            <a:r>
              <a:rPr lang="en-US" dirty="0"/>
              <a:t>Screening, Brief Intervention and Navigation to Services (SBINS) </a:t>
            </a:r>
          </a:p>
          <a:p>
            <a:pPr lvl="1"/>
            <a:r>
              <a:rPr lang="en-US" dirty="0"/>
              <a:t>Rapid Access to Medication-Assisted Treatment (RAM)</a:t>
            </a:r>
          </a:p>
          <a:p>
            <a:pPr lvl="1"/>
            <a:r>
              <a:rPr lang="en-US" dirty="0"/>
              <a:t>SUD &amp; mental health professionals embedded in state &amp; local police departments</a:t>
            </a:r>
          </a:p>
          <a:p>
            <a:pPr lvl="1"/>
            <a:r>
              <a:rPr lang="en-US" dirty="0"/>
              <a:t>recovery coaches for just-in-time transitions to treatment &amp; recovery resources</a:t>
            </a:r>
            <a:endParaRPr lang="en-US" b="1" dirty="0"/>
          </a:p>
        </p:txBody>
      </p:sp>
    </p:spTree>
    <p:extLst>
      <p:ext uri="{BB962C8B-B14F-4D97-AF65-F5344CB8AC3E}">
        <p14:creationId xmlns:p14="http://schemas.microsoft.com/office/powerpoint/2010/main" val="35124289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0F7BE59-78C7-446B-BB4C-E250042AA54F}"/>
              </a:ext>
            </a:extLst>
          </p:cNvPr>
          <p:cNvSpPr>
            <a:spLocks noGrp="1"/>
          </p:cNvSpPr>
          <p:nvPr>
            <p:ph type="sldNum" sz="quarter" idx="12"/>
          </p:nvPr>
        </p:nvSpPr>
        <p:spPr>
          <a:xfrm>
            <a:off x="38518" y="3259287"/>
            <a:ext cx="779767" cy="365125"/>
          </a:xfrm>
        </p:spPr>
        <p:txBody>
          <a:bodyPr>
            <a:normAutofit/>
          </a:bodyPr>
          <a:lstStyle/>
          <a:p>
            <a:pPr>
              <a:lnSpc>
                <a:spcPct val="90000"/>
              </a:lnSpc>
              <a:spcAft>
                <a:spcPts val="600"/>
              </a:spcAft>
            </a:pPr>
            <a:fld id="{D57F1E4F-1CFF-5643-939E-217C01CDF565}" type="slidenum">
              <a:rPr lang="en-US" sz="1800">
                <a:solidFill>
                  <a:schemeClr val="bg2">
                    <a:lumMod val="10000"/>
                  </a:schemeClr>
                </a:solidFill>
              </a:rPr>
              <a:pPr>
                <a:lnSpc>
                  <a:spcPct val="90000"/>
                </a:lnSpc>
                <a:spcAft>
                  <a:spcPts val="600"/>
                </a:spcAft>
              </a:pPr>
              <a:t>12</a:t>
            </a:fld>
            <a:endParaRPr lang="en-US" sz="1900" dirty="0">
              <a:solidFill>
                <a:schemeClr val="bg2">
                  <a:lumMod val="10000"/>
                </a:schemeClr>
              </a:solidFill>
            </a:endParaRPr>
          </a:p>
        </p:txBody>
      </p:sp>
      <p:sp>
        <p:nvSpPr>
          <p:cNvPr id="5" name="Title 1">
            <a:extLst>
              <a:ext uri="{FF2B5EF4-FFF2-40B4-BE49-F238E27FC236}">
                <a16:creationId xmlns:a16="http://schemas.microsoft.com/office/drawing/2014/main" id="{F0E10E00-B4DB-47A3-AFA9-A8AE4C149250}"/>
              </a:ext>
            </a:extLst>
          </p:cNvPr>
          <p:cNvSpPr>
            <a:spLocks noGrp="1"/>
          </p:cNvSpPr>
          <p:nvPr>
            <p:ph type="title"/>
          </p:nvPr>
        </p:nvSpPr>
        <p:spPr>
          <a:xfrm>
            <a:off x="428401" y="589722"/>
            <a:ext cx="3359615" cy="5079558"/>
          </a:xfrm>
        </p:spPr>
        <p:txBody>
          <a:bodyPr>
            <a:noAutofit/>
          </a:bodyPr>
          <a:lstStyle/>
          <a:p>
            <a:pPr algn="r"/>
            <a:r>
              <a:rPr lang="en-US" sz="3600" b="1" dirty="0">
                <a:solidFill>
                  <a:schemeClr val="bg2">
                    <a:lumMod val="10000"/>
                  </a:schemeClr>
                </a:solidFill>
              </a:rPr>
              <a:t>Treatment:</a:t>
            </a:r>
            <a:br>
              <a:rPr lang="en-US" sz="3600" b="1" dirty="0">
                <a:solidFill>
                  <a:srgbClr val="4F8ABE"/>
                </a:solidFill>
              </a:rPr>
            </a:br>
            <a:r>
              <a:rPr lang="en-US" sz="3600" b="1" dirty="0"/>
              <a:t>Support and expand a statewide system of treatment that ensures timely accessibility to comprehensive care.</a:t>
            </a:r>
            <a:endParaRPr lang="en-US" sz="3600" b="1" dirty="0">
              <a:solidFill>
                <a:srgbClr val="4F8ABE"/>
              </a:solidFill>
            </a:endParaRPr>
          </a:p>
        </p:txBody>
      </p:sp>
      <p:sp>
        <p:nvSpPr>
          <p:cNvPr id="6" name="Content Placeholder 2">
            <a:extLst>
              <a:ext uri="{FF2B5EF4-FFF2-40B4-BE49-F238E27FC236}">
                <a16:creationId xmlns:a16="http://schemas.microsoft.com/office/drawing/2014/main" id="{0FEF51D5-BE60-4E44-B23E-931FA71E1160}"/>
              </a:ext>
            </a:extLst>
          </p:cNvPr>
          <p:cNvSpPr>
            <a:spLocks noGrp="1"/>
          </p:cNvSpPr>
          <p:nvPr>
            <p:ph idx="1"/>
          </p:nvPr>
        </p:nvSpPr>
        <p:spPr>
          <a:xfrm>
            <a:off x="4706578" y="424207"/>
            <a:ext cx="6798033" cy="5446241"/>
          </a:xfrm>
        </p:spPr>
        <p:txBody>
          <a:bodyPr anchor="ctr">
            <a:normAutofit/>
          </a:bodyPr>
          <a:lstStyle/>
          <a:p>
            <a:pPr marL="0" lvl="0" indent="0">
              <a:buNone/>
            </a:pPr>
            <a:r>
              <a:rPr lang="en-US" dirty="0"/>
              <a:t>Evaluate, improve &amp; increase capacity in the Hub and Spoke system:</a:t>
            </a:r>
          </a:p>
          <a:p>
            <a:r>
              <a:rPr lang="en-US" dirty="0"/>
              <a:t>outcomes</a:t>
            </a:r>
          </a:p>
          <a:p>
            <a:r>
              <a:rPr lang="en-US" dirty="0"/>
              <a:t>capacity and scope of services</a:t>
            </a:r>
          </a:p>
          <a:p>
            <a:pPr marL="0" indent="0">
              <a:buNone/>
            </a:pPr>
            <a:endParaRPr lang="en-US" dirty="0"/>
          </a:p>
          <a:p>
            <a:pPr marL="0" lvl="0" indent="0">
              <a:buNone/>
            </a:pPr>
            <a:r>
              <a:rPr lang="en-US" dirty="0"/>
              <a:t>Continue implementing expansion of medication-assisted treatment (MAT) in correctional facilities</a:t>
            </a:r>
            <a:r>
              <a:rPr lang="en-US" cap="small" dirty="0"/>
              <a:t>.</a:t>
            </a:r>
            <a:endParaRPr lang="en-US" dirty="0"/>
          </a:p>
        </p:txBody>
      </p:sp>
    </p:spTree>
    <p:extLst>
      <p:ext uri="{BB962C8B-B14F-4D97-AF65-F5344CB8AC3E}">
        <p14:creationId xmlns:p14="http://schemas.microsoft.com/office/powerpoint/2010/main" val="60496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0F7BE59-78C7-446B-BB4C-E250042AA54F}"/>
              </a:ext>
            </a:extLst>
          </p:cNvPr>
          <p:cNvSpPr>
            <a:spLocks noGrp="1"/>
          </p:cNvSpPr>
          <p:nvPr>
            <p:ph type="sldNum" sz="quarter" idx="12"/>
          </p:nvPr>
        </p:nvSpPr>
        <p:spPr>
          <a:xfrm>
            <a:off x="38518" y="3259287"/>
            <a:ext cx="779767" cy="365125"/>
          </a:xfrm>
        </p:spPr>
        <p:txBody>
          <a:bodyPr>
            <a:normAutofit/>
          </a:bodyPr>
          <a:lstStyle/>
          <a:p>
            <a:pPr>
              <a:lnSpc>
                <a:spcPct val="90000"/>
              </a:lnSpc>
              <a:spcAft>
                <a:spcPts val="600"/>
              </a:spcAft>
            </a:pPr>
            <a:fld id="{D57F1E4F-1CFF-5643-939E-217C01CDF565}" type="slidenum">
              <a:rPr lang="en-US" sz="1800">
                <a:solidFill>
                  <a:schemeClr val="bg2">
                    <a:lumMod val="10000"/>
                  </a:schemeClr>
                </a:solidFill>
              </a:rPr>
              <a:pPr>
                <a:lnSpc>
                  <a:spcPct val="90000"/>
                </a:lnSpc>
                <a:spcAft>
                  <a:spcPts val="600"/>
                </a:spcAft>
              </a:pPr>
              <a:t>13</a:t>
            </a:fld>
            <a:endParaRPr lang="en-US" sz="1900" dirty="0">
              <a:solidFill>
                <a:schemeClr val="bg2">
                  <a:lumMod val="10000"/>
                </a:schemeClr>
              </a:solidFill>
            </a:endParaRPr>
          </a:p>
        </p:txBody>
      </p:sp>
      <p:sp>
        <p:nvSpPr>
          <p:cNvPr id="5" name="Title 1">
            <a:extLst>
              <a:ext uri="{FF2B5EF4-FFF2-40B4-BE49-F238E27FC236}">
                <a16:creationId xmlns:a16="http://schemas.microsoft.com/office/drawing/2014/main" id="{F0E10E00-B4DB-47A3-AFA9-A8AE4C149250}"/>
              </a:ext>
            </a:extLst>
          </p:cNvPr>
          <p:cNvSpPr>
            <a:spLocks noGrp="1"/>
          </p:cNvSpPr>
          <p:nvPr>
            <p:ph type="title"/>
          </p:nvPr>
        </p:nvSpPr>
        <p:spPr>
          <a:xfrm>
            <a:off x="428401" y="589722"/>
            <a:ext cx="3359615" cy="5079558"/>
          </a:xfrm>
        </p:spPr>
        <p:txBody>
          <a:bodyPr>
            <a:noAutofit/>
          </a:bodyPr>
          <a:lstStyle/>
          <a:p>
            <a:pPr algn="r"/>
            <a:r>
              <a:rPr lang="en-US" sz="3600" b="1" dirty="0">
                <a:solidFill>
                  <a:schemeClr val="bg2">
                    <a:lumMod val="10000"/>
                  </a:schemeClr>
                </a:solidFill>
              </a:rPr>
              <a:t>Recovery:</a:t>
            </a:r>
            <a:br>
              <a:rPr lang="en-US" sz="3600" b="1" dirty="0">
                <a:solidFill>
                  <a:srgbClr val="4F8ABE"/>
                </a:solidFill>
              </a:rPr>
            </a:br>
            <a:r>
              <a:rPr lang="en-US" sz="3600" b="1" dirty="0"/>
              <a:t>Build and support the Recovery Bridge: Integrate recovery services across Vermont to ensure access to robust recovery supports is available to all in need.</a:t>
            </a:r>
            <a:endParaRPr lang="en-US" sz="3600" b="1" dirty="0">
              <a:solidFill>
                <a:srgbClr val="4F8ABE"/>
              </a:solidFill>
            </a:endParaRPr>
          </a:p>
        </p:txBody>
      </p:sp>
      <p:sp>
        <p:nvSpPr>
          <p:cNvPr id="6" name="Content Placeholder 2">
            <a:extLst>
              <a:ext uri="{FF2B5EF4-FFF2-40B4-BE49-F238E27FC236}">
                <a16:creationId xmlns:a16="http://schemas.microsoft.com/office/drawing/2014/main" id="{0FEF51D5-BE60-4E44-B23E-931FA71E1160}"/>
              </a:ext>
            </a:extLst>
          </p:cNvPr>
          <p:cNvSpPr>
            <a:spLocks noGrp="1"/>
          </p:cNvSpPr>
          <p:nvPr>
            <p:ph idx="1"/>
          </p:nvPr>
        </p:nvSpPr>
        <p:spPr>
          <a:xfrm>
            <a:off x="4023360" y="424207"/>
            <a:ext cx="7481251" cy="5446241"/>
          </a:xfrm>
        </p:spPr>
        <p:txBody>
          <a:bodyPr anchor="ctr">
            <a:normAutofit/>
          </a:bodyPr>
          <a:lstStyle/>
          <a:p>
            <a:r>
              <a:rPr lang="en-US" dirty="0"/>
              <a:t>Recovery-Friendly Housing</a:t>
            </a:r>
          </a:p>
          <a:p>
            <a:pPr marL="0" indent="0">
              <a:buNone/>
            </a:pPr>
            <a:endParaRPr lang="en-US" dirty="0"/>
          </a:p>
          <a:p>
            <a:r>
              <a:rPr lang="en-US" dirty="0"/>
              <a:t>Employment in Recovery</a:t>
            </a:r>
          </a:p>
          <a:p>
            <a:pPr marL="0" indent="0">
              <a:buNone/>
            </a:pPr>
            <a:endParaRPr lang="en-US" dirty="0"/>
          </a:p>
          <a:p>
            <a:r>
              <a:rPr lang="en-US" dirty="0"/>
              <a:t>Recovery Coaching &amp; Recovery Coach Academy</a:t>
            </a:r>
          </a:p>
          <a:p>
            <a:pPr marL="0" indent="0">
              <a:buNone/>
            </a:pPr>
            <a:endParaRPr lang="en-US" dirty="0"/>
          </a:p>
          <a:p>
            <a:r>
              <a:rPr lang="en-US" dirty="0"/>
              <a:t>Transportation</a:t>
            </a:r>
          </a:p>
        </p:txBody>
      </p:sp>
    </p:spTree>
    <p:extLst>
      <p:ext uri="{BB962C8B-B14F-4D97-AF65-F5344CB8AC3E}">
        <p14:creationId xmlns:p14="http://schemas.microsoft.com/office/powerpoint/2010/main" val="24887765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0F7BE59-78C7-446B-BB4C-E250042AA54F}"/>
              </a:ext>
            </a:extLst>
          </p:cNvPr>
          <p:cNvSpPr>
            <a:spLocks noGrp="1"/>
          </p:cNvSpPr>
          <p:nvPr>
            <p:ph type="sldNum" sz="quarter" idx="12"/>
          </p:nvPr>
        </p:nvSpPr>
        <p:spPr>
          <a:xfrm>
            <a:off x="38518" y="3259287"/>
            <a:ext cx="779767" cy="365125"/>
          </a:xfrm>
        </p:spPr>
        <p:txBody>
          <a:bodyPr>
            <a:normAutofit/>
          </a:bodyPr>
          <a:lstStyle/>
          <a:p>
            <a:pPr>
              <a:lnSpc>
                <a:spcPct val="90000"/>
              </a:lnSpc>
              <a:spcAft>
                <a:spcPts val="600"/>
              </a:spcAft>
            </a:pPr>
            <a:fld id="{D57F1E4F-1CFF-5643-939E-217C01CDF565}" type="slidenum">
              <a:rPr lang="en-US" sz="1800">
                <a:solidFill>
                  <a:schemeClr val="bg2">
                    <a:lumMod val="10000"/>
                  </a:schemeClr>
                </a:solidFill>
              </a:rPr>
              <a:pPr>
                <a:lnSpc>
                  <a:spcPct val="90000"/>
                </a:lnSpc>
                <a:spcAft>
                  <a:spcPts val="600"/>
                </a:spcAft>
              </a:pPr>
              <a:t>14</a:t>
            </a:fld>
            <a:endParaRPr lang="en-US" sz="1900" dirty="0">
              <a:solidFill>
                <a:schemeClr val="bg2">
                  <a:lumMod val="10000"/>
                </a:schemeClr>
              </a:solidFill>
            </a:endParaRPr>
          </a:p>
        </p:txBody>
      </p:sp>
      <p:sp>
        <p:nvSpPr>
          <p:cNvPr id="5" name="Title 1">
            <a:extLst>
              <a:ext uri="{FF2B5EF4-FFF2-40B4-BE49-F238E27FC236}">
                <a16:creationId xmlns:a16="http://schemas.microsoft.com/office/drawing/2014/main" id="{F0E10E00-B4DB-47A3-AFA9-A8AE4C149250}"/>
              </a:ext>
            </a:extLst>
          </p:cNvPr>
          <p:cNvSpPr>
            <a:spLocks noGrp="1"/>
          </p:cNvSpPr>
          <p:nvPr>
            <p:ph type="title"/>
          </p:nvPr>
        </p:nvSpPr>
        <p:spPr>
          <a:xfrm>
            <a:off x="428401" y="589722"/>
            <a:ext cx="3359615" cy="5079558"/>
          </a:xfrm>
        </p:spPr>
        <p:txBody>
          <a:bodyPr>
            <a:noAutofit/>
          </a:bodyPr>
          <a:lstStyle/>
          <a:p>
            <a:pPr algn="r"/>
            <a:r>
              <a:rPr lang="en-US" sz="3600" b="1" dirty="0">
                <a:solidFill>
                  <a:schemeClr val="bg2">
                    <a:lumMod val="10000"/>
                  </a:schemeClr>
                </a:solidFill>
              </a:rPr>
              <a:t>Enforcement:</a:t>
            </a:r>
            <a:br>
              <a:rPr lang="en-US" sz="3600" b="1" dirty="0">
                <a:solidFill>
                  <a:schemeClr val="bg2">
                    <a:lumMod val="10000"/>
                  </a:schemeClr>
                </a:solidFill>
              </a:rPr>
            </a:br>
            <a:br>
              <a:rPr lang="en-US" sz="3600" b="1" dirty="0">
                <a:solidFill>
                  <a:srgbClr val="4F8ABE"/>
                </a:solidFill>
              </a:rPr>
            </a:br>
            <a:r>
              <a:rPr lang="en-US" sz="3600" b="1" dirty="0"/>
              <a:t>Support law enforcement efforts to increase resources to address drug trafficking and roadway safety.</a:t>
            </a:r>
            <a:endParaRPr lang="en-US" sz="3600" b="1" dirty="0">
              <a:solidFill>
                <a:srgbClr val="4F8ABE"/>
              </a:solidFill>
            </a:endParaRPr>
          </a:p>
        </p:txBody>
      </p:sp>
      <p:sp>
        <p:nvSpPr>
          <p:cNvPr id="6" name="Content Placeholder 2">
            <a:extLst>
              <a:ext uri="{FF2B5EF4-FFF2-40B4-BE49-F238E27FC236}">
                <a16:creationId xmlns:a16="http://schemas.microsoft.com/office/drawing/2014/main" id="{0FEF51D5-BE60-4E44-B23E-931FA71E1160}"/>
              </a:ext>
            </a:extLst>
          </p:cNvPr>
          <p:cNvSpPr>
            <a:spLocks noGrp="1"/>
          </p:cNvSpPr>
          <p:nvPr>
            <p:ph idx="1"/>
          </p:nvPr>
        </p:nvSpPr>
        <p:spPr>
          <a:xfrm>
            <a:off x="4023360" y="424207"/>
            <a:ext cx="7481251" cy="5446241"/>
          </a:xfrm>
        </p:spPr>
        <p:txBody>
          <a:bodyPr anchor="ctr">
            <a:normAutofit/>
          </a:bodyPr>
          <a:lstStyle/>
          <a:p>
            <a:pPr lvl="0"/>
            <a:r>
              <a:rPr lang="en-US" dirty="0"/>
              <a:t>Support law enforcement’s efforts to </a:t>
            </a:r>
            <a:r>
              <a:rPr lang="en-US" u="sng" dirty="0"/>
              <a:t>secure federal and state funding</a:t>
            </a:r>
            <a:r>
              <a:rPr lang="en-US" dirty="0"/>
              <a:t> for coordination of and resources for drug trafficking investigations.</a:t>
            </a:r>
          </a:p>
          <a:p>
            <a:pPr marL="0" indent="0">
              <a:buNone/>
            </a:pPr>
            <a:r>
              <a:rPr lang="en-US" b="1" dirty="0"/>
              <a:t> </a:t>
            </a:r>
            <a:endParaRPr lang="en-US" dirty="0"/>
          </a:p>
          <a:p>
            <a:pPr lvl="0"/>
            <a:r>
              <a:rPr lang="en-US" dirty="0"/>
              <a:t>Support improvements in roadway safety - </a:t>
            </a:r>
            <a:r>
              <a:rPr lang="en-US" u="sng" dirty="0"/>
              <a:t>address drug impaired driving</a:t>
            </a:r>
            <a:r>
              <a:rPr lang="en-US" dirty="0"/>
              <a:t>: </a:t>
            </a:r>
          </a:p>
          <a:p>
            <a:pPr lvl="1"/>
            <a:r>
              <a:rPr lang="en-US" dirty="0"/>
              <a:t>legislation allowing for the collection and testing of oral fluid to determine the presence of drugs in impaired drivers</a:t>
            </a:r>
          </a:p>
          <a:p>
            <a:pPr lvl="1"/>
            <a:r>
              <a:rPr lang="en-US" dirty="0"/>
              <a:t>adequate drug recognition experts, &amp; funding.</a:t>
            </a:r>
          </a:p>
        </p:txBody>
      </p:sp>
    </p:spTree>
    <p:extLst>
      <p:ext uri="{BB962C8B-B14F-4D97-AF65-F5344CB8AC3E}">
        <p14:creationId xmlns:p14="http://schemas.microsoft.com/office/powerpoint/2010/main" val="27945392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08EB13E-5A24-437C-930E-F007E978B01C}"/>
              </a:ext>
            </a:extLst>
          </p:cNvPr>
          <p:cNvSpPr>
            <a:spLocks noGrp="1"/>
          </p:cNvSpPr>
          <p:nvPr>
            <p:ph type="title"/>
          </p:nvPr>
        </p:nvSpPr>
        <p:spPr>
          <a:xfrm>
            <a:off x="740664" y="350595"/>
            <a:ext cx="10716768" cy="859536"/>
          </a:xfrm>
        </p:spPr>
        <p:txBody>
          <a:bodyPr/>
          <a:lstStyle/>
          <a:p>
            <a:r>
              <a:rPr lang="en-US" dirty="0"/>
              <a:t>Goals: REDUCE …</a:t>
            </a:r>
          </a:p>
        </p:txBody>
      </p:sp>
      <p:sp>
        <p:nvSpPr>
          <p:cNvPr id="5" name="Text Placeholder 4">
            <a:extLst>
              <a:ext uri="{FF2B5EF4-FFF2-40B4-BE49-F238E27FC236}">
                <a16:creationId xmlns:a16="http://schemas.microsoft.com/office/drawing/2014/main" id="{83923736-4C6E-46E0-92DD-8417E26A06DC}"/>
              </a:ext>
            </a:extLst>
          </p:cNvPr>
          <p:cNvSpPr>
            <a:spLocks noGrp="1"/>
          </p:cNvSpPr>
          <p:nvPr>
            <p:ph type="body" sz="quarter" idx="10"/>
          </p:nvPr>
        </p:nvSpPr>
        <p:spPr>
          <a:xfrm>
            <a:off x="741363" y="1115121"/>
            <a:ext cx="10715625" cy="4901631"/>
          </a:xfrm>
        </p:spPr>
        <p:txBody>
          <a:bodyPr>
            <a:normAutofit/>
          </a:bodyPr>
          <a:lstStyle/>
          <a:p>
            <a:pPr lvl="0"/>
            <a:r>
              <a:rPr lang="en-US" dirty="0"/>
              <a:t>incidences of opioid-related deaths</a:t>
            </a:r>
          </a:p>
          <a:p>
            <a:pPr lvl="0"/>
            <a:r>
              <a:rPr lang="en-US" dirty="0"/>
              <a:t># of children in state custody as a result of SUDs</a:t>
            </a:r>
          </a:p>
          <a:p>
            <a:pPr lvl="0"/>
            <a:r>
              <a:rPr lang="en-US" dirty="0"/>
              <a:t>total opioid pain relievers dispensed each year</a:t>
            </a:r>
          </a:p>
          <a:p>
            <a:r>
              <a:rPr lang="en-US" dirty="0"/>
              <a:t># of people with substance use disorders</a:t>
            </a:r>
          </a:p>
          <a:p>
            <a:r>
              <a:rPr lang="en-US" dirty="0"/>
              <a:t># of babies born into addiction</a:t>
            </a:r>
          </a:p>
          <a:p>
            <a:pPr lvl="0"/>
            <a:r>
              <a:rPr lang="en-US" dirty="0"/>
              <a:t>risk of relapse in recovery</a:t>
            </a:r>
          </a:p>
          <a:p>
            <a:pPr lvl="0"/>
            <a:r>
              <a:rPr lang="en-US" dirty="0"/>
              <a:t># of youth using illegal substances</a:t>
            </a:r>
          </a:p>
          <a:p>
            <a:pPr lvl="0"/>
            <a:r>
              <a:rPr lang="en-US" dirty="0"/>
              <a:t>supply of illicit drugs in Vermont</a:t>
            </a:r>
          </a:p>
          <a:p>
            <a:pPr lvl="0"/>
            <a:r>
              <a:rPr lang="en-US" dirty="0"/>
              <a:t>incidences of opioid-related crime</a:t>
            </a:r>
          </a:p>
        </p:txBody>
      </p:sp>
      <p:pic>
        <p:nvPicPr>
          <p:cNvPr id="7" name="Picture 6" descr="A flock of seagulls flying in the sky&#10;&#10;Description generated with very high confidence">
            <a:extLst>
              <a:ext uri="{FF2B5EF4-FFF2-40B4-BE49-F238E27FC236}">
                <a16:creationId xmlns:a16="http://schemas.microsoft.com/office/drawing/2014/main" id="{886F8B69-D971-4DCB-922B-8C3C5535420F}"/>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4000"/>
                    </a14:imgEffect>
                  </a14:imgLayer>
                </a14:imgProps>
              </a:ext>
            </a:extLst>
          </a:blip>
          <a:stretch>
            <a:fillRect/>
          </a:stretch>
        </p:blipFill>
        <p:spPr>
          <a:xfrm flipH="1">
            <a:off x="7285146" y="3139737"/>
            <a:ext cx="4906854" cy="2877015"/>
          </a:xfrm>
          <a:prstGeom prst="rect">
            <a:avLst/>
          </a:prstGeom>
        </p:spPr>
      </p:pic>
    </p:spTree>
    <p:extLst>
      <p:ext uri="{BB962C8B-B14F-4D97-AF65-F5344CB8AC3E}">
        <p14:creationId xmlns:p14="http://schemas.microsoft.com/office/powerpoint/2010/main" val="10948028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08EB13E-5A24-437C-930E-F007E978B01C}"/>
              </a:ext>
            </a:extLst>
          </p:cNvPr>
          <p:cNvSpPr>
            <a:spLocks noGrp="1"/>
          </p:cNvSpPr>
          <p:nvPr>
            <p:ph type="title"/>
          </p:nvPr>
        </p:nvSpPr>
        <p:spPr>
          <a:xfrm>
            <a:off x="740664" y="350595"/>
            <a:ext cx="10716768" cy="859536"/>
          </a:xfrm>
        </p:spPr>
        <p:txBody>
          <a:bodyPr/>
          <a:lstStyle/>
          <a:p>
            <a:r>
              <a:rPr lang="en-US" dirty="0"/>
              <a:t>Goals: INCREASE …</a:t>
            </a:r>
          </a:p>
        </p:txBody>
      </p:sp>
      <p:sp>
        <p:nvSpPr>
          <p:cNvPr id="5" name="Text Placeholder 4">
            <a:extLst>
              <a:ext uri="{FF2B5EF4-FFF2-40B4-BE49-F238E27FC236}">
                <a16:creationId xmlns:a16="http://schemas.microsoft.com/office/drawing/2014/main" id="{83923736-4C6E-46E0-92DD-8417E26A06DC}"/>
              </a:ext>
            </a:extLst>
          </p:cNvPr>
          <p:cNvSpPr>
            <a:spLocks noGrp="1"/>
          </p:cNvSpPr>
          <p:nvPr>
            <p:ph type="body" sz="quarter" idx="10"/>
          </p:nvPr>
        </p:nvSpPr>
        <p:spPr>
          <a:xfrm>
            <a:off x="741363" y="1115121"/>
            <a:ext cx="10715625" cy="4901631"/>
          </a:xfrm>
        </p:spPr>
        <p:txBody>
          <a:bodyPr>
            <a:normAutofit/>
          </a:bodyPr>
          <a:lstStyle/>
          <a:p>
            <a:pPr marL="0" indent="0">
              <a:buNone/>
            </a:pPr>
            <a:endParaRPr lang="en-US" dirty="0"/>
          </a:p>
          <a:p>
            <a:pPr lvl="0"/>
            <a:r>
              <a:rPr lang="en-US" dirty="0"/>
              <a:t># of people in treatment </a:t>
            </a:r>
          </a:p>
          <a:p>
            <a:r>
              <a:rPr lang="en-US" dirty="0"/>
              <a:t># of people who transition to treatment </a:t>
            </a:r>
          </a:p>
          <a:p>
            <a:pPr marL="0" indent="0">
              <a:buNone/>
            </a:pPr>
            <a:r>
              <a:rPr lang="en-US" dirty="0"/>
              <a:t>through intervention services</a:t>
            </a:r>
          </a:p>
          <a:p>
            <a:pPr lvl="0"/>
            <a:r>
              <a:rPr lang="en-US" dirty="0"/>
              <a:t># of people in recovery who have housing, jobs, and social supports </a:t>
            </a:r>
          </a:p>
          <a:p>
            <a:pPr lvl="0"/>
            <a:r>
              <a:rPr lang="en-US" dirty="0"/>
              <a:t>community &amp; school-based prevention that builds wellness and resilience across all drivers, for individuals and family members of those at risk</a:t>
            </a:r>
          </a:p>
        </p:txBody>
      </p:sp>
      <p:pic>
        <p:nvPicPr>
          <p:cNvPr id="7" name="Picture 6" descr="A flock of seagulls flying in the sky&#10;&#10;Description generated with very high confidence">
            <a:extLst>
              <a:ext uri="{FF2B5EF4-FFF2-40B4-BE49-F238E27FC236}">
                <a16:creationId xmlns:a16="http://schemas.microsoft.com/office/drawing/2014/main" id="{63B29BB1-BDAD-469B-AE9B-C2103BAE0B95}"/>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4000"/>
                    </a14:imgEffect>
                  </a14:imgLayer>
                </a14:imgProps>
              </a:ext>
            </a:extLst>
          </a:blip>
          <a:stretch>
            <a:fillRect/>
          </a:stretch>
        </p:blipFill>
        <p:spPr>
          <a:xfrm>
            <a:off x="7191376" y="0"/>
            <a:ext cx="5000624" cy="3000375"/>
          </a:xfrm>
          <a:prstGeom prst="rect">
            <a:avLst/>
          </a:prstGeom>
        </p:spPr>
      </p:pic>
    </p:spTree>
    <p:extLst>
      <p:ext uri="{BB962C8B-B14F-4D97-AF65-F5344CB8AC3E}">
        <p14:creationId xmlns:p14="http://schemas.microsoft.com/office/powerpoint/2010/main" val="3571506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A40E9-F814-4D09-A3D5-40ECC6D656B5}"/>
              </a:ext>
            </a:extLst>
          </p:cNvPr>
          <p:cNvSpPr>
            <a:spLocks noGrp="1"/>
          </p:cNvSpPr>
          <p:nvPr>
            <p:ph type="title"/>
          </p:nvPr>
        </p:nvSpPr>
        <p:spPr>
          <a:xfrm>
            <a:off x="789272" y="624110"/>
            <a:ext cx="10715341" cy="1280890"/>
          </a:xfrm>
        </p:spPr>
        <p:txBody>
          <a:bodyPr/>
          <a:lstStyle/>
          <a:p>
            <a:pPr algn="ctr"/>
            <a:r>
              <a:rPr lang="en-US" b="1" spc="300" dirty="0"/>
              <a:t>More OCC Information:</a:t>
            </a:r>
            <a:endParaRPr lang="en-US" dirty="0"/>
          </a:p>
        </p:txBody>
      </p:sp>
      <p:sp>
        <p:nvSpPr>
          <p:cNvPr id="3" name="Content Placeholder 2">
            <a:extLst>
              <a:ext uri="{FF2B5EF4-FFF2-40B4-BE49-F238E27FC236}">
                <a16:creationId xmlns:a16="http://schemas.microsoft.com/office/drawing/2014/main" id="{B6EFC5B4-6AE2-42FF-97D5-B9BA2484ADD1}"/>
              </a:ext>
            </a:extLst>
          </p:cNvPr>
          <p:cNvSpPr>
            <a:spLocks noGrp="1"/>
          </p:cNvSpPr>
          <p:nvPr>
            <p:ph idx="1"/>
          </p:nvPr>
        </p:nvSpPr>
        <p:spPr/>
        <p:txBody>
          <a:bodyPr/>
          <a:lstStyle/>
          <a:p>
            <a:pPr marL="0" indent="0" algn="ctr">
              <a:buNone/>
            </a:pPr>
            <a:r>
              <a:rPr lang="en-US" dirty="0"/>
              <a:t>OCC reports, meetings, resources:</a:t>
            </a:r>
          </a:p>
          <a:p>
            <a:pPr marL="0" indent="0" algn="ctr">
              <a:buNone/>
            </a:pPr>
            <a:r>
              <a:rPr lang="en-US" u="sng" dirty="0">
                <a:hlinkClick r:id="rId3"/>
              </a:rPr>
              <a:t>www.healthvermont.gov/opioid-coordination-council</a:t>
            </a:r>
            <a:endParaRPr lang="en-US" u="sng" dirty="0"/>
          </a:p>
          <a:p>
            <a:pPr marL="0" indent="0" algn="ctr">
              <a:buNone/>
            </a:pPr>
            <a:endParaRPr lang="en-US" u="sng" dirty="0"/>
          </a:p>
          <a:p>
            <a:pPr marL="0" indent="0" algn="ctr">
              <a:buNone/>
            </a:pPr>
            <a:r>
              <a:rPr lang="en-US" dirty="0"/>
              <a:t>Contact us:</a:t>
            </a:r>
          </a:p>
          <a:p>
            <a:pPr marL="0" indent="0" algn="ctr">
              <a:buNone/>
            </a:pPr>
            <a:r>
              <a:rPr lang="en-US" dirty="0">
                <a:hlinkClick r:id="rId4"/>
              </a:rPr>
              <a:t>jolinda.laclair@Vermont.gov</a:t>
            </a:r>
            <a:endParaRPr lang="en-US" dirty="0"/>
          </a:p>
          <a:p>
            <a:pPr marL="0" indent="0" algn="ctr">
              <a:buNone/>
            </a:pPr>
            <a:r>
              <a:rPr lang="en-US" dirty="0">
                <a:hlinkClick r:id="rId5"/>
              </a:rPr>
              <a:t>rose.gowdey@Vermont.gov</a:t>
            </a:r>
            <a:r>
              <a:rPr lang="en-US" dirty="0"/>
              <a:t> </a:t>
            </a:r>
          </a:p>
          <a:p>
            <a:endParaRPr lang="en-US" dirty="0"/>
          </a:p>
        </p:txBody>
      </p:sp>
      <p:sp>
        <p:nvSpPr>
          <p:cNvPr id="4" name="Slide Number Placeholder 3">
            <a:extLst>
              <a:ext uri="{FF2B5EF4-FFF2-40B4-BE49-F238E27FC236}">
                <a16:creationId xmlns:a16="http://schemas.microsoft.com/office/drawing/2014/main" id="{63D9A99C-A6A1-42F9-BB27-E5AE452F0301}"/>
              </a:ext>
            </a:extLst>
          </p:cNvPr>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2682976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AFCBD-5963-49C8-8381-82B94F6161DB}"/>
              </a:ext>
            </a:extLst>
          </p:cNvPr>
          <p:cNvSpPr>
            <a:spLocks noGrp="1"/>
          </p:cNvSpPr>
          <p:nvPr>
            <p:ph type="title"/>
          </p:nvPr>
        </p:nvSpPr>
        <p:spPr>
          <a:xfrm>
            <a:off x="687388" y="402728"/>
            <a:ext cx="10817225" cy="1280890"/>
          </a:xfrm>
        </p:spPr>
        <p:txBody>
          <a:bodyPr>
            <a:normAutofit fontScale="90000"/>
          </a:bodyPr>
          <a:lstStyle/>
          <a:p>
            <a:pPr algn="ctr"/>
            <a:r>
              <a:rPr lang="en-US" dirty="0"/>
              <a:t>OCC Strategic Action &amp; Progress Report 2017-2018: What the State of Vermont has done …</a:t>
            </a:r>
          </a:p>
        </p:txBody>
      </p:sp>
      <p:sp>
        <p:nvSpPr>
          <p:cNvPr id="3" name="Content Placeholder 2">
            <a:extLst>
              <a:ext uri="{FF2B5EF4-FFF2-40B4-BE49-F238E27FC236}">
                <a16:creationId xmlns:a16="http://schemas.microsoft.com/office/drawing/2014/main" id="{5B42FCB9-F54B-4CE6-A2D8-F6DE8E5E3E8E}"/>
              </a:ext>
            </a:extLst>
          </p:cNvPr>
          <p:cNvSpPr>
            <a:spLocks noGrp="1"/>
          </p:cNvSpPr>
          <p:nvPr>
            <p:ph idx="1"/>
          </p:nvPr>
        </p:nvSpPr>
        <p:spPr>
          <a:xfrm>
            <a:off x="616017" y="1867300"/>
            <a:ext cx="10888595" cy="4225491"/>
          </a:xfrm>
        </p:spPr>
        <p:txBody>
          <a:bodyPr>
            <a:normAutofit/>
          </a:bodyPr>
          <a:lstStyle/>
          <a:p>
            <a:pPr marL="0" indent="0">
              <a:buNone/>
            </a:pPr>
            <a:r>
              <a:rPr lang="en-US" b="1" dirty="0"/>
              <a:t>Workforce Development</a:t>
            </a:r>
            <a:endParaRPr lang="en-US" sz="2000" dirty="0"/>
          </a:p>
          <a:p>
            <a:pPr lvl="1">
              <a:buFont typeface="Wingdings" panose="05000000000000000000" pitchFamily="2" charset="2"/>
              <a:buChar char="Ø"/>
            </a:pPr>
            <a:r>
              <a:rPr lang="en-US" sz="2600" dirty="0"/>
              <a:t>Streamline the LADC (Secretary of State’s office)</a:t>
            </a:r>
          </a:p>
          <a:p>
            <a:pPr marL="0" indent="0">
              <a:buNone/>
            </a:pPr>
            <a:r>
              <a:rPr lang="en-US" b="1" dirty="0"/>
              <a:t>Prevention</a:t>
            </a:r>
            <a:endParaRPr lang="en-US" sz="2000" dirty="0"/>
          </a:p>
          <a:p>
            <a:pPr lvl="1">
              <a:buFont typeface="Wingdings" panose="05000000000000000000" pitchFamily="2" charset="2"/>
              <a:buChar char="Ø"/>
            </a:pPr>
            <a:r>
              <a:rPr lang="en-US" dirty="0"/>
              <a:t>Repurposing </a:t>
            </a:r>
            <a:r>
              <a:rPr lang="en-US" dirty="0" err="1"/>
              <a:t>AoE</a:t>
            </a:r>
            <a:r>
              <a:rPr lang="en-US" dirty="0"/>
              <a:t> position to expand from tobacco to all substances</a:t>
            </a:r>
          </a:p>
          <a:p>
            <a:pPr lvl="1">
              <a:buFont typeface="Wingdings" panose="05000000000000000000" pitchFamily="2" charset="2"/>
              <a:buChar char="Ø"/>
            </a:pPr>
            <a:r>
              <a:rPr lang="en-US" dirty="0"/>
              <a:t>Focus on school- and community-based prevention, including value, gaps and investment needed.</a:t>
            </a:r>
          </a:p>
          <a:p>
            <a:pPr lvl="1">
              <a:buFont typeface="Wingdings" panose="05000000000000000000" pitchFamily="2" charset="2"/>
              <a:buChar char="Ø"/>
            </a:pPr>
            <a:r>
              <a:rPr lang="en-US" sz="2600" dirty="0"/>
              <a:t>Community-based collaboratives – tool kit development; collaborative expansion: </a:t>
            </a:r>
            <a:r>
              <a:rPr lang="en-US" sz="2000" dirty="0" err="1"/>
              <a:t>ProjectVISION</a:t>
            </a:r>
            <a:r>
              <a:rPr lang="en-US" sz="2000" dirty="0"/>
              <a:t>, CCOA, DART, PITR, WCSRP, Hartford Community Coalition, Springfield, Brattleboro, Bennington …</a:t>
            </a:r>
          </a:p>
        </p:txBody>
      </p:sp>
      <p:sp>
        <p:nvSpPr>
          <p:cNvPr id="4" name="Slide Number Placeholder 3">
            <a:extLst>
              <a:ext uri="{FF2B5EF4-FFF2-40B4-BE49-F238E27FC236}">
                <a16:creationId xmlns:a16="http://schemas.microsoft.com/office/drawing/2014/main" id="{4387CD43-642C-4A74-8959-B2F007C85847}"/>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4278276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AFCBD-5963-49C8-8381-82B94F6161DB}"/>
              </a:ext>
            </a:extLst>
          </p:cNvPr>
          <p:cNvSpPr>
            <a:spLocks noGrp="1"/>
          </p:cNvSpPr>
          <p:nvPr>
            <p:ph type="title"/>
          </p:nvPr>
        </p:nvSpPr>
        <p:spPr>
          <a:xfrm>
            <a:off x="687388" y="402728"/>
            <a:ext cx="10817225" cy="829306"/>
          </a:xfrm>
        </p:spPr>
        <p:txBody>
          <a:bodyPr>
            <a:normAutofit/>
          </a:bodyPr>
          <a:lstStyle/>
          <a:p>
            <a:pPr algn="ctr"/>
            <a:r>
              <a:rPr lang="en-US" dirty="0"/>
              <a:t>What the State of Vermont has done (2) …</a:t>
            </a:r>
          </a:p>
        </p:txBody>
      </p:sp>
      <p:sp>
        <p:nvSpPr>
          <p:cNvPr id="3" name="Content Placeholder 2">
            <a:extLst>
              <a:ext uri="{FF2B5EF4-FFF2-40B4-BE49-F238E27FC236}">
                <a16:creationId xmlns:a16="http://schemas.microsoft.com/office/drawing/2014/main" id="{5B42FCB9-F54B-4CE6-A2D8-F6DE8E5E3E8E}"/>
              </a:ext>
            </a:extLst>
          </p:cNvPr>
          <p:cNvSpPr>
            <a:spLocks noGrp="1"/>
          </p:cNvSpPr>
          <p:nvPr>
            <p:ph idx="1"/>
          </p:nvPr>
        </p:nvSpPr>
        <p:spPr>
          <a:xfrm>
            <a:off x="616017" y="1126156"/>
            <a:ext cx="10888595" cy="4966636"/>
          </a:xfrm>
        </p:spPr>
        <p:txBody>
          <a:bodyPr>
            <a:normAutofit/>
          </a:bodyPr>
          <a:lstStyle/>
          <a:p>
            <a:pPr marL="0" indent="0">
              <a:buNone/>
            </a:pPr>
            <a:r>
              <a:rPr lang="en-US" sz="3000" b="1" dirty="0"/>
              <a:t>Intervention</a:t>
            </a:r>
            <a:endParaRPr lang="en-US" sz="3000" dirty="0"/>
          </a:p>
          <a:p>
            <a:pPr lvl="1">
              <a:buFont typeface="Wingdings" panose="05000000000000000000" pitchFamily="2" charset="2"/>
              <a:buChar char="Ø"/>
            </a:pPr>
            <a:r>
              <a:rPr lang="en-US" dirty="0"/>
              <a:t>Safe Needle Disposal/Sharps: Tool Kit and Website – City of Barre, VDH, Partners </a:t>
            </a:r>
            <a:endParaRPr lang="en-US" sz="1600" dirty="0"/>
          </a:p>
          <a:p>
            <a:pPr lvl="1">
              <a:buFont typeface="Wingdings" panose="05000000000000000000" pitchFamily="2" charset="2"/>
              <a:buChar char="Ø"/>
            </a:pPr>
            <a:r>
              <a:rPr lang="en-US" dirty="0"/>
              <a:t>SSP’s:  $1 million in funds FY `19 </a:t>
            </a:r>
            <a:endParaRPr lang="en-US" sz="1600" dirty="0"/>
          </a:p>
          <a:p>
            <a:pPr lvl="1">
              <a:buFont typeface="Wingdings" panose="05000000000000000000" pitchFamily="2" charset="2"/>
              <a:buChar char="Ø"/>
            </a:pPr>
            <a:r>
              <a:rPr lang="en-US" dirty="0"/>
              <a:t>Prescription Drug Monitoring Program</a:t>
            </a:r>
            <a:endParaRPr lang="en-US" sz="1600" dirty="0"/>
          </a:p>
          <a:p>
            <a:pPr lvl="1">
              <a:buFont typeface="Wingdings" panose="05000000000000000000" pitchFamily="2" charset="2"/>
              <a:buChar char="Ø"/>
            </a:pPr>
            <a:r>
              <a:rPr lang="en-US" dirty="0"/>
              <a:t>Naloxone Distribution:  All first responders-169; many sites w/free Narcan</a:t>
            </a:r>
            <a:endParaRPr lang="en-US" sz="1600" dirty="0"/>
          </a:p>
          <a:p>
            <a:pPr lvl="1">
              <a:buFont typeface="Wingdings" panose="05000000000000000000" pitchFamily="2" charset="2"/>
              <a:buChar char="Ø"/>
            </a:pPr>
            <a:r>
              <a:rPr lang="en-US" dirty="0"/>
              <a:t>Social Workers embedded in law enforcement </a:t>
            </a:r>
            <a:endParaRPr lang="en-US" sz="1600" dirty="0"/>
          </a:p>
          <a:p>
            <a:pPr lvl="1">
              <a:buFont typeface="Wingdings" panose="05000000000000000000" pitchFamily="2" charset="2"/>
              <a:buChar char="Ø"/>
            </a:pPr>
            <a:r>
              <a:rPr lang="en-US" dirty="0"/>
              <a:t>RAM – Rapid Access to MAT in Emergency Departments – CVMC, UVMMC</a:t>
            </a:r>
            <a:endParaRPr lang="en-US" sz="1600" dirty="0"/>
          </a:p>
          <a:p>
            <a:pPr marL="0" indent="0">
              <a:buNone/>
            </a:pPr>
            <a:r>
              <a:rPr lang="en-US" sz="3000" b="1" dirty="0"/>
              <a:t>Treatment</a:t>
            </a:r>
            <a:endParaRPr lang="en-US" sz="3000" dirty="0"/>
          </a:p>
          <a:p>
            <a:pPr lvl="1">
              <a:buFont typeface="Wingdings" panose="05000000000000000000" pitchFamily="2" charset="2"/>
              <a:buChar char="Ø"/>
            </a:pPr>
            <a:r>
              <a:rPr lang="en-US" dirty="0"/>
              <a:t>Hub and Spokes:  9 hubs/225 prescribers</a:t>
            </a:r>
          </a:p>
          <a:p>
            <a:pPr lvl="1">
              <a:buFont typeface="Wingdings" panose="05000000000000000000" pitchFamily="2" charset="2"/>
              <a:buChar char="Ø"/>
            </a:pPr>
            <a:r>
              <a:rPr lang="en-US" dirty="0"/>
              <a:t>MAT in Corrections – all facilities since July 1, 2018</a:t>
            </a:r>
          </a:p>
        </p:txBody>
      </p:sp>
      <p:sp>
        <p:nvSpPr>
          <p:cNvPr id="4" name="Slide Number Placeholder 3">
            <a:extLst>
              <a:ext uri="{FF2B5EF4-FFF2-40B4-BE49-F238E27FC236}">
                <a16:creationId xmlns:a16="http://schemas.microsoft.com/office/drawing/2014/main" id="{58FB698D-1DF7-4CD1-B2DB-468716BEFCBC}"/>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2283859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AE646-BEDA-497C-BE8E-4172575A0E13}"/>
              </a:ext>
            </a:extLst>
          </p:cNvPr>
          <p:cNvSpPr>
            <a:spLocks noGrp="1"/>
          </p:cNvSpPr>
          <p:nvPr>
            <p:ph type="title"/>
          </p:nvPr>
        </p:nvSpPr>
        <p:spPr>
          <a:xfrm>
            <a:off x="644893" y="277600"/>
            <a:ext cx="10859720" cy="675301"/>
          </a:xfrm>
        </p:spPr>
        <p:txBody>
          <a:bodyPr>
            <a:normAutofit fontScale="90000"/>
          </a:bodyPr>
          <a:lstStyle/>
          <a:p>
            <a:pPr algn="ctr"/>
            <a:r>
              <a:rPr lang="en-US" dirty="0"/>
              <a:t>What the State of Vermont has done (3) …</a:t>
            </a:r>
          </a:p>
        </p:txBody>
      </p:sp>
      <p:sp>
        <p:nvSpPr>
          <p:cNvPr id="3" name="Content Placeholder 2">
            <a:extLst>
              <a:ext uri="{FF2B5EF4-FFF2-40B4-BE49-F238E27FC236}">
                <a16:creationId xmlns:a16="http://schemas.microsoft.com/office/drawing/2014/main" id="{E316E0A9-0938-40E5-BA1A-FA5F3F1F07F9}"/>
              </a:ext>
            </a:extLst>
          </p:cNvPr>
          <p:cNvSpPr>
            <a:spLocks noGrp="1"/>
          </p:cNvSpPr>
          <p:nvPr>
            <p:ph idx="1"/>
          </p:nvPr>
        </p:nvSpPr>
        <p:spPr>
          <a:xfrm>
            <a:off x="356135" y="827773"/>
            <a:ext cx="11148477" cy="5284269"/>
          </a:xfrm>
        </p:spPr>
        <p:txBody>
          <a:bodyPr>
            <a:normAutofit lnSpcReduction="10000"/>
          </a:bodyPr>
          <a:lstStyle/>
          <a:p>
            <a:pPr marL="0" indent="0">
              <a:buNone/>
            </a:pPr>
            <a:r>
              <a:rPr lang="en-US" b="1" dirty="0"/>
              <a:t>Recovery</a:t>
            </a:r>
            <a:endParaRPr lang="en-US" dirty="0"/>
          </a:p>
          <a:p>
            <a:pPr marL="457200" lvl="1" indent="0">
              <a:buNone/>
            </a:pPr>
            <a:r>
              <a:rPr lang="en-US" sz="2600" dirty="0"/>
              <a:t>Employment in Recovery </a:t>
            </a:r>
          </a:p>
          <a:p>
            <a:pPr lvl="2">
              <a:buFont typeface="Wingdings" panose="05000000000000000000" pitchFamily="2" charset="2"/>
              <a:buChar char="Ø"/>
            </a:pPr>
            <a:r>
              <a:rPr lang="en-US" sz="2400" dirty="0"/>
              <a:t>ADAP/</a:t>
            </a:r>
            <a:r>
              <a:rPr lang="en-US" sz="2400" dirty="0" err="1"/>
              <a:t>VDoL</a:t>
            </a:r>
            <a:r>
              <a:rPr lang="en-US" sz="2400" dirty="0"/>
              <a:t>/VR partnership ($$: existing programs; SOR Grant)</a:t>
            </a:r>
          </a:p>
          <a:p>
            <a:pPr lvl="2">
              <a:buFont typeface="Wingdings" panose="05000000000000000000" pitchFamily="2" charset="2"/>
              <a:buChar char="Ø"/>
            </a:pPr>
            <a:r>
              <a:rPr lang="en-US" sz="2400" dirty="0"/>
              <a:t>All 12 Centers w/</a:t>
            </a:r>
            <a:r>
              <a:rPr lang="en-US" sz="2400" dirty="0" err="1"/>
              <a:t>DoL</a:t>
            </a:r>
            <a:r>
              <a:rPr lang="en-US" sz="2400" dirty="0"/>
              <a:t> employment counselors</a:t>
            </a:r>
          </a:p>
          <a:p>
            <a:pPr lvl="2">
              <a:buFont typeface="Wingdings" panose="05000000000000000000" pitchFamily="2" charset="2"/>
              <a:buChar char="Ø"/>
            </a:pPr>
            <a:r>
              <a:rPr lang="en-US" sz="2400" dirty="0"/>
              <a:t>Hubs/treatment providers w/employment consultants</a:t>
            </a:r>
          </a:p>
          <a:p>
            <a:pPr marL="457200" lvl="1" indent="0">
              <a:buNone/>
            </a:pPr>
            <a:r>
              <a:rPr lang="en-US" sz="2600" dirty="0"/>
              <a:t>Recovery Housing</a:t>
            </a:r>
          </a:p>
          <a:p>
            <a:pPr lvl="2">
              <a:buFont typeface="Wingdings" panose="05000000000000000000" pitchFamily="2" charset="2"/>
              <a:buChar char="Ø"/>
            </a:pPr>
            <a:r>
              <a:rPr lang="en-US" sz="2400" dirty="0"/>
              <a:t>Inventory release 3/19:  Need and infrastructure demand</a:t>
            </a:r>
          </a:p>
          <a:p>
            <a:pPr lvl="2">
              <a:buFont typeface="Wingdings" panose="05000000000000000000" pitchFamily="2" charset="2"/>
              <a:buChar char="Ø"/>
            </a:pPr>
            <a:r>
              <a:rPr lang="en-US" sz="2400" dirty="0"/>
              <a:t>VTARR – established 2018 ($ SOR grant)</a:t>
            </a:r>
          </a:p>
          <a:p>
            <a:pPr marL="457200" lvl="1" indent="0">
              <a:buNone/>
            </a:pPr>
            <a:r>
              <a:rPr lang="en-US" sz="2600" dirty="0"/>
              <a:t>Recovery Coaching</a:t>
            </a:r>
          </a:p>
          <a:p>
            <a:pPr lvl="2">
              <a:buFont typeface="Wingdings" panose="05000000000000000000" pitchFamily="2" charset="2"/>
              <a:buChar char="Ø"/>
            </a:pPr>
            <a:r>
              <a:rPr lang="en-US" sz="2400" dirty="0"/>
              <a:t>Expansion of trained RC’s and Academy ($ SOR grant)</a:t>
            </a:r>
          </a:p>
          <a:p>
            <a:pPr marL="457200" lvl="1" indent="0">
              <a:buNone/>
            </a:pPr>
            <a:r>
              <a:rPr lang="en-US" sz="2600" dirty="0"/>
              <a:t>Transportation: Interagency working group</a:t>
            </a:r>
          </a:p>
          <a:p>
            <a:pPr marL="0" indent="0">
              <a:buNone/>
            </a:pPr>
            <a:r>
              <a:rPr lang="en-US" b="1" dirty="0"/>
              <a:t>Enforcement: </a:t>
            </a:r>
            <a:r>
              <a:rPr lang="en-US" sz="2400" dirty="0"/>
              <a:t>Increased drug recognition experts and evaluation</a:t>
            </a:r>
          </a:p>
          <a:p>
            <a:pPr marL="0" indent="0">
              <a:buNone/>
            </a:pPr>
            <a:r>
              <a:rPr lang="en-US" b="1" dirty="0"/>
              <a:t>Raise Public Awareness/Reduce Stigma:</a:t>
            </a:r>
            <a:r>
              <a:rPr lang="en-US" sz="2400" dirty="0"/>
              <a:t> VT Dept. of Libraries Healing Kit</a:t>
            </a:r>
            <a:endParaRPr lang="en-US" sz="2400" b="1" dirty="0"/>
          </a:p>
        </p:txBody>
      </p:sp>
      <p:sp>
        <p:nvSpPr>
          <p:cNvPr id="4" name="Slide Number Placeholder 3">
            <a:extLst>
              <a:ext uri="{FF2B5EF4-FFF2-40B4-BE49-F238E27FC236}">
                <a16:creationId xmlns:a16="http://schemas.microsoft.com/office/drawing/2014/main" id="{E7AAD4A1-7B56-43A8-B8D7-9C11A21CA8B5}"/>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1487133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36470" y="1602783"/>
            <a:ext cx="10368143" cy="1977325"/>
          </a:xfrm>
        </p:spPr>
        <p:txBody>
          <a:bodyPr>
            <a:normAutofit/>
          </a:bodyPr>
          <a:lstStyle/>
          <a:p>
            <a:r>
              <a:rPr lang="en-US" dirty="0"/>
              <a:t>Opioid addiction in Vermont affects “all people, of all ages, in all communities, at all income levels”</a:t>
            </a:r>
          </a:p>
          <a:p>
            <a:r>
              <a:rPr lang="en-US" dirty="0"/>
              <a:t>Vermont’s opioid crisis results in increased drug trafficking, mortality, and costs to Vermont’s resources and quality of life</a:t>
            </a:r>
          </a:p>
        </p:txBody>
      </p:sp>
      <p:sp>
        <p:nvSpPr>
          <p:cNvPr id="5" name="Content Placeholder 2">
            <a:extLst>
              <a:ext uri="{FF2B5EF4-FFF2-40B4-BE49-F238E27FC236}">
                <a16:creationId xmlns:a16="http://schemas.microsoft.com/office/drawing/2014/main" id="{BB91A570-A730-408F-BE8E-E8D7550DE4DC}"/>
              </a:ext>
            </a:extLst>
          </p:cNvPr>
          <p:cNvSpPr txBox="1">
            <a:spLocks/>
          </p:cNvSpPr>
          <p:nvPr/>
        </p:nvSpPr>
        <p:spPr>
          <a:xfrm>
            <a:off x="849749" y="4242356"/>
            <a:ext cx="10368143" cy="224467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20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en-US" dirty="0"/>
              <a:t>To lead and strengthen Vermont’s response to the opioid crisis by ensuring full interagency and intra-agency coordination between state and local governments in the areas of prevention, treatment, recovery and law enforcement activities.</a:t>
            </a:r>
          </a:p>
          <a:p>
            <a:endParaRPr lang="en-US" dirty="0"/>
          </a:p>
        </p:txBody>
      </p:sp>
      <p:sp>
        <p:nvSpPr>
          <p:cNvPr id="6" name="Slide Number Placeholder 5">
            <a:extLst>
              <a:ext uri="{FF2B5EF4-FFF2-40B4-BE49-F238E27FC236}">
                <a16:creationId xmlns:a16="http://schemas.microsoft.com/office/drawing/2014/main" id="{E6D2929B-3E53-482F-A875-4BAAF204F0EC}"/>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
        <p:nvSpPr>
          <p:cNvPr id="8" name="Text Box 2">
            <a:extLst>
              <a:ext uri="{FF2B5EF4-FFF2-40B4-BE49-F238E27FC236}">
                <a16:creationId xmlns:a16="http://schemas.microsoft.com/office/drawing/2014/main" id="{444827B7-71ED-4F75-8CD3-FBC39FDFAE79}"/>
              </a:ext>
            </a:extLst>
          </p:cNvPr>
          <p:cNvSpPr txBox="1">
            <a:spLocks noChangeArrowheads="1"/>
          </p:cNvSpPr>
          <p:nvPr/>
        </p:nvSpPr>
        <p:spPr bwMode="auto">
          <a:xfrm>
            <a:off x="1001150" y="329172"/>
            <a:ext cx="10311990" cy="1222726"/>
          </a:xfrm>
          <a:prstGeom prst="rect">
            <a:avLst/>
          </a:prstGeom>
          <a:solidFill>
            <a:schemeClr val="accent1">
              <a:lumMod val="75000"/>
            </a:schemeClr>
          </a:solidFill>
          <a:ln w="9525">
            <a:noFill/>
            <a:miter lim="800000"/>
            <a:headEnd/>
            <a:tailEnd/>
          </a:ln>
        </p:spPr>
        <p:txBody>
          <a:bodyPr rot="0" vert="horz" wrap="square" lIns="91440" tIns="45720" rIns="91440" bIns="45720" rtlCol="0" anchor="t" anchorCtr="0">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spcBef>
                <a:spcPts val="0"/>
              </a:spcBef>
            </a:pPr>
            <a:r>
              <a:rPr lang="en-US" sz="3200" dirty="0">
                <a:solidFill>
                  <a:schemeClr val="bg1"/>
                </a:solidFill>
              </a:rPr>
              <a:t>Opioid Coordination Council</a:t>
            </a:r>
            <a:br>
              <a:rPr lang="en-US" sz="3200" dirty="0">
                <a:solidFill>
                  <a:schemeClr val="bg1"/>
                </a:solidFill>
              </a:rPr>
            </a:br>
            <a:r>
              <a:rPr lang="en-US" sz="3200" dirty="0">
                <a:solidFill>
                  <a:schemeClr val="bg1"/>
                </a:solidFill>
              </a:rPr>
              <a:t>Executive Order  02-17; 09-17 </a:t>
            </a:r>
            <a:r>
              <a:rPr lang="en-US" sz="11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p>
        </p:txBody>
      </p:sp>
      <p:sp>
        <p:nvSpPr>
          <p:cNvPr id="11" name="Text Box 2">
            <a:extLst>
              <a:ext uri="{FF2B5EF4-FFF2-40B4-BE49-F238E27FC236}">
                <a16:creationId xmlns:a16="http://schemas.microsoft.com/office/drawing/2014/main" id="{6BC1FFAF-DBA7-4612-B539-EE83A6A941F1}"/>
              </a:ext>
            </a:extLst>
          </p:cNvPr>
          <p:cNvSpPr txBox="1">
            <a:spLocks noChangeArrowheads="1"/>
          </p:cNvSpPr>
          <p:nvPr/>
        </p:nvSpPr>
        <p:spPr bwMode="auto">
          <a:xfrm>
            <a:off x="905902" y="3580107"/>
            <a:ext cx="10311990" cy="739053"/>
          </a:xfrm>
          <a:prstGeom prst="rect">
            <a:avLst/>
          </a:prstGeom>
          <a:solidFill>
            <a:schemeClr val="accent1">
              <a:lumMod val="75000"/>
            </a:schemeClr>
          </a:solidFill>
          <a:ln w="9525">
            <a:noFill/>
            <a:miter lim="800000"/>
            <a:headEnd/>
            <a:tailEnd/>
          </a:ln>
        </p:spPr>
        <p:txBody>
          <a:bodyPr rot="0" vert="horz" wrap="square" lIns="91440" tIns="45720" rIns="91440" bIns="45720" rtlCol="0" anchor="t" anchorCtr="0">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spcBef>
                <a:spcPts val="0"/>
              </a:spcBef>
            </a:pPr>
            <a:r>
              <a:rPr lang="en-US" sz="3200" dirty="0">
                <a:solidFill>
                  <a:schemeClr val="bg1"/>
                </a:solidFill>
              </a:rPr>
              <a:t>OCC’s Mission</a:t>
            </a:r>
            <a:r>
              <a:rPr lang="en-US" sz="1100"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p>
        </p:txBody>
      </p:sp>
    </p:spTree>
    <p:extLst>
      <p:ext uri="{BB962C8B-B14F-4D97-AF65-F5344CB8AC3E}">
        <p14:creationId xmlns:p14="http://schemas.microsoft.com/office/powerpoint/2010/main" val="1012325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224" y="345691"/>
            <a:ext cx="6574536" cy="669070"/>
          </a:xfrm>
        </p:spPr>
        <p:txBody>
          <a:bodyPr>
            <a:normAutofit fontScale="90000"/>
          </a:bodyPr>
          <a:lstStyle/>
          <a:p>
            <a:r>
              <a:rPr lang="en-US" b="1" dirty="0"/>
              <a:t>Drivers of Systemic Improvement</a:t>
            </a:r>
          </a:p>
        </p:txBody>
      </p:sp>
      <p:sp>
        <p:nvSpPr>
          <p:cNvPr id="3" name="Content Placeholder 2"/>
          <p:cNvSpPr>
            <a:spLocks noGrp="1"/>
          </p:cNvSpPr>
          <p:nvPr>
            <p:ph idx="1"/>
          </p:nvPr>
        </p:nvSpPr>
        <p:spPr>
          <a:xfrm>
            <a:off x="472273" y="1014761"/>
            <a:ext cx="11070503" cy="5118849"/>
          </a:xfrm>
        </p:spPr>
        <p:txBody>
          <a:bodyPr>
            <a:normAutofit lnSpcReduction="10000"/>
          </a:bodyPr>
          <a:lstStyle/>
          <a:p>
            <a:pPr marL="0" indent="0">
              <a:lnSpc>
                <a:spcPct val="90000"/>
              </a:lnSpc>
              <a:spcBef>
                <a:spcPts val="0"/>
              </a:spcBef>
              <a:spcAft>
                <a:spcPts val="600"/>
              </a:spcAft>
              <a:buNone/>
            </a:pPr>
            <a:r>
              <a:rPr lang="en-US" sz="2400" b="1" u="sng" dirty="0"/>
              <a:t>Prevention</a:t>
            </a:r>
            <a:r>
              <a:rPr lang="en-US" sz="2400" b="1" dirty="0"/>
              <a:t>: </a:t>
            </a:r>
            <a:r>
              <a:rPr lang="en-US" sz="2400" dirty="0"/>
              <a:t>A “firewall of resilience.”</a:t>
            </a:r>
          </a:p>
          <a:p>
            <a:pPr marL="0" indent="0">
              <a:lnSpc>
                <a:spcPct val="90000"/>
              </a:lnSpc>
              <a:spcBef>
                <a:spcPts val="0"/>
              </a:spcBef>
              <a:spcAft>
                <a:spcPts val="600"/>
              </a:spcAft>
              <a:buNone/>
            </a:pPr>
            <a:endParaRPr lang="en-US" sz="1800" dirty="0"/>
          </a:p>
          <a:p>
            <a:pPr marL="0" indent="0">
              <a:spcBef>
                <a:spcPts val="0"/>
              </a:spcBef>
              <a:spcAft>
                <a:spcPts val="600"/>
              </a:spcAft>
              <a:buNone/>
            </a:pPr>
            <a:r>
              <a:rPr lang="en-US" sz="2400" b="1" u="sng" dirty="0"/>
              <a:t>Intervention</a:t>
            </a:r>
            <a:r>
              <a:rPr lang="en-US" sz="2400" b="1" dirty="0"/>
              <a:t>: </a:t>
            </a:r>
            <a:r>
              <a:rPr lang="en-US" sz="2400" dirty="0"/>
              <a:t>Maximize opportunities for connection to </a:t>
            </a:r>
          </a:p>
          <a:p>
            <a:pPr marL="0" indent="0">
              <a:spcBef>
                <a:spcPts val="0"/>
              </a:spcBef>
              <a:spcAft>
                <a:spcPts val="600"/>
              </a:spcAft>
              <a:buNone/>
            </a:pPr>
            <a:r>
              <a:rPr lang="en-US" sz="2400" dirty="0"/>
              <a:t>treatment and recovery.</a:t>
            </a:r>
          </a:p>
          <a:p>
            <a:pPr marL="0" indent="0">
              <a:lnSpc>
                <a:spcPct val="90000"/>
              </a:lnSpc>
              <a:spcBef>
                <a:spcPts val="0"/>
              </a:spcBef>
              <a:spcAft>
                <a:spcPts val="600"/>
              </a:spcAft>
              <a:buNone/>
            </a:pPr>
            <a:endParaRPr lang="en-US" sz="1600" dirty="0"/>
          </a:p>
          <a:p>
            <a:pPr marL="0" indent="0">
              <a:lnSpc>
                <a:spcPct val="90000"/>
              </a:lnSpc>
              <a:spcBef>
                <a:spcPts val="0"/>
              </a:spcBef>
              <a:spcAft>
                <a:spcPts val="600"/>
              </a:spcAft>
              <a:buNone/>
            </a:pPr>
            <a:r>
              <a:rPr lang="en-US" sz="2400" b="1" u="sng" dirty="0"/>
              <a:t>Treatment</a:t>
            </a:r>
            <a:r>
              <a:rPr lang="en-US" sz="2400" b="1" dirty="0"/>
              <a:t>: </a:t>
            </a:r>
            <a:r>
              <a:rPr lang="en-US" sz="2400" dirty="0"/>
              <a:t>Timely, affordable, effective services for all</a:t>
            </a:r>
          </a:p>
          <a:p>
            <a:pPr marL="0" indent="0">
              <a:lnSpc>
                <a:spcPct val="90000"/>
              </a:lnSpc>
              <a:spcBef>
                <a:spcPts val="0"/>
              </a:spcBef>
              <a:spcAft>
                <a:spcPts val="600"/>
              </a:spcAft>
              <a:buNone/>
            </a:pPr>
            <a:r>
              <a:rPr lang="en-US" sz="2400" dirty="0"/>
              <a:t>in need.</a:t>
            </a:r>
          </a:p>
          <a:p>
            <a:pPr>
              <a:lnSpc>
                <a:spcPct val="90000"/>
              </a:lnSpc>
              <a:spcBef>
                <a:spcPts val="0"/>
              </a:spcBef>
              <a:spcAft>
                <a:spcPts val="600"/>
              </a:spcAft>
            </a:pPr>
            <a:endParaRPr lang="en-US" sz="1600" dirty="0"/>
          </a:p>
          <a:p>
            <a:pPr marL="0" indent="0">
              <a:lnSpc>
                <a:spcPct val="90000"/>
              </a:lnSpc>
              <a:spcBef>
                <a:spcPts val="0"/>
              </a:spcBef>
              <a:spcAft>
                <a:spcPts val="600"/>
              </a:spcAft>
              <a:buNone/>
            </a:pPr>
            <a:r>
              <a:rPr lang="en-US" sz="2400" b="1" u="sng" dirty="0"/>
              <a:t>Recovery</a:t>
            </a:r>
            <a:r>
              <a:rPr lang="en-US" sz="2400" b="1" dirty="0"/>
              <a:t>: </a:t>
            </a:r>
          </a:p>
          <a:p>
            <a:pPr>
              <a:lnSpc>
                <a:spcPct val="90000"/>
              </a:lnSpc>
              <a:spcBef>
                <a:spcPts val="0"/>
              </a:spcBef>
              <a:spcAft>
                <a:spcPts val="600"/>
              </a:spcAft>
            </a:pPr>
            <a:r>
              <a:rPr lang="en-US" sz="2400" dirty="0"/>
              <a:t>Beyond abstinence: health, relationships, productivity. </a:t>
            </a:r>
          </a:p>
          <a:p>
            <a:pPr>
              <a:lnSpc>
                <a:spcPct val="90000"/>
              </a:lnSpc>
              <a:spcBef>
                <a:spcPts val="0"/>
              </a:spcBef>
              <a:spcAft>
                <a:spcPts val="600"/>
              </a:spcAft>
            </a:pPr>
            <a:r>
              <a:rPr lang="en-US" sz="2400" dirty="0"/>
              <a:t>Sustained, wraparound supports: employment, housing, transportation, engagement.</a:t>
            </a:r>
          </a:p>
          <a:p>
            <a:pPr>
              <a:lnSpc>
                <a:spcPct val="90000"/>
              </a:lnSpc>
              <a:spcBef>
                <a:spcPts val="0"/>
              </a:spcBef>
              <a:spcAft>
                <a:spcPts val="600"/>
              </a:spcAft>
            </a:pPr>
            <a:endParaRPr lang="en-US" sz="1600" dirty="0"/>
          </a:p>
          <a:p>
            <a:pPr marL="0" indent="0">
              <a:lnSpc>
                <a:spcPct val="90000"/>
              </a:lnSpc>
              <a:spcBef>
                <a:spcPts val="0"/>
              </a:spcBef>
              <a:spcAft>
                <a:spcPts val="600"/>
              </a:spcAft>
              <a:buNone/>
            </a:pPr>
            <a:r>
              <a:rPr lang="en-US" sz="2400" b="1" u="sng" dirty="0"/>
              <a:t>Enforcement</a:t>
            </a:r>
            <a:r>
              <a:rPr lang="en-US" sz="2400" b="1" dirty="0"/>
              <a:t>: </a:t>
            </a:r>
            <a:r>
              <a:rPr lang="en-US" sz="2400" dirty="0"/>
              <a:t>Supply reduction, alternatives to incarceration. Public safety, policing,</a:t>
            </a:r>
          </a:p>
          <a:p>
            <a:pPr marL="0" indent="0">
              <a:lnSpc>
                <a:spcPct val="90000"/>
              </a:lnSpc>
              <a:spcBef>
                <a:spcPts val="0"/>
              </a:spcBef>
              <a:spcAft>
                <a:spcPts val="600"/>
              </a:spcAft>
              <a:buNone/>
            </a:pPr>
            <a:r>
              <a:rPr lang="en-US" sz="2400" dirty="0"/>
              <a:t>         courts, prosecution practices, corrections. Includes harm reduction.</a:t>
            </a:r>
          </a:p>
        </p:txBody>
      </p:sp>
      <p:sp>
        <p:nvSpPr>
          <p:cNvPr id="4" name="Slide Number Placeholder 3">
            <a:extLst>
              <a:ext uri="{FF2B5EF4-FFF2-40B4-BE49-F238E27FC236}">
                <a16:creationId xmlns:a16="http://schemas.microsoft.com/office/drawing/2014/main" id="{C1098C89-3D0C-4572-BE03-79ECB7A821D3}"/>
              </a:ext>
            </a:extLst>
          </p:cNvPr>
          <p:cNvSpPr>
            <a:spLocks noGrp="1"/>
          </p:cNvSpPr>
          <p:nvPr>
            <p:ph type="sldNum" sz="quarter" idx="12"/>
          </p:nvPr>
        </p:nvSpPr>
        <p:spPr>
          <a:xfrm>
            <a:off x="121514" y="6133610"/>
            <a:ext cx="779767" cy="365125"/>
          </a:xfrm>
        </p:spPr>
        <p:txBody>
          <a:bodyPr>
            <a:normAutofit/>
          </a:bodyPr>
          <a:lstStyle/>
          <a:p>
            <a:pPr>
              <a:lnSpc>
                <a:spcPct val="90000"/>
              </a:lnSpc>
              <a:spcAft>
                <a:spcPts val="600"/>
              </a:spcAft>
            </a:pPr>
            <a:fld id="{D57F1E4F-1CFF-5643-939E-217C01CDF565}" type="slidenum">
              <a:rPr lang="en-US" sz="1900" smtClean="0"/>
              <a:pPr>
                <a:lnSpc>
                  <a:spcPct val="90000"/>
                </a:lnSpc>
                <a:spcAft>
                  <a:spcPts val="600"/>
                </a:spcAft>
              </a:pPr>
              <a:t>6</a:t>
            </a:fld>
            <a:endParaRPr lang="en-US" sz="1900"/>
          </a:p>
        </p:txBody>
      </p:sp>
      <p:pic>
        <p:nvPicPr>
          <p:cNvPr id="9" name="Picture 8" descr="A bird perched on a tree branch&#10;&#10;Description generated with high confidence">
            <a:extLst>
              <a:ext uri="{FF2B5EF4-FFF2-40B4-BE49-F238E27FC236}">
                <a16:creationId xmlns:a16="http://schemas.microsoft.com/office/drawing/2014/main" id="{1F67DB3B-77A3-4AFF-A554-0B97329A48BC}"/>
              </a:ext>
            </a:extLst>
          </p:cNvPr>
          <p:cNvPicPr>
            <a:picLocks noChangeAspect="1"/>
          </p:cNvPicPr>
          <p:nvPr/>
        </p:nvPicPr>
        <p:blipFill>
          <a:blip r:embed="rId3"/>
          <a:stretch>
            <a:fillRect/>
          </a:stretch>
        </p:blipFill>
        <p:spPr>
          <a:xfrm>
            <a:off x="7593979" y="0"/>
            <a:ext cx="4598021" cy="3057683"/>
          </a:xfrm>
          <a:prstGeom prst="rect">
            <a:avLst/>
          </a:prstGeom>
        </p:spPr>
      </p:pic>
    </p:spTree>
    <p:extLst>
      <p:ext uri="{BB962C8B-B14F-4D97-AF65-F5344CB8AC3E}">
        <p14:creationId xmlns:p14="http://schemas.microsoft.com/office/powerpoint/2010/main" val="745528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CA69608-43D8-4AE0-87B3-E561DE9A5E44}"/>
              </a:ext>
            </a:extLst>
          </p:cNvPr>
          <p:cNvPicPr>
            <a:picLocks noChangeAspect="1"/>
          </p:cNvPicPr>
          <p:nvPr/>
        </p:nvPicPr>
        <p:blipFill>
          <a:blip r:embed="rId3">
            <a:alphaModFix amt="33000"/>
          </a:blip>
          <a:stretch>
            <a:fillRect/>
          </a:stretch>
        </p:blipFill>
        <p:spPr>
          <a:xfrm>
            <a:off x="6834636" y="3857626"/>
            <a:ext cx="5357364" cy="2165840"/>
          </a:xfrm>
          <a:prstGeom prst="rect">
            <a:avLst/>
          </a:prstGeom>
        </p:spPr>
      </p:pic>
      <p:sp>
        <p:nvSpPr>
          <p:cNvPr id="2" name="Title 1">
            <a:extLst>
              <a:ext uri="{FF2B5EF4-FFF2-40B4-BE49-F238E27FC236}">
                <a16:creationId xmlns:a16="http://schemas.microsoft.com/office/drawing/2014/main" id="{B5698892-7A8A-4E36-A16F-C97080ABEA43}"/>
              </a:ext>
            </a:extLst>
          </p:cNvPr>
          <p:cNvSpPr>
            <a:spLocks noGrp="1"/>
          </p:cNvSpPr>
          <p:nvPr>
            <p:ph type="title"/>
          </p:nvPr>
        </p:nvSpPr>
        <p:spPr>
          <a:xfrm>
            <a:off x="1711235" y="493484"/>
            <a:ext cx="9793378" cy="732417"/>
          </a:xfrm>
        </p:spPr>
        <p:txBody>
          <a:bodyPr/>
          <a:lstStyle/>
          <a:p>
            <a:r>
              <a:rPr lang="en-US" dirty="0"/>
              <a:t>2018 Insights: How the Drivers Interconnect</a:t>
            </a:r>
          </a:p>
        </p:txBody>
      </p:sp>
      <p:sp>
        <p:nvSpPr>
          <p:cNvPr id="3" name="Content Placeholder 2">
            <a:extLst>
              <a:ext uri="{FF2B5EF4-FFF2-40B4-BE49-F238E27FC236}">
                <a16:creationId xmlns:a16="http://schemas.microsoft.com/office/drawing/2014/main" id="{F618818B-AF2E-4925-96AB-77D19236FC22}"/>
              </a:ext>
            </a:extLst>
          </p:cNvPr>
          <p:cNvSpPr>
            <a:spLocks noGrp="1"/>
          </p:cNvSpPr>
          <p:nvPr>
            <p:ph idx="1"/>
          </p:nvPr>
        </p:nvSpPr>
        <p:spPr>
          <a:xfrm>
            <a:off x="457201" y="1451728"/>
            <a:ext cx="11047412" cy="4459494"/>
          </a:xfrm>
        </p:spPr>
        <p:txBody>
          <a:bodyPr>
            <a:normAutofit/>
          </a:bodyPr>
          <a:lstStyle/>
          <a:p>
            <a:pPr lvl="0"/>
            <a:r>
              <a:rPr lang="en-US" dirty="0"/>
              <a:t>A multi-substance approach to prevention is essential. Substances cannot be siloed.</a:t>
            </a:r>
          </a:p>
          <a:p>
            <a:pPr lvl="0"/>
            <a:r>
              <a:rPr lang="en-US" dirty="0"/>
              <a:t>Vermont needs a coordinated, comprehensive statewide approach to preventing substance use disorder.</a:t>
            </a:r>
          </a:p>
          <a:p>
            <a:pPr lvl="0"/>
            <a:r>
              <a:rPr lang="en-US" dirty="0"/>
              <a:t>Intervention is all about human connection.</a:t>
            </a:r>
          </a:p>
          <a:p>
            <a:pPr lvl="0"/>
            <a:r>
              <a:rPr lang="en-US" dirty="0"/>
              <a:t>There can be no wrong door to services – we must weave together Vermont’s many resources.</a:t>
            </a:r>
          </a:p>
          <a:p>
            <a:pPr lvl="0"/>
            <a:r>
              <a:rPr lang="en-US" dirty="0"/>
              <a:t>The first day of treatment is the first day of recovery. </a:t>
            </a:r>
          </a:p>
          <a:p>
            <a:pPr lvl="0"/>
            <a:r>
              <a:rPr lang="en-US" dirty="0"/>
              <a:t>Stigma thrives in darkness – telling our stories generates light.</a:t>
            </a:r>
          </a:p>
          <a:p>
            <a:endParaRPr lang="en-US" dirty="0"/>
          </a:p>
        </p:txBody>
      </p:sp>
      <p:sp>
        <p:nvSpPr>
          <p:cNvPr id="4" name="Slide Number Placeholder 3">
            <a:extLst>
              <a:ext uri="{FF2B5EF4-FFF2-40B4-BE49-F238E27FC236}">
                <a16:creationId xmlns:a16="http://schemas.microsoft.com/office/drawing/2014/main" id="{777D0992-A545-4247-B8A9-B5BBD7168426}"/>
              </a:ext>
            </a:extLst>
          </p:cNvPr>
          <p:cNvSpPr>
            <a:spLocks noGrp="1"/>
          </p:cNvSpPr>
          <p:nvPr>
            <p:ph type="sldNum" sz="quarter" idx="12"/>
          </p:nvPr>
        </p:nvSpPr>
        <p:spPr/>
        <p:txBody>
          <a:bodyPr/>
          <a:lstStyle/>
          <a:p>
            <a:fld id="{D57F1E4F-1CFF-5643-939E-217C01CDF565}" type="slidenum">
              <a:rPr lang="en-US" smtClean="0">
                <a:solidFill>
                  <a:schemeClr val="tx1"/>
                </a:solidFill>
              </a:rPr>
              <a:pPr/>
              <a:t>7</a:t>
            </a:fld>
            <a:endParaRPr lang="en-US" dirty="0">
              <a:solidFill>
                <a:schemeClr val="tx1"/>
              </a:solidFill>
            </a:endParaRPr>
          </a:p>
        </p:txBody>
      </p:sp>
    </p:spTree>
    <p:extLst>
      <p:ext uri="{BB962C8B-B14F-4D97-AF65-F5344CB8AC3E}">
        <p14:creationId xmlns:p14="http://schemas.microsoft.com/office/powerpoint/2010/main" val="1634941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picture containing grass&#10;&#10;Description generated with very high confidence">
            <a:extLst>
              <a:ext uri="{FF2B5EF4-FFF2-40B4-BE49-F238E27FC236}">
                <a16:creationId xmlns:a16="http://schemas.microsoft.com/office/drawing/2014/main" id="{B4F2A90D-A94B-4819-A659-9958EFB32B57}"/>
              </a:ext>
            </a:extLst>
          </p:cNvPr>
          <p:cNvPicPr>
            <a:picLocks noChangeAspect="1"/>
          </p:cNvPicPr>
          <p:nvPr/>
        </p:nvPicPr>
        <p:blipFill>
          <a:blip r:embed="rId3"/>
          <a:stretch>
            <a:fillRect/>
          </a:stretch>
        </p:blipFill>
        <p:spPr>
          <a:xfrm>
            <a:off x="8039905" y="645106"/>
            <a:ext cx="3502871" cy="5247747"/>
          </a:xfrm>
          <a:prstGeom prst="rect">
            <a:avLst/>
          </a:prstGeom>
        </p:spPr>
      </p:pic>
      <p:sp>
        <p:nvSpPr>
          <p:cNvPr id="2" name="Title 1"/>
          <p:cNvSpPr>
            <a:spLocks noGrp="1"/>
          </p:cNvSpPr>
          <p:nvPr>
            <p:ph type="title"/>
          </p:nvPr>
        </p:nvSpPr>
        <p:spPr>
          <a:xfrm>
            <a:off x="649224" y="355176"/>
            <a:ext cx="6574536" cy="902124"/>
          </a:xfrm>
        </p:spPr>
        <p:txBody>
          <a:bodyPr>
            <a:normAutofit/>
          </a:bodyPr>
          <a:lstStyle/>
          <a:p>
            <a:r>
              <a:rPr lang="en-US" b="1" dirty="0"/>
              <a:t>Pathways to Effect Change</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755135682"/>
              </p:ext>
            </p:extLst>
          </p:nvPr>
        </p:nvGraphicFramePr>
        <p:xfrm>
          <a:off x="336989" y="1040355"/>
          <a:ext cx="7390681" cy="501475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 name="Slide Number Placeholder 2">
            <a:extLst>
              <a:ext uri="{FF2B5EF4-FFF2-40B4-BE49-F238E27FC236}">
                <a16:creationId xmlns:a16="http://schemas.microsoft.com/office/drawing/2014/main" id="{9365AA99-5DC0-494B-ACB5-1114E4ED2DE0}"/>
              </a:ext>
            </a:extLst>
          </p:cNvPr>
          <p:cNvSpPr>
            <a:spLocks noGrp="1"/>
          </p:cNvSpPr>
          <p:nvPr>
            <p:ph type="sldNum" sz="quarter" idx="12"/>
          </p:nvPr>
        </p:nvSpPr>
        <p:spPr>
          <a:xfrm>
            <a:off x="121514" y="6133610"/>
            <a:ext cx="779767" cy="365125"/>
          </a:xfrm>
        </p:spPr>
        <p:txBody>
          <a:bodyPr>
            <a:normAutofit/>
          </a:bodyPr>
          <a:lstStyle/>
          <a:p>
            <a:pPr>
              <a:lnSpc>
                <a:spcPct val="90000"/>
              </a:lnSpc>
              <a:spcAft>
                <a:spcPts val="600"/>
              </a:spcAft>
            </a:pPr>
            <a:fld id="{D57F1E4F-1CFF-5643-939E-217C01CDF565}" type="slidenum">
              <a:rPr lang="en-US" sz="1900" smtClean="0"/>
              <a:pPr>
                <a:lnSpc>
                  <a:spcPct val="90000"/>
                </a:lnSpc>
                <a:spcAft>
                  <a:spcPts val="600"/>
                </a:spcAft>
              </a:pPr>
              <a:t>8</a:t>
            </a:fld>
            <a:endParaRPr lang="en-US" sz="1900"/>
          </a:p>
        </p:txBody>
      </p:sp>
    </p:spTree>
    <p:extLst>
      <p:ext uri="{BB962C8B-B14F-4D97-AF65-F5344CB8AC3E}">
        <p14:creationId xmlns:p14="http://schemas.microsoft.com/office/powerpoint/2010/main" val="4075633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FCEA7F4-9AFA-4CED-9D7C-FC179723DCA7}"/>
              </a:ext>
            </a:extLst>
          </p:cNvPr>
          <p:cNvSpPr>
            <a:spLocks noGrp="1"/>
          </p:cNvSpPr>
          <p:nvPr>
            <p:ph type="sldNum" sz="quarter" idx="12"/>
          </p:nvPr>
        </p:nvSpPr>
        <p:spPr>
          <a:xfrm>
            <a:off x="192102" y="3259287"/>
            <a:ext cx="268815" cy="365125"/>
          </a:xfrm>
        </p:spPr>
        <p:txBody>
          <a:bodyPr>
            <a:normAutofit/>
          </a:bodyPr>
          <a:lstStyle/>
          <a:p>
            <a:pPr>
              <a:lnSpc>
                <a:spcPct val="90000"/>
              </a:lnSpc>
              <a:spcAft>
                <a:spcPts val="600"/>
              </a:spcAft>
            </a:pPr>
            <a:fld id="{D57F1E4F-1CFF-5643-939E-217C01CDF565}" type="slidenum">
              <a:rPr lang="en-US" sz="1800">
                <a:solidFill>
                  <a:schemeClr val="bg2">
                    <a:lumMod val="10000"/>
                  </a:schemeClr>
                </a:solidFill>
              </a:rPr>
              <a:pPr>
                <a:lnSpc>
                  <a:spcPct val="90000"/>
                </a:lnSpc>
                <a:spcAft>
                  <a:spcPts val="600"/>
                </a:spcAft>
              </a:pPr>
              <a:t>9</a:t>
            </a:fld>
            <a:endParaRPr lang="en-US" sz="1800" dirty="0">
              <a:solidFill>
                <a:schemeClr val="bg2">
                  <a:lumMod val="10000"/>
                </a:schemeClr>
              </a:solidFill>
            </a:endParaRPr>
          </a:p>
        </p:txBody>
      </p:sp>
      <p:sp>
        <p:nvSpPr>
          <p:cNvPr id="5" name="Title 1">
            <a:extLst>
              <a:ext uri="{FF2B5EF4-FFF2-40B4-BE49-F238E27FC236}">
                <a16:creationId xmlns:a16="http://schemas.microsoft.com/office/drawing/2014/main" id="{20B29B00-9544-4E61-95BC-4B49467B2703}"/>
              </a:ext>
            </a:extLst>
          </p:cNvPr>
          <p:cNvSpPr>
            <a:spLocks noGrp="1"/>
          </p:cNvSpPr>
          <p:nvPr>
            <p:ph type="title"/>
          </p:nvPr>
        </p:nvSpPr>
        <p:spPr>
          <a:xfrm>
            <a:off x="370520" y="1750741"/>
            <a:ext cx="2539949" cy="1796752"/>
          </a:xfrm>
        </p:spPr>
        <p:txBody>
          <a:bodyPr>
            <a:normAutofit/>
          </a:bodyPr>
          <a:lstStyle/>
          <a:p>
            <a:pPr algn="r"/>
            <a:r>
              <a:rPr lang="en-US" sz="4000" b="1" spc="300" dirty="0"/>
              <a:t>Priority Strategies</a:t>
            </a:r>
          </a:p>
        </p:txBody>
      </p:sp>
      <p:sp>
        <p:nvSpPr>
          <p:cNvPr id="6" name="Content Placeholder 2">
            <a:extLst>
              <a:ext uri="{FF2B5EF4-FFF2-40B4-BE49-F238E27FC236}">
                <a16:creationId xmlns:a16="http://schemas.microsoft.com/office/drawing/2014/main" id="{CDEAC21A-6046-4AAB-8BE4-CB6857D29AE5}"/>
              </a:ext>
            </a:extLst>
          </p:cNvPr>
          <p:cNvSpPr>
            <a:spLocks noGrp="1"/>
          </p:cNvSpPr>
          <p:nvPr>
            <p:ph idx="1"/>
          </p:nvPr>
        </p:nvSpPr>
        <p:spPr>
          <a:xfrm>
            <a:off x="3088887" y="367989"/>
            <a:ext cx="8642196" cy="5615952"/>
          </a:xfrm>
        </p:spPr>
        <p:txBody>
          <a:bodyPr tIns="45720" rIns="0" anchor="ctr">
            <a:normAutofit lnSpcReduction="10000"/>
          </a:bodyPr>
          <a:lstStyle/>
          <a:p>
            <a:pPr marL="0" lvl="0" indent="0">
              <a:buNone/>
            </a:pPr>
            <a:r>
              <a:rPr lang="en-US" b="1" dirty="0"/>
              <a:t>Prevention:</a:t>
            </a:r>
          </a:p>
          <a:p>
            <a:pPr lvl="0"/>
            <a:r>
              <a:rPr lang="en-US" sz="2600" b="1" i="1" dirty="0"/>
              <a:t>Sustainable investment in primary and secondary prevention, </a:t>
            </a:r>
            <a:r>
              <a:rPr lang="en-US" sz="2400" i="1" dirty="0"/>
              <a:t>in</a:t>
            </a:r>
            <a:r>
              <a:rPr lang="en-US" sz="2400" dirty="0"/>
              <a:t> school- &amp; community-based programs, resources and collaborations.</a:t>
            </a:r>
          </a:p>
          <a:p>
            <a:pPr lvl="0"/>
            <a:r>
              <a:rPr lang="en-US" sz="2600" b="1" i="1" dirty="0"/>
              <a:t>Statewide, multi-generation prevention care continuum, </a:t>
            </a:r>
            <a:r>
              <a:rPr lang="en-US" sz="2400" i="1" dirty="0"/>
              <a:t>with</a:t>
            </a:r>
            <a:r>
              <a:rPr lang="en-US" sz="2400" b="1" i="1" dirty="0"/>
              <a:t> </a:t>
            </a:r>
            <a:r>
              <a:rPr lang="en-US" sz="2400" dirty="0"/>
              <a:t>screening &amp; sustained home visits for pregnant &amp; parenting women &amp; their children</a:t>
            </a:r>
            <a:r>
              <a:rPr lang="en-US" sz="2000" dirty="0"/>
              <a:t>.</a:t>
            </a:r>
          </a:p>
          <a:p>
            <a:pPr marL="0" lvl="0" indent="0">
              <a:buNone/>
            </a:pPr>
            <a:endParaRPr lang="en-US" sz="2000" dirty="0"/>
          </a:p>
          <a:p>
            <a:pPr marL="0" lvl="0" indent="-457200">
              <a:buNone/>
            </a:pPr>
            <a:r>
              <a:rPr lang="en-US" b="1" dirty="0"/>
              <a:t>Intervention and harm reduction programs and services </a:t>
            </a:r>
            <a:r>
              <a:rPr lang="en-US" sz="2400" b="1" dirty="0"/>
              <a:t>statewide – </a:t>
            </a:r>
            <a:r>
              <a:rPr lang="en-US" sz="2400" dirty="0"/>
              <a:t>Meeting people “where they are” with syringe services, MAT*, SBINS, SUD and mental health professionals, and recovery coaches.</a:t>
            </a:r>
          </a:p>
          <a:p>
            <a:pPr marL="0" lvl="0" indent="-457200">
              <a:buNone/>
            </a:pPr>
            <a:endParaRPr lang="en-US" sz="2000" dirty="0"/>
          </a:p>
          <a:p>
            <a:pPr marL="234950" lvl="0" indent="-234950">
              <a:buNone/>
            </a:pPr>
            <a:r>
              <a:rPr lang="en-US" b="1" dirty="0"/>
              <a:t>The Recovery Bridge </a:t>
            </a:r>
            <a:r>
              <a:rPr lang="en-US" sz="2400" b="1" dirty="0"/>
              <a:t>- A home, a job, and human connection (recovery coaching)</a:t>
            </a:r>
          </a:p>
        </p:txBody>
      </p:sp>
    </p:spTree>
    <p:extLst>
      <p:ext uri="{BB962C8B-B14F-4D97-AF65-F5344CB8AC3E}">
        <p14:creationId xmlns:p14="http://schemas.microsoft.com/office/powerpoint/2010/main" val="1840648392"/>
      </p:ext>
    </p:extLst>
  </p:cSld>
  <p:clrMapOvr>
    <a:masterClrMapping/>
  </p:clrMapOvr>
</p:sld>
</file>

<file path=ppt/theme/theme1.xml><?xml version="1.0" encoding="utf-8"?>
<a:theme xmlns:a="http://schemas.openxmlformats.org/drawingml/2006/main" name="1_Custom Design">
  <a:themeElements>
    <a:clrScheme name="Custom 1">
      <a:dk1>
        <a:srgbClr val="526F8B"/>
      </a:dk1>
      <a:lt1>
        <a:sysClr val="window" lastClr="FFFFFF"/>
      </a:lt1>
      <a:dk2>
        <a:srgbClr val="7D6856"/>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3">
      <a:majorFont>
        <a:latin typeface="Franklin Gothic Medium Cond"/>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Custom Design">
  <a:themeElements>
    <a:clrScheme name="Custom 1">
      <a:dk1>
        <a:srgbClr val="526F8B"/>
      </a:dk1>
      <a:lt1>
        <a:sysClr val="window" lastClr="FFFFFF"/>
      </a:lt1>
      <a:dk2>
        <a:srgbClr val="7D6856"/>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3">
      <a:majorFont>
        <a:latin typeface="Franklin Gothic Medium Cond"/>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ustom Design">
  <a:themeElements>
    <a:clrScheme name="Custom 1">
      <a:dk1>
        <a:srgbClr val="526F8B"/>
      </a:dk1>
      <a:lt1>
        <a:sysClr val="window" lastClr="FFFFFF"/>
      </a:lt1>
      <a:dk2>
        <a:srgbClr val="7D6856"/>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3">
      <a:majorFont>
        <a:latin typeface="Franklin Gothic Medium Cond"/>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282</TotalTime>
  <Words>2009</Words>
  <Application>Microsoft Office PowerPoint</Application>
  <PresentationFormat>Widescreen</PresentationFormat>
  <Paragraphs>219</Paragraphs>
  <Slides>17</Slides>
  <Notes>17</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17</vt:i4>
      </vt:variant>
    </vt:vector>
  </HeadingPairs>
  <TitlesOfParts>
    <vt:vector size="26" baseType="lpstr">
      <vt:lpstr>Arial</vt:lpstr>
      <vt:lpstr>Calibri</vt:lpstr>
      <vt:lpstr>Franklin Gothic Book</vt:lpstr>
      <vt:lpstr>Franklin Gothic Medium Cond</vt:lpstr>
      <vt:lpstr>Wingdings</vt:lpstr>
      <vt:lpstr>Wingdings 3</vt:lpstr>
      <vt:lpstr>1_Custom Design</vt:lpstr>
      <vt:lpstr>3_Custom Design</vt:lpstr>
      <vt:lpstr>2_Custom Design</vt:lpstr>
      <vt:lpstr>Building Bridges: 2019 Recommended Strategies   Opioid Coordination Council</vt:lpstr>
      <vt:lpstr>OCC Strategic Action &amp; Progress Report 2017-2018: What the State of Vermont has done …</vt:lpstr>
      <vt:lpstr>What the State of Vermont has done (2) …</vt:lpstr>
      <vt:lpstr>What the State of Vermont has done (3) …</vt:lpstr>
      <vt:lpstr>PowerPoint Presentation</vt:lpstr>
      <vt:lpstr>Drivers of Systemic Improvement</vt:lpstr>
      <vt:lpstr>2018 Insights: How the Drivers Interconnect</vt:lpstr>
      <vt:lpstr>Pathways to Effect Change</vt:lpstr>
      <vt:lpstr>Priority Strategies</vt:lpstr>
      <vt:lpstr>Prevention:  Build a comprehensive statewide system of primary and secondary prevention.</vt:lpstr>
      <vt:lpstr>Intervention: Expand &amp; reinforce intervention &amp; harm reduction statewide.</vt:lpstr>
      <vt:lpstr>Treatment: Support and expand a statewide system of treatment that ensures timely accessibility to comprehensive care.</vt:lpstr>
      <vt:lpstr>Recovery: Build and support the Recovery Bridge: Integrate recovery services across Vermont to ensure access to robust recovery supports is available to all in need.</vt:lpstr>
      <vt:lpstr>Enforcement:  Support law enforcement efforts to increase resources to address drug trafficking and roadway safety.</vt:lpstr>
      <vt:lpstr>Goals: REDUCE …</vt:lpstr>
      <vt:lpstr>Goals: INCREASE …</vt:lpstr>
      <vt:lpstr>More OCC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Bridges: 2019 Recommended Strategies   Opioid Coordination Council</dc:title>
  <dc:creator>Gowdey, Rose</dc:creator>
  <cp:lastModifiedBy>Gowdey, Rose</cp:lastModifiedBy>
  <cp:revision>17</cp:revision>
  <cp:lastPrinted>2019-02-25T16:38:34Z</cp:lastPrinted>
  <dcterms:created xsi:type="dcterms:W3CDTF">2019-02-12T22:15:47Z</dcterms:created>
  <dcterms:modified xsi:type="dcterms:W3CDTF">2019-02-25T17:10:24Z</dcterms:modified>
</cp:coreProperties>
</file>