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21"/>
  </p:notesMasterIdLst>
  <p:handoutMasterIdLst>
    <p:handoutMasterId r:id="rId22"/>
  </p:handoutMasterIdLst>
  <p:sldIdLst>
    <p:sldId id="257" r:id="rId2"/>
    <p:sldId id="258" r:id="rId3"/>
    <p:sldId id="282" r:id="rId4"/>
    <p:sldId id="289" r:id="rId5"/>
    <p:sldId id="259" r:id="rId6"/>
    <p:sldId id="277" r:id="rId7"/>
    <p:sldId id="280" r:id="rId8"/>
    <p:sldId id="260" r:id="rId9"/>
    <p:sldId id="261" r:id="rId10"/>
    <p:sldId id="262" r:id="rId11"/>
    <p:sldId id="263" r:id="rId12"/>
    <p:sldId id="283" r:id="rId13"/>
    <p:sldId id="284" r:id="rId14"/>
    <p:sldId id="264" r:id="rId15"/>
    <p:sldId id="265" r:id="rId16"/>
    <p:sldId id="266" r:id="rId17"/>
    <p:sldId id="287" r:id="rId18"/>
    <p:sldId id="288" r:id="rId19"/>
    <p:sldId id="278"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162" autoAdjust="0"/>
    <p:restoredTop sz="94660"/>
  </p:normalViewPr>
  <p:slideViewPr>
    <p:cSldViewPr snapToGrid="0">
      <p:cViewPr varScale="1">
        <p:scale>
          <a:sx n="62" d="100"/>
          <a:sy n="62" d="100"/>
        </p:scale>
        <p:origin x="81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0.21116300996356038"/>
          <c:y val="8.6536814477137722E-2"/>
          <c:w val="0.55697162346887319"/>
          <c:h val="0.8970588235294118"/>
        </c:manualLayout>
      </c:layout>
      <c:pieChart>
        <c:varyColors val="1"/>
        <c:ser>
          <c:idx val="0"/>
          <c:order val="0"/>
          <c:tx>
            <c:strRef>
              <c:f>Sheet1!$D$1</c:f>
              <c:strCache>
                <c:ptCount val="1"/>
                <c:pt idx="0">
                  <c:v>Actuals</c:v>
                </c:pt>
              </c:strCache>
            </c:strRef>
          </c:tx>
          <c:spPr>
            <a:ln>
              <a:solidFill>
                <a:schemeClr val="bg1"/>
              </a:solidFill>
            </a:ln>
          </c:spPr>
          <c:explosion val="3"/>
          <c:dPt>
            <c:idx val="0"/>
            <c:bubble3D val="0"/>
            <c:spPr>
              <a:solidFill>
                <a:schemeClr val="accent1"/>
              </a:solidFill>
              <a:ln>
                <a:solidFill>
                  <a:schemeClr val="bg1"/>
                </a:solidFill>
              </a:ln>
              <a:effectLst/>
            </c:spPr>
            <c:extLst>
              <c:ext xmlns:c16="http://schemas.microsoft.com/office/drawing/2014/chart" uri="{C3380CC4-5D6E-409C-BE32-E72D297353CC}">
                <c16:uniqueId val="{00000001-EDEA-48EF-B022-778D022D6018}"/>
              </c:ext>
            </c:extLst>
          </c:dPt>
          <c:dPt>
            <c:idx val="1"/>
            <c:bubble3D val="0"/>
            <c:spPr>
              <a:solidFill>
                <a:schemeClr val="accent3">
                  <a:lumMod val="75000"/>
                </a:schemeClr>
              </a:solidFill>
              <a:ln>
                <a:solidFill>
                  <a:schemeClr val="bg1"/>
                </a:solidFill>
              </a:ln>
              <a:effectLst/>
            </c:spPr>
            <c:extLst>
              <c:ext xmlns:c16="http://schemas.microsoft.com/office/drawing/2014/chart" uri="{C3380CC4-5D6E-409C-BE32-E72D297353CC}">
                <c16:uniqueId val="{00000003-EDEA-48EF-B022-778D022D6018}"/>
              </c:ext>
            </c:extLst>
          </c:dPt>
          <c:dPt>
            <c:idx val="2"/>
            <c:bubble3D val="0"/>
            <c:spPr>
              <a:solidFill>
                <a:schemeClr val="accent3"/>
              </a:solidFill>
              <a:ln>
                <a:solidFill>
                  <a:schemeClr val="bg1"/>
                </a:solidFill>
              </a:ln>
              <a:effectLst/>
            </c:spPr>
            <c:extLst>
              <c:ext xmlns:c16="http://schemas.microsoft.com/office/drawing/2014/chart" uri="{C3380CC4-5D6E-409C-BE32-E72D297353CC}">
                <c16:uniqueId val="{00000005-EDEA-48EF-B022-778D022D6018}"/>
              </c:ext>
            </c:extLst>
          </c:dPt>
          <c:dPt>
            <c:idx val="3"/>
            <c:bubble3D val="0"/>
            <c:spPr>
              <a:solidFill>
                <a:schemeClr val="accent3">
                  <a:lumMod val="60000"/>
                  <a:lumOff val="40000"/>
                </a:schemeClr>
              </a:solidFill>
              <a:ln>
                <a:solidFill>
                  <a:schemeClr val="bg1"/>
                </a:solidFill>
              </a:ln>
              <a:effectLst/>
            </c:spPr>
            <c:extLst>
              <c:ext xmlns:c16="http://schemas.microsoft.com/office/drawing/2014/chart" uri="{C3380CC4-5D6E-409C-BE32-E72D297353CC}">
                <c16:uniqueId val="{00000007-EDEA-48EF-B022-778D022D6018}"/>
              </c:ext>
            </c:extLst>
          </c:dPt>
          <c:dPt>
            <c:idx val="4"/>
            <c:bubble3D val="0"/>
            <c:spPr>
              <a:solidFill>
                <a:schemeClr val="accent3">
                  <a:lumMod val="40000"/>
                  <a:lumOff val="60000"/>
                </a:schemeClr>
              </a:solidFill>
              <a:ln>
                <a:solidFill>
                  <a:schemeClr val="bg1"/>
                </a:solidFill>
              </a:ln>
              <a:effectLst/>
            </c:spPr>
            <c:extLst>
              <c:ext xmlns:c16="http://schemas.microsoft.com/office/drawing/2014/chart" uri="{C3380CC4-5D6E-409C-BE32-E72D297353CC}">
                <c16:uniqueId val="{00000009-EDEA-48EF-B022-778D022D6018}"/>
              </c:ext>
            </c:extLst>
          </c:dPt>
          <c:dPt>
            <c:idx val="5"/>
            <c:bubble3D val="0"/>
            <c:spPr>
              <a:solidFill>
                <a:schemeClr val="accent6"/>
              </a:solidFill>
              <a:ln>
                <a:solidFill>
                  <a:schemeClr val="bg1"/>
                </a:solidFill>
              </a:ln>
              <a:effectLst/>
            </c:spPr>
            <c:extLst>
              <c:ext xmlns:c16="http://schemas.microsoft.com/office/drawing/2014/chart" uri="{C3380CC4-5D6E-409C-BE32-E72D297353CC}">
                <c16:uniqueId val="{0000000B-EDEA-48EF-B022-778D022D6018}"/>
              </c:ext>
            </c:extLst>
          </c:dPt>
          <c:dPt>
            <c:idx val="6"/>
            <c:bubble3D val="0"/>
            <c:spPr>
              <a:solidFill>
                <a:schemeClr val="accent6">
                  <a:lumMod val="40000"/>
                  <a:lumOff val="60000"/>
                </a:schemeClr>
              </a:solidFill>
              <a:ln>
                <a:solidFill>
                  <a:schemeClr val="bg1"/>
                </a:solidFill>
              </a:ln>
              <a:effectLst/>
            </c:spPr>
            <c:extLst>
              <c:ext xmlns:c16="http://schemas.microsoft.com/office/drawing/2014/chart" uri="{C3380CC4-5D6E-409C-BE32-E72D297353CC}">
                <c16:uniqueId val="{0000000D-EDEA-48EF-B022-778D022D6018}"/>
              </c:ext>
            </c:extLst>
          </c:dPt>
          <c:dPt>
            <c:idx val="7"/>
            <c:bubble3D val="0"/>
            <c:spPr>
              <a:solidFill>
                <a:schemeClr val="accent5">
                  <a:lumMod val="75000"/>
                </a:schemeClr>
              </a:solidFill>
              <a:ln>
                <a:solidFill>
                  <a:schemeClr val="bg1"/>
                </a:solidFill>
              </a:ln>
              <a:effectLst/>
            </c:spPr>
            <c:extLst>
              <c:ext xmlns:c16="http://schemas.microsoft.com/office/drawing/2014/chart" uri="{C3380CC4-5D6E-409C-BE32-E72D297353CC}">
                <c16:uniqueId val="{0000000F-EDEA-48EF-B022-778D022D6018}"/>
              </c:ext>
            </c:extLst>
          </c:dPt>
          <c:dPt>
            <c:idx val="8"/>
            <c:bubble3D val="0"/>
            <c:spPr>
              <a:solidFill>
                <a:schemeClr val="bg1">
                  <a:lumMod val="65000"/>
                </a:schemeClr>
              </a:solidFill>
              <a:ln>
                <a:solidFill>
                  <a:schemeClr val="bg1"/>
                </a:solidFill>
              </a:ln>
              <a:effectLst/>
            </c:spPr>
            <c:extLst>
              <c:ext xmlns:c16="http://schemas.microsoft.com/office/drawing/2014/chart" uri="{C3380CC4-5D6E-409C-BE32-E72D297353CC}">
                <c16:uniqueId val="{00000011-EDEA-48EF-B022-778D022D6018}"/>
              </c:ext>
            </c:extLst>
          </c:dPt>
          <c:dLbls>
            <c:dLbl>
              <c:idx val="0"/>
              <c:layout>
                <c:manualLayout>
                  <c:x val="2.2886502051321256E-2"/>
                  <c:y val="1.7636874338076109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EDEA-48EF-B022-778D022D6018}"/>
                </c:ext>
              </c:extLst>
            </c:dLbl>
            <c:dLbl>
              <c:idx val="1"/>
              <c:layout>
                <c:manualLayout>
                  <c:x val="-8.432140763957903E-2"/>
                  <c:y val="-3.763457199429019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3-EDEA-48EF-B022-778D022D6018}"/>
                </c:ext>
              </c:extLst>
            </c:dLbl>
            <c:dLbl>
              <c:idx val="2"/>
              <c:layout>
                <c:manualLayout>
                  <c:x val="-4.2852483245419563E-2"/>
                  <c:y val="0.11748584058571626"/>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5-EDEA-48EF-B022-778D022D6018}"/>
                </c:ext>
              </c:extLst>
            </c:dLbl>
            <c:dLbl>
              <c:idx val="3"/>
              <c:layout>
                <c:manualLayout>
                  <c:x val="-8.299072446041332E-2"/>
                  <c:y val="3.2794354653036741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7-EDEA-48EF-B022-778D022D6018}"/>
                </c:ext>
              </c:extLst>
            </c:dLbl>
            <c:dLbl>
              <c:idx val="4"/>
              <c:layout>
                <c:manualLayout>
                  <c:x val="-8.6206329791300357E-2"/>
                  <c:y val="-3.0588248837316388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9-EDEA-48EF-B022-778D022D6018}"/>
                </c:ext>
              </c:extLst>
            </c:dLbl>
            <c:dLbl>
              <c:idx val="5"/>
              <c:layout>
                <c:manualLayout>
                  <c:x val="9.6642840761409679E-2"/>
                  <c:y val="0.13477943546530369"/>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B-EDEA-48EF-B022-778D022D6018}"/>
                </c:ext>
              </c:extLst>
            </c:dLbl>
            <c:dLbl>
              <c:idx val="6"/>
              <c:layout>
                <c:manualLayout>
                  <c:x val="-6.424152078077619E-2"/>
                  <c:y val="4.185776120090251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D-EDEA-48EF-B022-778D022D6018}"/>
                </c:ext>
              </c:extLst>
            </c:dLbl>
            <c:dLbl>
              <c:idx val="7"/>
              <c:layout>
                <c:manualLayout>
                  <c:x val="1.2908416787707362E-2"/>
                  <c:y val="3.5195929456186392E-3"/>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F-EDEA-48EF-B022-778D022D6018}"/>
                </c:ext>
              </c:extLst>
            </c:dLbl>
            <c:dLbl>
              <c:idx val="8"/>
              <c:layout>
                <c:manualLayout>
                  <c:x val="0.21588856611370169"/>
                  <c:y val="1.7543859649122806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11-EDEA-48EF-B022-778D022D6018}"/>
                </c:ext>
              </c:extLst>
            </c:dLbl>
            <c:numFmt formatCode="General" sourceLinked="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Calibri" panose="020F0502020204030204" pitchFamily="34" charset="0"/>
                    <a:ea typeface="+mn-ea"/>
                    <a:cs typeface="+mn-cs"/>
                  </a:defRPr>
                </a:pPr>
                <a:endParaRPr lang="en-US"/>
              </a:p>
            </c:txPr>
            <c:showLegendKey val="0"/>
            <c:showVal val="1"/>
            <c:showCatName val="1"/>
            <c:showSerName val="0"/>
            <c:showPercent val="1"/>
            <c:showBubbleSize val="0"/>
            <c:separator>
</c:separator>
            <c:showLeaderLines val="1"/>
            <c:leaderLines>
              <c:spPr>
                <a:ln w="12700" cap="flat" cmpd="sng" algn="ctr">
                  <a:solidFill>
                    <a:schemeClr val="tx1"/>
                  </a:solidFill>
                  <a:prstDash val="solid"/>
                  <a:round/>
                </a:ln>
                <a:effectLst/>
              </c:spPr>
            </c:leaderLines>
            <c:extLst>
              <c:ext xmlns:c15="http://schemas.microsoft.com/office/drawing/2012/chart" uri="{CE6537A1-D6FC-4f65-9D91-7224C49458BB}"/>
            </c:extLst>
          </c:dLbls>
          <c:cat>
            <c:strRef>
              <c:f>Sheet1!$A$2:$A$10</c:f>
              <c:strCache>
                <c:ptCount val="9"/>
                <c:pt idx="0">
                  <c:v>Children's Programs
Childrens Community Partners</c:v>
                </c:pt>
                <c:pt idx="1">
                  <c:v>CRT</c:v>
                </c:pt>
                <c:pt idx="2">
                  <c:v>Adult Outpatient
Adult Community Partners</c:v>
                </c:pt>
                <c:pt idx="3">
                  <c:v>Peer Supports</c:v>
                </c:pt>
                <c:pt idx="4">
                  <c:v>Emergency Services</c:v>
                </c:pt>
                <c:pt idx="5">
                  <c:v>VPCH</c:v>
                </c:pt>
                <c:pt idx="6">
                  <c:v>Level 1</c:v>
                </c:pt>
                <c:pt idx="7">
                  <c:v>MTCR</c:v>
                </c:pt>
                <c:pt idx="8">
                  <c:v>DMH Administration</c:v>
                </c:pt>
              </c:strCache>
            </c:strRef>
          </c:cat>
          <c:val>
            <c:numRef>
              <c:f>Sheet1!$D$2:$D$10</c:f>
              <c:numCache>
                <c:formatCode>"$"#,##0</c:formatCode>
                <c:ptCount val="9"/>
                <c:pt idx="0">
                  <c:v>110920974</c:v>
                </c:pt>
                <c:pt idx="1">
                  <c:v>61701969</c:v>
                </c:pt>
                <c:pt idx="2">
                  <c:v>11129314</c:v>
                </c:pt>
                <c:pt idx="3">
                  <c:v>2686850</c:v>
                </c:pt>
                <c:pt idx="4">
                  <c:v>10576383</c:v>
                </c:pt>
                <c:pt idx="5">
                  <c:v>22032705</c:v>
                </c:pt>
                <c:pt idx="6">
                  <c:v>8711618</c:v>
                </c:pt>
                <c:pt idx="7">
                  <c:v>2874364</c:v>
                </c:pt>
                <c:pt idx="8">
                  <c:v>9831052</c:v>
                </c:pt>
              </c:numCache>
            </c:numRef>
          </c:val>
          <c:extLst>
            <c:ext xmlns:c16="http://schemas.microsoft.com/office/drawing/2014/chart" uri="{C3380CC4-5D6E-409C-BE32-E72D297353CC}">
              <c16:uniqueId val="{00000012-EDEA-48EF-B022-778D022D6018}"/>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w="12700" cap="flat" cmpd="sng" algn="ctr">
      <a:noFill/>
      <a:prstDash val="solid"/>
    </a:ln>
    <a:effectLst/>
  </c:spPr>
  <c:txPr>
    <a:bodyPr/>
    <a:lstStyle/>
    <a:p>
      <a:pPr>
        <a:defRPr sz="18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863577816661805"/>
          <c:y val="9.2572296630123813E-2"/>
          <c:w val="0.82414965490424807"/>
          <c:h val="0.75591219586297698"/>
        </c:manualLayout>
      </c:layout>
      <c:lineChart>
        <c:grouping val="standard"/>
        <c:varyColors val="0"/>
        <c:ser>
          <c:idx val="0"/>
          <c:order val="0"/>
          <c:tx>
            <c:strRef>
              <c:f>Sheet1!$B$1</c:f>
              <c:strCache>
                <c:ptCount val="1"/>
                <c:pt idx="0">
                  <c:v>AOP</c:v>
                </c:pt>
              </c:strCache>
            </c:strRef>
          </c:tx>
          <c:spPr>
            <a:ln w="28575">
              <a:solidFill>
                <a:srgbClr val="002060"/>
              </a:solidFill>
            </a:ln>
          </c:spPr>
          <c:marker>
            <c:symbol val="none"/>
          </c:marker>
          <c:dLbls>
            <c:dLbl>
              <c:idx val="9"/>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73BE-4E20-AB03-36F9052D0D3E}"/>
                </c:ext>
              </c:extLst>
            </c:dLbl>
            <c:numFmt formatCode="#,##0" sourceLinked="0"/>
            <c:spPr>
              <a:noFill/>
              <a:ln>
                <a:noFill/>
              </a:ln>
              <a:effectLst/>
            </c:spPr>
            <c:txPr>
              <a:bodyPr wrap="square" lIns="38100" tIns="19050" rIns="38100" bIns="19050" anchor="ctr">
                <a:spAutoFit/>
              </a:bodyPr>
              <a:lstStyle/>
              <a:p>
                <a:pPr>
                  <a:defRPr sz="800"/>
                </a:pPr>
                <a:endParaRPr lang="en-US"/>
              </a:p>
            </c:txPr>
            <c:dLblPos val="t"/>
            <c:showLegendKey val="0"/>
            <c:showVal val="0"/>
            <c:showCatName val="0"/>
            <c:showSerName val="0"/>
            <c:showPercent val="0"/>
            <c:showBubbleSize val="0"/>
            <c:extLst>
              <c:ext xmlns:c15="http://schemas.microsoft.com/office/drawing/2012/chart" uri="{CE6537A1-D6FC-4f65-9D91-7224C49458BB}">
                <c15:showLeaderLines val="1"/>
              </c:ext>
            </c:extLst>
          </c:dLbls>
          <c:cat>
            <c:numRef>
              <c:f>Sheet1!$A$2:$A$11</c:f>
              <c:numCache>
                <c:formatCode>General</c:formatCode>
                <c:ptCount val="10"/>
                <c:pt idx="0">
                  <c:v>2008</c:v>
                </c:pt>
                <c:pt idx="1">
                  <c:v>2009</c:v>
                </c:pt>
                <c:pt idx="2">
                  <c:v>2010</c:v>
                </c:pt>
                <c:pt idx="3">
                  <c:v>2011</c:v>
                </c:pt>
                <c:pt idx="4">
                  <c:v>2012</c:v>
                </c:pt>
                <c:pt idx="5">
                  <c:v>2013</c:v>
                </c:pt>
                <c:pt idx="6">
                  <c:v>2014</c:v>
                </c:pt>
                <c:pt idx="7">
                  <c:v>2015</c:v>
                </c:pt>
                <c:pt idx="8">
                  <c:v>2016</c:v>
                </c:pt>
                <c:pt idx="9">
                  <c:v>2017</c:v>
                </c:pt>
              </c:numCache>
            </c:numRef>
          </c:cat>
          <c:val>
            <c:numRef>
              <c:f>Sheet1!$B$2:$B$11</c:f>
              <c:numCache>
                <c:formatCode>#</c:formatCode>
                <c:ptCount val="10"/>
                <c:pt idx="0">
                  <c:v>6614</c:v>
                </c:pt>
                <c:pt idx="1">
                  <c:v>6448</c:v>
                </c:pt>
                <c:pt idx="2">
                  <c:v>7015</c:v>
                </c:pt>
                <c:pt idx="3">
                  <c:v>6541</c:v>
                </c:pt>
                <c:pt idx="4">
                  <c:v>6366</c:v>
                </c:pt>
                <c:pt idx="5">
                  <c:v>6826</c:v>
                </c:pt>
                <c:pt idx="6" formatCode="General">
                  <c:v>6752</c:v>
                </c:pt>
                <c:pt idx="7">
                  <c:v>6685</c:v>
                </c:pt>
                <c:pt idx="8">
                  <c:v>6681</c:v>
                </c:pt>
                <c:pt idx="9">
                  <c:v>6905</c:v>
                </c:pt>
              </c:numCache>
            </c:numRef>
          </c:val>
          <c:smooth val="0"/>
          <c:extLst>
            <c:ext xmlns:c16="http://schemas.microsoft.com/office/drawing/2014/chart" uri="{C3380CC4-5D6E-409C-BE32-E72D297353CC}">
              <c16:uniqueId val="{00000001-EC68-4885-9ADA-C734E44B5D05}"/>
            </c:ext>
          </c:extLst>
        </c:ser>
        <c:ser>
          <c:idx val="1"/>
          <c:order val="1"/>
          <c:tx>
            <c:strRef>
              <c:f>Sheet1!$C$1</c:f>
              <c:strCache>
                <c:ptCount val="1"/>
                <c:pt idx="0">
                  <c:v>CRT</c:v>
                </c:pt>
              </c:strCache>
            </c:strRef>
          </c:tx>
          <c:spPr>
            <a:ln w="28575">
              <a:solidFill>
                <a:srgbClr val="FFC000"/>
              </a:solidFill>
            </a:ln>
          </c:spPr>
          <c:marker>
            <c:symbol val="none"/>
          </c:marker>
          <c:dLbls>
            <c:dLbl>
              <c:idx val="9"/>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73BE-4E20-AB03-36F9052D0D3E}"/>
                </c:ext>
              </c:extLst>
            </c:dLbl>
            <c:numFmt formatCode="#,##0" sourceLinked="0"/>
            <c:spPr>
              <a:noFill/>
              <a:ln>
                <a:noFill/>
              </a:ln>
              <a:effectLst/>
            </c:spPr>
            <c:txPr>
              <a:bodyPr wrap="square" lIns="38100" tIns="19050" rIns="38100" bIns="19050" anchor="ctr">
                <a:spAutoFit/>
              </a:bodyPr>
              <a:lstStyle/>
              <a:p>
                <a:pPr>
                  <a:defRPr sz="800"/>
                </a:pPr>
                <a:endParaRPr lang="en-US"/>
              </a:p>
            </c:txPr>
            <c:dLblPos val="t"/>
            <c:showLegendKey val="0"/>
            <c:showVal val="0"/>
            <c:showCatName val="0"/>
            <c:showSerName val="0"/>
            <c:showPercent val="0"/>
            <c:showBubbleSize val="0"/>
            <c:extLst>
              <c:ext xmlns:c15="http://schemas.microsoft.com/office/drawing/2012/chart" uri="{CE6537A1-D6FC-4f65-9D91-7224C49458BB}">
                <c15:showLeaderLines val="1"/>
              </c:ext>
            </c:extLst>
          </c:dLbls>
          <c:cat>
            <c:numRef>
              <c:f>Sheet1!$A$2:$A$11</c:f>
              <c:numCache>
                <c:formatCode>General</c:formatCode>
                <c:ptCount val="10"/>
                <c:pt idx="0">
                  <c:v>2008</c:v>
                </c:pt>
                <c:pt idx="1">
                  <c:v>2009</c:v>
                </c:pt>
                <c:pt idx="2">
                  <c:v>2010</c:v>
                </c:pt>
                <c:pt idx="3">
                  <c:v>2011</c:v>
                </c:pt>
                <c:pt idx="4">
                  <c:v>2012</c:v>
                </c:pt>
                <c:pt idx="5">
                  <c:v>2013</c:v>
                </c:pt>
                <c:pt idx="6">
                  <c:v>2014</c:v>
                </c:pt>
                <c:pt idx="7">
                  <c:v>2015</c:v>
                </c:pt>
                <c:pt idx="8">
                  <c:v>2016</c:v>
                </c:pt>
                <c:pt idx="9">
                  <c:v>2017</c:v>
                </c:pt>
              </c:numCache>
            </c:numRef>
          </c:cat>
          <c:val>
            <c:numRef>
              <c:f>Sheet1!$C$2:$C$11</c:f>
              <c:numCache>
                <c:formatCode>#</c:formatCode>
                <c:ptCount val="10"/>
                <c:pt idx="0">
                  <c:v>3076</c:v>
                </c:pt>
                <c:pt idx="1">
                  <c:v>3073</c:v>
                </c:pt>
                <c:pt idx="2">
                  <c:v>3013</c:v>
                </c:pt>
                <c:pt idx="3">
                  <c:v>2952</c:v>
                </c:pt>
                <c:pt idx="4">
                  <c:v>2769</c:v>
                </c:pt>
                <c:pt idx="5">
                  <c:v>2752</c:v>
                </c:pt>
                <c:pt idx="6" formatCode="General">
                  <c:v>2726</c:v>
                </c:pt>
                <c:pt idx="7">
                  <c:v>2704</c:v>
                </c:pt>
                <c:pt idx="8">
                  <c:v>2718</c:v>
                </c:pt>
                <c:pt idx="9">
                  <c:v>2640</c:v>
                </c:pt>
              </c:numCache>
            </c:numRef>
          </c:val>
          <c:smooth val="0"/>
          <c:extLst>
            <c:ext xmlns:c16="http://schemas.microsoft.com/office/drawing/2014/chart" uri="{C3380CC4-5D6E-409C-BE32-E72D297353CC}">
              <c16:uniqueId val="{00000003-EC68-4885-9ADA-C734E44B5D05}"/>
            </c:ext>
          </c:extLst>
        </c:ser>
        <c:ser>
          <c:idx val="2"/>
          <c:order val="2"/>
          <c:tx>
            <c:strRef>
              <c:f>Sheet1!$D$1</c:f>
              <c:strCache>
                <c:ptCount val="1"/>
                <c:pt idx="0">
                  <c:v>C&amp;F</c:v>
                </c:pt>
              </c:strCache>
            </c:strRef>
          </c:tx>
          <c:spPr>
            <a:ln w="28575">
              <a:solidFill>
                <a:srgbClr val="00B0F0"/>
              </a:solidFill>
            </a:ln>
          </c:spPr>
          <c:marker>
            <c:symbol val="none"/>
          </c:marker>
          <c:dLbls>
            <c:dLbl>
              <c:idx val="0"/>
              <c:delete val="1"/>
              <c:extLst>
                <c:ext xmlns:c15="http://schemas.microsoft.com/office/drawing/2012/chart" uri="{CE6537A1-D6FC-4f65-9D91-7224C49458BB}"/>
                <c:ext xmlns:c16="http://schemas.microsoft.com/office/drawing/2014/chart" uri="{C3380CC4-5D6E-409C-BE32-E72D297353CC}">
                  <c16:uniqueId val="{00000008-73BE-4E20-AB03-36F9052D0D3E}"/>
                </c:ext>
              </c:extLst>
            </c:dLbl>
            <c:dLbl>
              <c:idx val="1"/>
              <c:delete val="1"/>
              <c:extLst>
                <c:ext xmlns:c15="http://schemas.microsoft.com/office/drawing/2012/chart" uri="{CE6537A1-D6FC-4f65-9D91-7224C49458BB}"/>
                <c:ext xmlns:c16="http://schemas.microsoft.com/office/drawing/2014/chart" uri="{C3380CC4-5D6E-409C-BE32-E72D297353CC}">
                  <c16:uniqueId val="{00000007-73BE-4E20-AB03-36F9052D0D3E}"/>
                </c:ext>
              </c:extLst>
            </c:dLbl>
            <c:dLbl>
              <c:idx val="2"/>
              <c:delete val="1"/>
              <c:extLst>
                <c:ext xmlns:c15="http://schemas.microsoft.com/office/drawing/2012/chart" uri="{CE6537A1-D6FC-4f65-9D91-7224C49458BB}"/>
                <c:ext xmlns:c16="http://schemas.microsoft.com/office/drawing/2014/chart" uri="{C3380CC4-5D6E-409C-BE32-E72D297353CC}">
                  <c16:uniqueId val="{00000006-73BE-4E20-AB03-36F9052D0D3E}"/>
                </c:ext>
              </c:extLst>
            </c:dLbl>
            <c:dLbl>
              <c:idx val="3"/>
              <c:delete val="1"/>
              <c:extLst>
                <c:ext xmlns:c15="http://schemas.microsoft.com/office/drawing/2012/chart" uri="{CE6537A1-D6FC-4f65-9D91-7224C49458BB}"/>
                <c:ext xmlns:c16="http://schemas.microsoft.com/office/drawing/2014/chart" uri="{C3380CC4-5D6E-409C-BE32-E72D297353CC}">
                  <c16:uniqueId val="{00000005-73BE-4E20-AB03-36F9052D0D3E}"/>
                </c:ext>
              </c:extLst>
            </c:dLbl>
            <c:dLbl>
              <c:idx val="4"/>
              <c:delete val="1"/>
              <c:extLst>
                <c:ext xmlns:c15="http://schemas.microsoft.com/office/drawing/2012/chart" uri="{CE6537A1-D6FC-4f65-9D91-7224C49458BB}"/>
                <c:ext xmlns:c16="http://schemas.microsoft.com/office/drawing/2014/chart" uri="{C3380CC4-5D6E-409C-BE32-E72D297353CC}">
                  <c16:uniqueId val="{00000004-73BE-4E20-AB03-36F9052D0D3E}"/>
                </c:ext>
              </c:extLst>
            </c:dLbl>
            <c:dLbl>
              <c:idx val="5"/>
              <c:delete val="1"/>
              <c:extLst>
                <c:ext xmlns:c15="http://schemas.microsoft.com/office/drawing/2012/chart" uri="{CE6537A1-D6FC-4f65-9D91-7224C49458BB}"/>
                <c:ext xmlns:c16="http://schemas.microsoft.com/office/drawing/2014/chart" uri="{C3380CC4-5D6E-409C-BE32-E72D297353CC}">
                  <c16:uniqueId val="{00000003-73BE-4E20-AB03-36F9052D0D3E}"/>
                </c:ext>
              </c:extLst>
            </c:dLbl>
            <c:dLbl>
              <c:idx val="6"/>
              <c:delete val="1"/>
              <c:extLst>
                <c:ext xmlns:c15="http://schemas.microsoft.com/office/drawing/2012/chart" uri="{CE6537A1-D6FC-4f65-9D91-7224C49458BB}"/>
                <c:ext xmlns:c16="http://schemas.microsoft.com/office/drawing/2014/chart" uri="{C3380CC4-5D6E-409C-BE32-E72D297353CC}">
                  <c16:uniqueId val="{00000002-73BE-4E20-AB03-36F9052D0D3E}"/>
                </c:ext>
              </c:extLst>
            </c:dLbl>
            <c:dLbl>
              <c:idx val="7"/>
              <c:delete val="1"/>
              <c:extLst>
                <c:ext xmlns:c15="http://schemas.microsoft.com/office/drawing/2012/chart" uri="{CE6537A1-D6FC-4f65-9D91-7224C49458BB}"/>
                <c:ext xmlns:c16="http://schemas.microsoft.com/office/drawing/2014/chart" uri="{C3380CC4-5D6E-409C-BE32-E72D297353CC}">
                  <c16:uniqueId val="{00000001-73BE-4E20-AB03-36F9052D0D3E}"/>
                </c:ext>
              </c:extLst>
            </c:dLbl>
            <c:dLbl>
              <c:idx val="8"/>
              <c:delete val="1"/>
              <c:extLst>
                <c:ext xmlns:c15="http://schemas.microsoft.com/office/drawing/2012/chart" uri="{CE6537A1-D6FC-4f65-9D91-7224C49458BB}"/>
                <c:ext xmlns:c16="http://schemas.microsoft.com/office/drawing/2014/chart" uri="{C3380CC4-5D6E-409C-BE32-E72D297353CC}">
                  <c16:uniqueId val="{00000000-73BE-4E20-AB03-36F9052D0D3E}"/>
                </c:ext>
              </c:extLst>
            </c:dLbl>
            <c:numFmt formatCode="#,##0" sourceLinked="0"/>
            <c:spPr>
              <a:solidFill>
                <a:schemeClr val="bg1"/>
              </a:solidFill>
              <a:ln>
                <a:noFill/>
              </a:ln>
              <a:effectLst/>
            </c:spPr>
            <c:txPr>
              <a:bodyPr wrap="square" lIns="38100" tIns="19050" rIns="38100" bIns="19050" anchor="ctr">
                <a:spAutoFit/>
              </a:bodyPr>
              <a:lstStyle/>
              <a:p>
                <a:pPr>
                  <a:defRPr sz="8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Sheet1!$A$2:$A$11</c:f>
              <c:numCache>
                <c:formatCode>General</c:formatCode>
                <c:ptCount val="10"/>
                <c:pt idx="0">
                  <c:v>2008</c:v>
                </c:pt>
                <c:pt idx="1">
                  <c:v>2009</c:v>
                </c:pt>
                <c:pt idx="2">
                  <c:v>2010</c:v>
                </c:pt>
                <c:pt idx="3">
                  <c:v>2011</c:v>
                </c:pt>
                <c:pt idx="4">
                  <c:v>2012</c:v>
                </c:pt>
                <c:pt idx="5">
                  <c:v>2013</c:v>
                </c:pt>
                <c:pt idx="6">
                  <c:v>2014</c:v>
                </c:pt>
                <c:pt idx="7">
                  <c:v>2015</c:v>
                </c:pt>
                <c:pt idx="8">
                  <c:v>2016</c:v>
                </c:pt>
                <c:pt idx="9">
                  <c:v>2017</c:v>
                </c:pt>
              </c:numCache>
            </c:numRef>
          </c:cat>
          <c:val>
            <c:numRef>
              <c:f>Sheet1!$D$2:$D$11</c:f>
              <c:numCache>
                <c:formatCode>#</c:formatCode>
                <c:ptCount val="10"/>
                <c:pt idx="0">
                  <c:v>9627</c:v>
                </c:pt>
                <c:pt idx="1">
                  <c:v>9665</c:v>
                </c:pt>
                <c:pt idx="2">
                  <c:v>10541</c:v>
                </c:pt>
                <c:pt idx="3">
                  <c:v>10048</c:v>
                </c:pt>
                <c:pt idx="4">
                  <c:v>9783</c:v>
                </c:pt>
                <c:pt idx="5">
                  <c:v>10374</c:v>
                </c:pt>
                <c:pt idx="6" formatCode="General">
                  <c:v>10490</c:v>
                </c:pt>
                <c:pt idx="7">
                  <c:v>10585</c:v>
                </c:pt>
                <c:pt idx="8">
                  <c:v>10670</c:v>
                </c:pt>
                <c:pt idx="9">
                  <c:v>10661</c:v>
                </c:pt>
              </c:numCache>
            </c:numRef>
          </c:val>
          <c:smooth val="0"/>
          <c:extLst>
            <c:ext xmlns:c16="http://schemas.microsoft.com/office/drawing/2014/chart" uri="{C3380CC4-5D6E-409C-BE32-E72D297353CC}">
              <c16:uniqueId val="{00000005-EC68-4885-9ADA-C734E44B5D05}"/>
            </c:ext>
          </c:extLst>
        </c:ser>
        <c:ser>
          <c:idx val="3"/>
          <c:order val="3"/>
          <c:tx>
            <c:strRef>
              <c:f>Sheet1!$E$1</c:f>
              <c:strCache>
                <c:ptCount val="1"/>
                <c:pt idx="0">
                  <c:v>ES</c:v>
                </c:pt>
              </c:strCache>
            </c:strRef>
          </c:tx>
          <c:spPr>
            <a:ln w="28575">
              <a:solidFill>
                <a:srgbClr val="FF0000"/>
              </a:solidFill>
            </a:ln>
          </c:spPr>
          <c:marker>
            <c:symbol val="none"/>
          </c:marker>
          <c:dLbls>
            <c:dLbl>
              <c:idx val="9"/>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73BE-4E20-AB03-36F9052D0D3E}"/>
                </c:ext>
              </c:extLst>
            </c:dLbl>
            <c:numFmt formatCode="#,##0" sourceLinked="0"/>
            <c:spPr>
              <a:solidFill>
                <a:schemeClr val="bg1"/>
              </a:solidFill>
              <a:ln>
                <a:noFill/>
              </a:ln>
              <a:effectLst/>
            </c:spPr>
            <c:txPr>
              <a:bodyPr wrap="square" lIns="38100" tIns="19050" rIns="38100" bIns="19050" anchor="ctr">
                <a:spAutoFit/>
              </a:bodyPr>
              <a:lstStyle/>
              <a:p>
                <a:pPr>
                  <a:defRPr sz="800"/>
                </a:pPr>
                <a:endParaRPr lang="en-US"/>
              </a:p>
            </c:txPr>
            <c:dLblPos val="b"/>
            <c:showLegendKey val="0"/>
            <c:showVal val="0"/>
            <c:showCatName val="0"/>
            <c:showSerName val="0"/>
            <c:showPercent val="0"/>
            <c:showBubbleSize val="0"/>
            <c:extLst>
              <c:ext xmlns:c15="http://schemas.microsoft.com/office/drawing/2012/chart" uri="{CE6537A1-D6FC-4f65-9D91-7224C49458BB}">
                <c15:showLeaderLines val="1"/>
              </c:ext>
            </c:extLst>
          </c:dLbls>
          <c:cat>
            <c:numRef>
              <c:f>Sheet1!$A$2:$A$11</c:f>
              <c:numCache>
                <c:formatCode>General</c:formatCode>
                <c:ptCount val="10"/>
                <c:pt idx="0">
                  <c:v>2008</c:v>
                </c:pt>
                <c:pt idx="1">
                  <c:v>2009</c:v>
                </c:pt>
                <c:pt idx="2">
                  <c:v>2010</c:v>
                </c:pt>
                <c:pt idx="3">
                  <c:v>2011</c:v>
                </c:pt>
                <c:pt idx="4">
                  <c:v>2012</c:v>
                </c:pt>
                <c:pt idx="5">
                  <c:v>2013</c:v>
                </c:pt>
                <c:pt idx="6">
                  <c:v>2014</c:v>
                </c:pt>
                <c:pt idx="7">
                  <c:v>2015</c:v>
                </c:pt>
                <c:pt idx="8">
                  <c:v>2016</c:v>
                </c:pt>
                <c:pt idx="9">
                  <c:v>2017</c:v>
                </c:pt>
              </c:numCache>
            </c:numRef>
          </c:cat>
          <c:val>
            <c:numRef>
              <c:f>Sheet1!$E$2:$E$11</c:f>
              <c:numCache>
                <c:formatCode>#</c:formatCode>
                <c:ptCount val="10"/>
                <c:pt idx="0">
                  <c:v>3929</c:v>
                </c:pt>
                <c:pt idx="1">
                  <c:v>3767</c:v>
                </c:pt>
                <c:pt idx="2">
                  <c:v>5195</c:v>
                </c:pt>
                <c:pt idx="3">
                  <c:v>5791</c:v>
                </c:pt>
                <c:pt idx="4">
                  <c:v>5876</c:v>
                </c:pt>
                <c:pt idx="5">
                  <c:v>6487</c:v>
                </c:pt>
                <c:pt idx="6">
                  <c:v>6348</c:v>
                </c:pt>
                <c:pt idx="7">
                  <c:v>6306</c:v>
                </c:pt>
                <c:pt idx="8">
                  <c:v>6225</c:v>
                </c:pt>
                <c:pt idx="9">
                  <c:v>6567</c:v>
                </c:pt>
              </c:numCache>
            </c:numRef>
          </c:val>
          <c:smooth val="0"/>
          <c:extLst>
            <c:ext xmlns:c16="http://schemas.microsoft.com/office/drawing/2014/chart" uri="{C3380CC4-5D6E-409C-BE32-E72D297353CC}">
              <c16:uniqueId val="{00000007-EC68-4885-9ADA-C734E44B5D05}"/>
            </c:ext>
          </c:extLst>
        </c:ser>
        <c:dLbls>
          <c:showLegendKey val="0"/>
          <c:showVal val="0"/>
          <c:showCatName val="0"/>
          <c:showSerName val="0"/>
          <c:showPercent val="0"/>
          <c:showBubbleSize val="0"/>
        </c:dLbls>
        <c:smooth val="0"/>
        <c:axId val="279644176"/>
        <c:axId val="279644960"/>
      </c:lineChart>
      <c:catAx>
        <c:axId val="279644176"/>
        <c:scaling>
          <c:orientation val="minMax"/>
        </c:scaling>
        <c:delete val="0"/>
        <c:axPos val="b"/>
        <c:title>
          <c:tx>
            <c:rich>
              <a:bodyPr/>
              <a:lstStyle/>
              <a:p>
                <a:pPr>
                  <a:defRPr/>
                </a:pPr>
                <a:r>
                  <a:rPr lang="en-US" b="1" dirty="0"/>
                  <a:t>Fiscal Year</a:t>
                </a:r>
              </a:p>
            </c:rich>
          </c:tx>
          <c:overlay val="0"/>
        </c:title>
        <c:numFmt formatCode="General" sourceLinked="1"/>
        <c:majorTickMark val="out"/>
        <c:minorTickMark val="none"/>
        <c:tickLblPos val="nextTo"/>
        <c:crossAx val="279644960"/>
        <c:crosses val="autoZero"/>
        <c:auto val="1"/>
        <c:lblAlgn val="ctr"/>
        <c:lblOffset val="100"/>
        <c:noMultiLvlLbl val="0"/>
      </c:catAx>
      <c:valAx>
        <c:axId val="279644960"/>
        <c:scaling>
          <c:orientation val="minMax"/>
        </c:scaling>
        <c:delete val="0"/>
        <c:axPos val="l"/>
        <c:majorGridlines>
          <c:spPr>
            <a:ln>
              <a:solidFill>
                <a:schemeClr val="tx1">
                  <a:lumMod val="75000"/>
                </a:schemeClr>
              </a:solidFill>
            </a:ln>
          </c:spPr>
        </c:majorGridlines>
        <c:title>
          <c:tx>
            <c:rich>
              <a:bodyPr rot="-5400000" vert="horz"/>
              <a:lstStyle/>
              <a:p>
                <a:pPr>
                  <a:defRPr b="1"/>
                </a:pPr>
                <a:r>
                  <a:rPr lang="en-US" b="1" dirty="0"/>
                  <a:t>Numbers Served</a:t>
                </a:r>
              </a:p>
            </c:rich>
          </c:tx>
          <c:overlay val="0"/>
        </c:title>
        <c:numFmt formatCode="#,##0" sourceLinked="0"/>
        <c:majorTickMark val="out"/>
        <c:minorTickMark val="none"/>
        <c:tickLblPos val="nextTo"/>
        <c:crossAx val="279644176"/>
        <c:crosses val="autoZero"/>
        <c:crossBetween val="between"/>
      </c:valAx>
      <c:spPr>
        <a:gradFill flip="none" rotWithShape="1">
          <a:gsLst>
            <a:gs pos="100000">
              <a:schemeClr val="bg1">
                <a:lumMod val="75000"/>
                <a:lumOff val="25000"/>
              </a:schemeClr>
            </a:gs>
            <a:gs pos="0">
              <a:schemeClr val="bg1">
                <a:lumMod val="65000"/>
                <a:lumOff val="35000"/>
              </a:schemeClr>
            </a:gs>
          </a:gsLst>
          <a:lin ang="5400000" scaled="0"/>
          <a:tileRect/>
        </a:gradFill>
        <a:ln>
          <a:solidFill>
            <a:schemeClr val="tx1"/>
          </a:solidFill>
        </a:ln>
      </c:spPr>
    </c:plotArea>
    <c:legend>
      <c:legendPos val="r"/>
      <c:layout>
        <c:manualLayout>
          <c:xMode val="edge"/>
          <c:yMode val="edge"/>
          <c:x val="0.29531629726839703"/>
          <c:y val="1.7658049978479379E-2"/>
          <c:w val="0.49943678915135609"/>
          <c:h val="7.7223890422057379E-2"/>
        </c:manualLayout>
      </c:layout>
      <c:overlay val="0"/>
    </c:legend>
    <c:plotVisOnly val="1"/>
    <c:dispBlanksAs val="gap"/>
    <c:showDLblsOverMax val="0"/>
  </c:chart>
  <c:txPr>
    <a:bodyPr/>
    <a:lstStyle/>
    <a:p>
      <a:pPr>
        <a:defRPr sz="1200" b="0">
          <a:latin typeface="Calibri" panose="020F0502020204030204" pitchFamily="34" charset="0"/>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withinLinear" id="16">
  <a:schemeClr val="accent3"/>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AEBFBD9-9082-40B3-8DB2-625BB1C45C2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6A14CA0-00B0-40AE-9A9F-7061E2F927D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990C5EA-7E84-4D4F-9542-81CDF0E5120C}" type="datetimeFigureOut">
              <a:rPr lang="en-US" smtClean="0"/>
              <a:t>4/6/2018</a:t>
            </a:fld>
            <a:endParaRPr lang="en-US"/>
          </a:p>
        </p:txBody>
      </p:sp>
      <p:sp>
        <p:nvSpPr>
          <p:cNvPr id="4" name="Footer Placeholder 3">
            <a:extLst>
              <a:ext uri="{FF2B5EF4-FFF2-40B4-BE49-F238E27FC236}">
                <a16:creationId xmlns:a16="http://schemas.microsoft.com/office/drawing/2014/main" id="{3F8819A3-9CBF-47B1-98A1-CB1E9612F69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5640B5C-4425-4930-9E83-173ABC6C1C3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2DB82D9-74BE-40E8-8AC0-FE928215D033}" type="slidenum">
              <a:rPr lang="en-US" smtClean="0"/>
              <a:t>‹#›</a:t>
            </a:fld>
            <a:endParaRPr lang="en-US"/>
          </a:p>
        </p:txBody>
      </p:sp>
    </p:spTree>
    <p:extLst>
      <p:ext uri="{BB962C8B-B14F-4D97-AF65-F5344CB8AC3E}">
        <p14:creationId xmlns:p14="http://schemas.microsoft.com/office/powerpoint/2010/main" val="7446034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C06754-A88D-4BFA-B6D9-9AF4E26A5C42}" type="datetimeFigureOut">
              <a:rPr lang="en-US" smtClean="0"/>
              <a:t>4/6/2018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E6BC0E-F0C4-4B13-A59F-A591533F6EAF}" type="slidenum">
              <a:rPr lang="en-US" smtClean="0"/>
              <a:t>‹#›</a:t>
            </a:fld>
            <a:endParaRPr lang="en-US" dirty="0"/>
          </a:p>
        </p:txBody>
      </p:sp>
    </p:spTree>
    <p:extLst>
      <p:ext uri="{BB962C8B-B14F-4D97-AF65-F5344CB8AC3E}">
        <p14:creationId xmlns:p14="http://schemas.microsoft.com/office/powerpoint/2010/main" val="2584492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VISION</a:t>
            </a:r>
            <a:endParaRPr lang="en-US" dirty="0"/>
          </a:p>
          <a:p>
            <a:r>
              <a:rPr lang="en-US" dirty="0"/>
              <a:t>Mental health will be a cornerstone of health in Vermont.  People will live in caring communities with compassion for and a determination to respond effectively and respectfully to, the mental-health needs of all citizens.  Vermonters will have access to effective prevention, early intervention, and mental-health treatment and supports as needed to live, work, learn, and participate fully in their communities.</a:t>
            </a:r>
          </a:p>
          <a:p>
            <a:r>
              <a:rPr lang="en-US" dirty="0"/>
              <a:t> </a:t>
            </a:r>
          </a:p>
          <a:p>
            <a:r>
              <a:rPr lang="en-US" b="1" cap="all" dirty="0"/>
              <a:t>Mission</a:t>
            </a:r>
            <a:endParaRPr lang="en-US" dirty="0"/>
          </a:p>
          <a:p>
            <a:r>
              <a:rPr lang="en-US" dirty="0"/>
              <a:t>It is the mission of the Vermont Department of Mental Health to promote and improve the mental health of Vermonters.  </a:t>
            </a:r>
          </a:p>
          <a:p>
            <a:endParaRPr lang="en-US" dirty="0"/>
          </a:p>
          <a:p>
            <a:r>
              <a:rPr lang="en-US" dirty="0"/>
              <a:t>A key organizing function for DMH is the operations of the central office </a:t>
            </a:r>
          </a:p>
          <a:p>
            <a:pPr lvl="0"/>
            <a:r>
              <a:rPr lang="en-US" dirty="0"/>
              <a:t>The Designated Agency (DA) community-based mental health service delivery system holds the organizing functions for the state funded system of care in the communities.  </a:t>
            </a:r>
          </a:p>
          <a:p>
            <a:pPr lvl="0"/>
            <a:r>
              <a:rPr lang="en-US" dirty="0"/>
              <a:t>The final organizing function of the DMH is supporting access to acute inpatient psychiatric care for persons needing involuntary hospitalization at the VPCH and within the 5 designated hospitals system of inpatient care.   </a:t>
            </a:r>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1AA85040-1EBA-415B-AC1C-6A68B4CB0A54}" type="slidenum">
              <a:rPr lang="en-US" smtClean="0"/>
              <a:pPr>
                <a:defRPr/>
              </a:pPr>
              <a:t>1</a:t>
            </a:fld>
            <a:endParaRPr lang="en-US" dirty="0"/>
          </a:p>
        </p:txBody>
      </p:sp>
    </p:spTree>
    <p:extLst>
      <p:ext uri="{BB962C8B-B14F-4D97-AF65-F5344CB8AC3E}">
        <p14:creationId xmlns:p14="http://schemas.microsoft.com/office/powerpoint/2010/main" val="14120363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66">
              <a:defRPr/>
            </a:pPr>
            <a:r>
              <a:rPr lang="en-US" dirty="0"/>
              <a:t>The note on mandated</a:t>
            </a:r>
            <a:r>
              <a:rPr lang="en-US" baseline="0" dirty="0"/>
              <a:t> services only applies to seriously, emotionally disturbed (SED) children, not children broadly.</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1AA85040-1EBA-415B-AC1C-6A68B4CB0A54}" type="slidenum">
              <a:rPr lang="en-US" smtClean="0"/>
              <a:pPr>
                <a:defRPr/>
              </a:pPr>
              <a:t>15</a:t>
            </a:fld>
            <a:endParaRPr lang="en-US" dirty="0"/>
          </a:p>
        </p:txBody>
      </p:sp>
    </p:spTree>
    <p:extLst>
      <p:ext uri="{BB962C8B-B14F-4D97-AF65-F5344CB8AC3E}">
        <p14:creationId xmlns:p14="http://schemas.microsoft.com/office/powerpoint/2010/main" val="33660122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AA85040-1EBA-415B-AC1C-6A68B4CB0A54}" type="slidenum">
              <a:rPr lang="en-US" smtClean="0"/>
              <a:pPr>
                <a:defRPr/>
              </a:pPr>
              <a:t>16</a:t>
            </a:fld>
            <a:endParaRPr lang="en-US" dirty="0"/>
          </a:p>
        </p:txBody>
      </p:sp>
    </p:spTree>
    <p:extLst>
      <p:ext uri="{BB962C8B-B14F-4D97-AF65-F5344CB8AC3E}">
        <p14:creationId xmlns:p14="http://schemas.microsoft.com/office/powerpoint/2010/main" val="22131332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AA85040-1EBA-415B-AC1C-6A68B4CB0A54}" type="slidenum">
              <a:rPr lang="en-US" smtClean="0"/>
              <a:pPr>
                <a:defRPr/>
              </a:pPr>
              <a:t>2</a:t>
            </a:fld>
            <a:endParaRPr lang="en-US" dirty="0"/>
          </a:p>
        </p:txBody>
      </p:sp>
    </p:spTree>
    <p:extLst>
      <p:ext uri="{BB962C8B-B14F-4D97-AF65-F5344CB8AC3E}">
        <p14:creationId xmlns:p14="http://schemas.microsoft.com/office/powerpoint/2010/main" val="35249815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Central Office above less than 70 positions</a:t>
            </a:r>
          </a:p>
        </p:txBody>
      </p:sp>
      <p:sp>
        <p:nvSpPr>
          <p:cNvPr id="4" name="Slide Number Placeholder 3"/>
          <p:cNvSpPr>
            <a:spLocks noGrp="1"/>
          </p:cNvSpPr>
          <p:nvPr>
            <p:ph type="sldNum" sz="quarter" idx="10"/>
          </p:nvPr>
        </p:nvSpPr>
        <p:spPr/>
        <p:txBody>
          <a:bodyPr/>
          <a:lstStyle/>
          <a:p>
            <a:pPr>
              <a:defRPr/>
            </a:pPr>
            <a:fld id="{1AA85040-1EBA-415B-AC1C-6A68B4CB0A54}" type="slidenum">
              <a:rPr lang="en-US" smtClean="0"/>
              <a:pPr>
                <a:defRPr/>
              </a:pPr>
              <a:t>5</a:t>
            </a:fld>
            <a:endParaRPr lang="en-US" dirty="0"/>
          </a:p>
        </p:txBody>
      </p:sp>
    </p:spTree>
    <p:extLst>
      <p:ext uri="{BB962C8B-B14F-4D97-AF65-F5344CB8AC3E}">
        <p14:creationId xmlns:p14="http://schemas.microsoft.com/office/powerpoint/2010/main" val="17691967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z="1400" dirty="0"/>
          </a:p>
        </p:txBody>
      </p:sp>
      <p:sp>
        <p:nvSpPr>
          <p:cNvPr id="4" name="Slide Number Placeholder 3"/>
          <p:cNvSpPr>
            <a:spLocks noGrp="1"/>
          </p:cNvSpPr>
          <p:nvPr>
            <p:ph type="sldNum" sz="quarter" idx="5"/>
          </p:nvPr>
        </p:nvSpPr>
        <p:spPr/>
        <p:txBody>
          <a:bodyPr/>
          <a:lstStyle/>
          <a:p>
            <a:pPr>
              <a:defRPr/>
            </a:pPr>
            <a:fld id="{8C6D2F6C-690C-447D-BBE2-DF2AC244412B}" type="slidenum">
              <a:rPr lang="en-US" smtClean="0"/>
              <a:pPr>
                <a:defRPr/>
              </a:pPr>
              <a:t>7</a:t>
            </a:fld>
            <a:endParaRPr lang="en-US" dirty="0"/>
          </a:p>
        </p:txBody>
      </p:sp>
    </p:spTree>
    <p:extLst>
      <p:ext uri="{BB962C8B-B14F-4D97-AF65-F5344CB8AC3E}">
        <p14:creationId xmlns:p14="http://schemas.microsoft.com/office/powerpoint/2010/main" val="18949981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AA85040-1EBA-415B-AC1C-6A68B4CB0A54}" type="slidenum">
              <a:rPr lang="en-US" smtClean="0"/>
              <a:pPr>
                <a:defRPr/>
              </a:pPr>
              <a:t>8</a:t>
            </a:fld>
            <a:endParaRPr lang="en-US" dirty="0"/>
          </a:p>
        </p:txBody>
      </p:sp>
    </p:spTree>
    <p:extLst>
      <p:ext uri="{BB962C8B-B14F-4D97-AF65-F5344CB8AC3E}">
        <p14:creationId xmlns:p14="http://schemas.microsoft.com/office/powerpoint/2010/main" val="3632375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AA85040-1EBA-415B-AC1C-6A68B4CB0A54}" type="slidenum">
              <a:rPr lang="en-US" smtClean="0"/>
              <a:pPr>
                <a:defRPr/>
              </a:pPr>
              <a:t>9</a:t>
            </a:fld>
            <a:endParaRPr lang="en-US" dirty="0"/>
          </a:p>
        </p:txBody>
      </p:sp>
    </p:spTree>
    <p:extLst>
      <p:ext uri="{BB962C8B-B14F-4D97-AF65-F5344CB8AC3E}">
        <p14:creationId xmlns:p14="http://schemas.microsoft.com/office/powerpoint/2010/main" val="40594751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AA85040-1EBA-415B-AC1C-6A68B4CB0A54}" type="slidenum">
              <a:rPr lang="en-US" smtClean="0"/>
              <a:pPr>
                <a:defRPr/>
              </a:pPr>
              <a:t>10</a:t>
            </a:fld>
            <a:endParaRPr lang="en-US" dirty="0"/>
          </a:p>
        </p:txBody>
      </p:sp>
    </p:spTree>
    <p:extLst>
      <p:ext uri="{BB962C8B-B14F-4D97-AF65-F5344CB8AC3E}">
        <p14:creationId xmlns:p14="http://schemas.microsoft.com/office/powerpoint/2010/main" val="32199105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AA85040-1EBA-415B-AC1C-6A68B4CB0A54}" type="slidenum">
              <a:rPr lang="en-US" smtClean="0"/>
              <a:pPr>
                <a:defRPr/>
              </a:pPr>
              <a:t>11</a:t>
            </a:fld>
            <a:endParaRPr lang="en-US" dirty="0"/>
          </a:p>
        </p:txBody>
      </p:sp>
    </p:spTree>
    <p:extLst>
      <p:ext uri="{BB962C8B-B14F-4D97-AF65-F5344CB8AC3E}">
        <p14:creationId xmlns:p14="http://schemas.microsoft.com/office/powerpoint/2010/main" val="2440946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AA85040-1EBA-415B-AC1C-6A68B4CB0A54}" type="slidenum">
              <a:rPr lang="en-US" smtClean="0"/>
              <a:pPr>
                <a:defRPr/>
              </a:pPr>
              <a:t>14</a:t>
            </a:fld>
            <a:endParaRPr lang="en-US" dirty="0"/>
          </a:p>
        </p:txBody>
      </p:sp>
    </p:spTree>
    <p:extLst>
      <p:ext uri="{BB962C8B-B14F-4D97-AF65-F5344CB8AC3E}">
        <p14:creationId xmlns:p14="http://schemas.microsoft.com/office/powerpoint/2010/main" val="3225874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C1B81C6-ECFB-448B-9AAF-D8585E7231EA}" type="datetime1">
              <a:rPr lang="en-US" smtClean="0"/>
              <a:t>4/6/2018</a:t>
            </a:fld>
            <a:endParaRPr lang="en-US" dirty="0"/>
          </a:p>
        </p:txBody>
      </p:sp>
      <p:sp>
        <p:nvSpPr>
          <p:cNvPr id="5" name="Footer Placeholder 4"/>
          <p:cNvSpPr>
            <a:spLocks noGrp="1"/>
          </p:cNvSpPr>
          <p:nvPr>
            <p:ph type="ftr" sz="quarter" idx="11"/>
          </p:nvPr>
        </p:nvSpPr>
        <p:spPr/>
        <p:txBody>
          <a:bodyPr/>
          <a:lstStyle/>
          <a:p>
            <a:r>
              <a:rPr lang="en-US"/>
              <a:t>"There is no health without mental health."</a:t>
            </a:r>
            <a:endParaRPr lang="en-US" dirty="0"/>
          </a:p>
        </p:txBody>
      </p:sp>
      <p:sp>
        <p:nvSpPr>
          <p:cNvPr id="6" name="Slide Number Placeholder 5"/>
          <p:cNvSpPr>
            <a:spLocks noGrp="1"/>
          </p:cNvSpPr>
          <p:nvPr>
            <p:ph type="sldNum" sz="quarter" idx="12"/>
          </p:nvPr>
        </p:nvSpPr>
        <p:spPr/>
        <p:txBody>
          <a:bodyPr/>
          <a:lstStyle/>
          <a:p>
            <a:fld id="{29849F58-443E-4261-B6E4-78919CF6EACF}"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8581945"/>
      </p:ext>
    </p:extLst>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70A731-FF57-4B03-99BC-6E442AA8FB3F}" type="datetime1">
              <a:rPr lang="en-US" smtClean="0"/>
              <a:t>4/6/2018</a:t>
            </a:fld>
            <a:endParaRPr lang="en-US" dirty="0"/>
          </a:p>
        </p:txBody>
      </p:sp>
      <p:sp>
        <p:nvSpPr>
          <p:cNvPr id="5" name="Footer Placeholder 4"/>
          <p:cNvSpPr>
            <a:spLocks noGrp="1"/>
          </p:cNvSpPr>
          <p:nvPr>
            <p:ph type="ftr" sz="quarter" idx="11"/>
          </p:nvPr>
        </p:nvSpPr>
        <p:spPr/>
        <p:txBody>
          <a:bodyPr/>
          <a:lstStyle/>
          <a:p>
            <a:r>
              <a:rPr lang="en-US"/>
              <a:t>"There is no health without mental health."</a:t>
            </a:r>
            <a:endParaRPr lang="en-US" dirty="0"/>
          </a:p>
        </p:txBody>
      </p:sp>
      <p:sp>
        <p:nvSpPr>
          <p:cNvPr id="6" name="Slide Number Placeholder 5"/>
          <p:cNvSpPr>
            <a:spLocks noGrp="1"/>
          </p:cNvSpPr>
          <p:nvPr>
            <p:ph type="sldNum" sz="quarter" idx="12"/>
          </p:nvPr>
        </p:nvSpPr>
        <p:spPr/>
        <p:txBody>
          <a:bodyPr/>
          <a:lstStyle/>
          <a:p>
            <a:fld id="{29849F58-443E-4261-B6E4-78919CF6EACF}" type="slidenum">
              <a:rPr lang="en-US" smtClean="0"/>
              <a:t>‹#›</a:t>
            </a:fld>
            <a:endParaRPr lang="en-US" dirty="0"/>
          </a:p>
        </p:txBody>
      </p:sp>
    </p:spTree>
    <p:extLst>
      <p:ext uri="{BB962C8B-B14F-4D97-AF65-F5344CB8AC3E}">
        <p14:creationId xmlns:p14="http://schemas.microsoft.com/office/powerpoint/2010/main" val="440334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D721B7-03CB-46EC-B90D-7E297EFDFDB9}" type="datetime1">
              <a:rPr lang="en-US" smtClean="0"/>
              <a:t>4/6/2018</a:t>
            </a:fld>
            <a:endParaRPr lang="en-US" dirty="0"/>
          </a:p>
        </p:txBody>
      </p:sp>
      <p:sp>
        <p:nvSpPr>
          <p:cNvPr id="5" name="Footer Placeholder 4"/>
          <p:cNvSpPr>
            <a:spLocks noGrp="1"/>
          </p:cNvSpPr>
          <p:nvPr>
            <p:ph type="ftr" sz="quarter" idx="11"/>
          </p:nvPr>
        </p:nvSpPr>
        <p:spPr/>
        <p:txBody>
          <a:bodyPr/>
          <a:lstStyle/>
          <a:p>
            <a:r>
              <a:rPr lang="en-US"/>
              <a:t>"There is no health without mental health."</a:t>
            </a:r>
            <a:endParaRPr lang="en-US" dirty="0"/>
          </a:p>
        </p:txBody>
      </p:sp>
      <p:sp>
        <p:nvSpPr>
          <p:cNvPr id="6" name="Slide Number Placeholder 5"/>
          <p:cNvSpPr>
            <a:spLocks noGrp="1"/>
          </p:cNvSpPr>
          <p:nvPr>
            <p:ph type="sldNum" sz="quarter" idx="12"/>
          </p:nvPr>
        </p:nvSpPr>
        <p:spPr/>
        <p:txBody>
          <a:bodyPr/>
          <a:lstStyle/>
          <a:p>
            <a:fld id="{29849F58-443E-4261-B6E4-78919CF6EACF}" type="slidenum">
              <a:rPr lang="en-US" smtClean="0"/>
              <a:t>‹#›</a:t>
            </a:fld>
            <a:endParaRPr lang="en-US" dirty="0"/>
          </a:p>
        </p:txBody>
      </p:sp>
    </p:spTree>
    <p:extLst>
      <p:ext uri="{BB962C8B-B14F-4D97-AF65-F5344CB8AC3E}">
        <p14:creationId xmlns:p14="http://schemas.microsoft.com/office/powerpoint/2010/main" val="26122088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lgn="ctr">
              <a:buNone/>
              <a:defRPr sz="2000" b="0" cap="all" baseline="0">
                <a:solidFill>
                  <a:schemeClr val="tx2">
                    <a:lumMod val="9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lgn="ctr">
              <a:buNone/>
              <a:defRPr sz="2000" b="0" cap="all" baseline="0">
                <a:solidFill>
                  <a:schemeClr val="tx2">
                    <a:lumMod val="9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47ADD61A-D32B-4148-9314-15156EC1F52A}" type="datetime1">
              <a:rPr lang="en-US" smtClean="0"/>
              <a:t>4/6/2018</a:t>
            </a:fld>
            <a:endParaRPr lang="en-US" dirty="0"/>
          </a:p>
        </p:txBody>
      </p:sp>
      <p:sp>
        <p:nvSpPr>
          <p:cNvPr id="8" name="Footer Placeholder 7"/>
          <p:cNvSpPr>
            <a:spLocks noGrp="1"/>
          </p:cNvSpPr>
          <p:nvPr>
            <p:ph type="ftr" sz="quarter" idx="11"/>
          </p:nvPr>
        </p:nvSpPr>
        <p:spPr/>
        <p:txBody>
          <a:bodyPr/>
          <a:lstStyle/>
          <a:p>
            <a:pPr>
              <a:defRPr/>
            </a:pPr>
            <a:r>
              <a:rPr lang="en-US" dirty="0"/>
              <a:t>"There is no health without mental health."</a:t>
            </a:r>
          </a:p>
        </p:txBody>
      </p:sp>
      <p:sp>
        <p:nvSpPr>
          <p:cNvPr id="9" name="Slide Number Placeholder 8"/>
          <p:cNvSpPr>
            <a:spLocks noGrp="1"/>
          </p:cNvSpPr>
          <p:nvPr>
            <p:ph type="sldNum" sz="quarter" idx="12"/>
          </p:nvPr>
        </p:nvSpPr>
        <p:spPr/>
        <p:txBody>
          <a:bodyPr/>
          <a:lstStyle/>
          <a:p>
            <a:pPr>
              <a:defRPr/>
            </a:pPr>
            <a:fld id="{4DE7D330-D682-4FEA-AD76-880775DE5583}" type="slidenum">
              <a:rPr lang="en-US" smtClean="0"/>
              <a:pPr>
                <a:defRPr/>
              </a:pPr>
              <a:t>‹#›</a:t>
            </a:fld>
            <a:endParaRPr lang="en-US" dirty="0"/>
          </a:p>
        </p:txBody>
      </p:sp>
      <p:sp>
        <p:nvSpPr>
          <p:cNvPr id="11" name="Title 7"/>
          <p:cNvSpPr txBox="1">
            <a:spLocks/>
          </p:cNvSpPr>
          <p:nvPr userDrawn="1"/>
        </p:nvSpPr>
        <p:spPr>
          <a:xfrm>
            <a:off x="0" y="896204"/>
            <a:ext cx="12192000" cy="856396"/>
          </a:xfrm>
          <a:prstGeom prst="rect">
            <a:avLst/>
          </a:prstGeom>
        </p:spPr>
        <p:txBody>
          <a:bodyPr vert="horz" lIns="91440" tIns="45720" rIns="91440" bIns="45720" rtlCol="0" anchor="b">
            <a:normAutofit/>
          </a:bodyPr>
          <a:lstStyle>
            <a:lvl1pPr algn="ctr" defTabSz="914400" rtl="0" eaLnBrk="1" latinLnBrk="0" hangingPunct="1">
              <a:lnSpc>
                <a:spcPct val="85000"/>
              </a:lnSpc>
              <a:spcBef>
                <a:spcPct val="0"/>
              </a:spcBef>
              <a:buNone/>
              <a:defRPr sz="4500" kern="1200" spc="-50" baseline="0">
                <a:solidFill>
                  <a:schemeClr val="tx1">
                    <a:lumMod val="75000"/>
                    <a:lumOff val="25000"/>
                  </a:schemeClr>
                </a:solidFill>
                <a:latin typeface="+mj-lt"/>
                <a:ea typeface="+mj-ea"/>
                <a:cs typeface="+mj-cs"/>
              </a:defRPr>
            </a:lvl1pPr>
          </a:lstStyle>
          <a:p>
            <a:pPr fontAlgn="auto">
              <a:spcAft>
                <a:spcPts val="0"/>
              </a:spcAft>
            </a:pPr>
            <a:r>
              <a:rPr lang="en-US" sz="4500" dirty="0"/>
              <a:t>Click to edit Master title style</a:t>
            </a:r>
          </a:p>
        </p:txBody>
      </p:sp>
    </p:spTree>
    <p:extLst>
      <p:ext uri="{BB962C8B-B14F-4D97-AF65-F5344CB8AC3E}">
        <p14:creationId xmlns:p14="http://schemas.microsoft.com/office/powerpoint/2010/main" val="3255943956"/>
      </p:ext>
    </p:extLst>
  </p:cSld>
  <p:clrMapOvr>
    <a:masterClrMapping/>
  </p:clrMapOvr>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9F6EC5-3533-48C6-A822-0DFA22E1B477}" type="datetime1">
              <a:rPr lang="en-US" smtClean="0"/>
              <a:t>4/6/2018</a:t>
            </a:fld>
            <a:endParaRPr lang="en-US" dirty="0"/>
          </a:p>
        </p:txBody>
      </p:sp>
      <p:sp>
        <p:nvSpPr>
          <p:cNvPr id="5" name="Footer Placeholder 4"/>
          <p:cNvSpPr>
            <a:spLocks noGrp="1"/>
          </p:cNvSpPr>
          <p:nvPr>
            <p:ph type="ftr" sz="quarter" idx="11"/>
          </p:nvPr>
        </p:nvSpPr>
        <p:spPr/>
        <p:txBody>
          <a:bodyPr/>
          <a:lstStyle/>
          <a:p>
            <a:r>
              <a:rPr lang="en-US"/>
              <a:t>"There is no health without mental health."</a:t>
            </a:r>
            <a:endParaRPr lang="en-US" dirty="0"/>
          </a:p>
        </p:txBody>
      </p:sp>
      <p:sp>
        <p:nvSpPr>
          <p:cNvPr id="6" name="Slide Number Placeholder 5"/>
          <p:cNvSpPr>
            <a:spLocks noGrp="1"/>
          </p:cNvSpPr>
          <p:nvPr>
            <p:ph type="sldNum" sz="quarter" idx="12"/>
          </p:nvPr>
        </p:nvSpPr>
        <p:spPr/>
        <p:txBody>
          <a:bodyPr/>
          <a:lstStyle/>
          <a:p>
            <a:fld id="{29849F58-443E-4261-B6E4-78919CF6EACF}" type="slidenum">
              <a:rPr lang="en-US" smtClean="0"/>
              <a:t>‹#›</a:t>
            </a:fld>
            <a:endParaRPr lang="en-US" dirty="0"/>
          </a:p>
        </p:txBody>
      </p:sp>
    </p:spTree>
    <p:extLst>
      <p:ext uri="{BB962C8B-B14F-4D97-AF65-F5344CB8AC3E}">
        <p14:creationId xmlns:p14="http://schemas.microsoft.com/office/powerpoint/2010/main" val="668658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167F095-538D-498C-AA22-6109106DD640}" type="datetime1">
              <a:rPr lang="en-US" smtClean="0"/>
              <a:t>4/6/2018</a:t>
            </a:fld>
            <a:endParaRPr lang="en-US" dirty="0"/>
          </a:p>
        </p:txBody>
      </p:sp>
      <p:sp>
        <p:nvSpPr>
          <p:cNvPr id="5" name="Footer Placeholder 4"/>
          <p:cNvSpPr>
            <a:spLocks noGrp="1"/>
          </p:cNvSpPr>
          <p:nvPr>
            <p:ph type="ftr" sz="quarter" idx="11"/>
          </p:nvPr>
        </p:nvSpPr>
        <p:spPr/>
        <p:txBody>
          <a:bodyPr/>
          <a:lstStyle/>
          <a:p>
            <a:r>
              <a:rPr lang="en-US"/>
              <a:t>"There is no health without mental health."</a:t>
            </a:r>
            <a:endParaRPr lang="en-US" dirty="0"/>
          </a:p>
        </p:txBody>
      </p:sp>
      <p:sp>
        <p:nvSpPr>
          <p:cNvPr id="6" name="Slide Number Placeholder 5"/>
          <p:cNvSpPr>
            <a:spLocks noGrp="1"/>
          </p:cNvSpPr>
          <p:nvPr>
            <p:ph type="sldNum" sz="quarter" idx="12"/>
          </p:nvPr>
        </p:nvSpPr>
        <p:spPr/>
        <p:txBody>
          <a:bodyPr/>
          <a:lstStyle/>
          <a:p>
            <a:fld id="{29849F58-443E-4261-B6E4-78919CF6EACF}"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0427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04C4C7-035E-4327-9CC0-2708CDE4A30A}" type="datetime1">
              <a:rPr lang="en-US" smtClean="0"/>
              <a:t>4/6/2018</a:t>
            </a:fld>
            <a:endParaRPr lang="en-US" dirty="0"/>
          </a:p>
        </p:txBody>
      </p:sp>
      <p:sp>
        <p:nvSpPr>
          <p:cNvPr id="6" name="Footer Placeholder 5"/>
          <p:cNvSpPr>
            <a:spLocks noGrp="1"/>
          </p:cNvSpPr>
          <p:nvPr>
            <p:ph type="ftr" sz="quarter" idx="11"/>
          </p:nvPr>
        </p:nvSpPr>
        <p:spPr/>
        <p:txBody>
          <a:bodyPr/>
          <a:lstStyle/>
          <a:p>
            <a:r>
              <a:rPr lang="en-US"/>
              <a:t>"There is no health without mental health."</a:t>
            </a:r>
            <a:endParaRPr lang="en-US" dirty="0"/>
          </a:p>
        </p:txBody>
      </p:sp>
      <p:sp>
        <p:nvSpPr>
          <p:cNvPr id="7" name="Slide Number Placeholder 6"/>
          <p:cNvSpPr>
            <a:spLocks noGrp="1"/>
          </p:cNvSpPr>
          <p:nvPr>
            <p:ph type="sldNum" sz="quarter" idx="12"/>
          </p:nvPr>
        </p:nvSpPr>
        <p:spPr/>
        <p:txBody>
          <a:bodyPr/>
          <a:lstStyle/>
          <a:p>
            <a:fld id="{29849F58-443E-4261-B6E4-78919CF6EACF}" type="slidenum">
              <a:rPr lang="en-US" smtClean="0"/>
              <a:t>‹#›</a:t>
            </a:fld>
            <a:endParaRPr lang="en-US" dirty="0"/>
          </a:p>
        </p:txBody>
      </p:sp>
    </p:spTree>
    <p:extLst>
      <p:ext uri="{BB962C8B-B14F-4D97-AF65-F5344CB8AC3E}">
        <p14:creationId xmlns:p14="http://schemas.microsoft.com/office/powerpoint/2010/main" val="3645502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9DC84D8-93CC-4901-8031-AC56E0F5FE17}" type="datetime1">
              <a:rPr lang="en-US" smtClean="0"/>
              <a:t>4/6/2018</a:t>
            </a:fld>
            <a:endParaRPr lang="en-US" dirty="0"/>
          </a:p>
        </p:txBody>
      </p:sp>
      <p:sp>
        <p:nvSpPr>
          <p:cNvPr id="8" name="Footer Placeholder 7"/>
          <p:cNvSpPr>
            <a:spLocks noGrp="1"/>
          </p:cNvSpPr>
          <p:nvPr>
            <p:ph type="ftr" sz="quarter" idx="11"/>
          </p:nvPr>
        </p:nvSpPr>
        <p:spPr/>
        <p:txBody>
          <a:bodyPr/>
          <a:lstStyle/>
          <a:p>
            <a:r>
              <a:rPr lang="en-US"/>
              <a:t>"There is no health without mental health."</a:t>
            </a:r>
            <a:endParaRPr lang="en-US" dirty="0"/>
          </a:p>
        </p:txBody>
      </p:sp>
      <p:sp>
        <p:nvSpPr>
          <p:cNvPr id="9" name="Slide Number Placeholder 8"/>
          <p:cNvSpPr>
            <a:spLocks noGrp="1"/>
          </p:cNvSpPr>
          <p:nvPr>
            <p:ph type="sldNum" sz="quarter" idx="12"/>
          </p:nvPr>
        </p:nvSpPr>
        <p:spPr/>
        <p:txBody>
          <a:bodyPr/>
          <a:lstStyle/>
          <a:p>
            <a:fld id="{29849F58-443E-4261-B6E4-78919CF6EACF}" type="slidenum">
              <a:rPr lang="en-US" smtClean="0"/>
              <a:t>‹#›</a:t>
            </a:fld>
            <a:endParaRPr lang="en-US" dirty="0"/>
          </a:p>
        </p:txBody>
      </p:sp>
    </p:spTree>
    <p:extLst>
      <p:ext uri="{BB962C8B-B14F-4D97-AF65-F5344CB8AC3E}">
        <p14:creationId xmlns:p14="http://schemas.microsoft.com/office/powerpoint/2010/main" val="1669653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37DCEC8-2DF4-4D49-BB63-7B0B6952E4A7}" type="datetime1">
              <a:rPr lang="en-US" smtClean="0"/>
              <a:t>4/6/2018</a:t>
            </a:fld>
            <a:endParaRPr lang="en-US" dirty="0"/>
          </a:p>
        </p:txBody>
      </p:sp>
      <p:sp>
        <p:nvSpPr>
          <p:cNvPr id="4" name="Footer Placeholder 3"/>
          <p:cNvSpPr>
            <a:spLocks noGrp="1"/>
          </p:cNvSpPr>
          <p:nvPr>
            <p:ph type="ftr" sz="quarter" idx="11"/>
          </p:nvPr>
        </p:nvSpPr>
        <p:spPr/>
        <p:txBody>
          <a:bodyPr/>
          <a:lstStyle/>
          <a:p>
            <a:r>
              <a:rPr lang="en-US"/>
              <a:t>"There is no health without mental health."</a:t>
            </a:r>
            <a:endParaRPr lang="en-US" dirty="0"/>
          </a:p>
        </p:txBody>
      </p:sp>
      <p:sp>
        <p:nvSpPr>
          <p:cNvPr id="5" name="Slide Number Placeholder 4"/>
          <p:cNvSpPr>
            <a:spLocks noGrp="1"/>
          </p:cNvSpPr>
          <p:nvPr>
            <p:ph type="sldNum" sz="quarter" idx="12"/>
          </p:nvPr>
        </p:nvSpPr>
        <p:spPr/>
        <p:txBody>
          <a:bodyPr/>
          <a:lstStyle/>
          <a:p>
            <a:fld id="{29849F58-443E-4261-B6E4-78919CF6EACF}" type="slidenum">
              <a:rPr lang="en-US" smtClean="0"/>
              <a:t>‹#›</a:t>
            </a:fld>
            <a:endParaRPr lang="en-US" dirty="0"/>
          </a:p>
        </p:txBody>
      </p:sp>
    </p:spTree>
    <p:extLst>
      <p:ext uri="{BB962C8B-B14F-4D97-AF65-F5344CB8AC3E}">
        <p14:creationId xmlns:p14="http://schemas.microsoft.com/office/powerpoint/2010/main" val="1627798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9052879-726E-4FC9-B255-43251ED1D2B8}" type="datetime1">
              <a:rPr lang="en-US" smtClean="0"/>
              <a:t>4/6/2018</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"There is no health without mental health."</a:t>
            </a:r>
            <a:endParaRPr lang="en-US" dirty="0"/>
          </a:p>
        </p:txBody>
      </p:sp>
      <p:sp>
        <p:nvSpPr>
          <p:cNvPr id="9" name="Slide Number Placeholder 8"/>
          <p:cNvSpPr>
            <a:spLocks noGrp="1"/>
          </p:cNvSpPr>
          <p:nvPr>
            <p:ph type="sldNum" sz="quarter" idx="12"/>
          </p:nvPr>
        </p:nvSpPr>
        <p:spPr/>
        <p:txBody>
          <a:bodyPr/>
          <a:lstStyle/>
          <a:p>
            <a:fld id="{29849F58-443E-4261-B6E4-78919CF6EACF}" type="slidenum">
              <a:rPr lang="en-US" smtClean="0"/>
              <a:t>‹#›</a:t>
            </a:fld>
            <a:endParaRPr lang="en-US" dirty="0"/>
          </a:p>
        </p:txBody>
      </p:sp>
    </p:spTree>
    <p:extLst>
      <p:ext uri="{BB962C8B-B14F-4D97-AF65-F5344CB8AC3E}">
        <p14:creationId xmlns:p14="http://schemas.microsoft.com/office/powerpoint/2010/main" val="1776880478"/>
      </p:ext>
    </p:extLst>
  </p:cSld>
  <p:clrMapOvr>
    <a:masterClrMapping/>
  </p:clrMapOvr>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675A1C8-AA49-43E4-9F1C-7E9AAF178F8E}" type="datetime1">
              <a:rPr lang="en-US" smtClean="0"/>
              <a:t>4/6/2018</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t>"There is no health without mental health."</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9849F58-443E-4261-B6E4-78919CF6EACF}" type="slidenum">
              <a:rPr lang="en-US" smtClean="0"/>
              <a:t>‹#›</a:t>
            </a:fld>
            <a:endParaRPr lang="en-US" dirty="0"/>
          </a:p>
        </p:txBody>
      </p:sp>
    </p:spTree>
    <p:extLst>
      <p:ext uri="{BB962C8B-B14F-4D97-AF65-F5344CB8AC3E}">
        <p14:creationId xmlns:p14="http://schemas.microsoft.com/office/powerpoint/2010/main" val="4285006969"/>
      </p:ext>
    </p:extLst>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847821B-13ED-4174-832D-EE24F80EBA8A}" type="datetime1">
              <a:rPr lang="en-US" smtClean="0"/>
              <a:t>4/6/2018</a:t>
            </a:fld>
            <a:endParaRPr lang="en-US" dirty="0"/>
          </a:p>
        </p:txBody>
      </p:sp>
      <p:sp>
        <p:nvSpPr>
          <p:cNvPr id="6" name="Footer Placeholder 5"/>
          <p:cNvSpPr>
            <a:spLocks noGrp="1"/>
          </p:cNvSpPr>
          <p:nvPr>
            <p:ph type="ftr" sz="quarter" idx="11"/>
          </p:nvPr>
        </p:nvSpPr>
        <p:spPr/>
        <p:txBody>
          <a:bodyPr/>
          <a:lstStyle/>
          <a:p>
            <a:r>
              <a:rPr lang="en-US"/>
              <a:t>"There is no health without mental health."</a:t>
            </a:r>
            <a:endParaRPr lang="en-US" dirty="0"/>
          </a:p>
        </p:txBody>
      </p:sp>
      <p:sp>
        <p:nvSpPr>
          <p:cNvPr id="7" name="Slide Number Placeholder 6"/>
          <p:cNvSpPr>
            <a:spLocks noGrp="1"/>
          </p:cNvSpPr>
          <p:nvPr>
            <p:ph type="sldNum" sz="quarter" idx="12"/>
          </p:nvPr>
        </p:nvSpPr>
        <p:spPr/>
        <p:txBody>
          <a:bodyPr/>
          <a:lstStyle/>
          <a:p>
            <a:fld id="{29849F58-443E-4261-B6E4-78919CF6EACF}" type="slidenum">
              <a:rPr lang="en-US" smtClean="0"/>
              <a:t>‹#›</a:t>
            </a:fld>
            <a:endParaRPr lang="en-US" dirty="0"/>
          </a:p>
        </p:txBody>
      </p:sp>
    </p:spTree>
    <p:extLst>
      <p:ext uri="{BB962C8B-B14F-4D97-AF65-F5344CB8AC3E}">
        <p14:creationId xmlns:p14="http://schemas.microsoft.com/office/powerpoint/2010/main" val="3244773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52942B9-AB6B-4293-94B4-5F0E98D5E5A6}" type="datetime1">
              <a:rPr lang="en-US" smtClean="0"/>
              <a:t>4/6/2018</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"There is no health without mental health."</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9849F58-443E-4261-B6E4-78919CF6EACF}" type="slidenum">
              <a:rPr lang="en-US" smtClean="0"/>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1495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Lst>
  <p:hf sldNum="0"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Vermont Department </a:t>
            </a:r>
            <a:br>
              <a:rPr lang="en-US" dirty="0"/>
            </a:br>
            <a:r>
              <a:rPr lang="en-US" dirty="0"/>
              <a:t>of Mental Health</a:t>
            </a:r>
          </a:p>
        </p:txBody>
      </p:sp>
      <p:sp>
        <p:nvSpPr>
          <p:cNvPr id="5" name="Subtitle 4"/>
          <p:cNvSpPr>
            <a:spLocks noGrp="1"/>
          </p:cNvSpPr>
          <p:nvPr>
            <p:ph type="subTitle" idx="1"/>
          </p:nvPr>
        </p:nvSpPr>
        <p:spPr/>
        <p:txBody>
          <a:bodyPr/>
          <a:lstStyle/>
          <a:p>
            <a:r>
              <a:rPr lang="en-US" dirty="0"/>
              <a:t>Melissa Bailey, Commissioner</a:t>
            </a:r>
          </a:p>
        </p:txBody>
      </p:sp>
      <p:sp>
        <p:nvSpPr>
          <p:cNvPr id="8" name="Footer Placeholder 7"/>
          <p:cNvSpPr>
            <a:spLocks noGrp="1"/>
          </p:cNvSpPr>
          <p:nvPr>
            <p:ph type="ftr" sz="quarter" idx="11"/>
          </p:nvPr>
        </p:nvSpPr>
        <p:spPr/>
        <p:txBody>
          <a:bodyPr/>
          <a:lstStyle/>
          <a:p>
            <a:r>
              <a:rPr lang="en-US" dirty="0"/>
              <a:t>"There is no health without mental health."</a:t>
            </a:r>
          </a:p>
        </p:txBody>
      </p:sp>
    </p:spTree>
    <p:extLst>
      <p:ext uri="{BB962C8B-B14F-4D97-AF65-F5344CB8AC3E}">
        <p14:creationId xmlns:p14="http://schemas.microsoft.com/office/powerpoint/2010/main" val="261190144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Designated Providers</a:t>
            </a:r>
          </a:p>
        </p:txBody>
      </p:sp>
      <p:sp>
        <p:nvSpPr>
          <p:cNvPr id="7" name="Footer Placeholder 6"/>
          <p:cNvSpPr>
            <a:spLocks noGrp="1"/>
          </p:cNvSpPr>
          <p:nvPr>
            <p:ph type="ftr" sz="quarter" idx="11"/>
          </p:nvPr>
        </p:nvSpPr>
        <p:spPr/>
        <p:txBody>
          <a:bodyPr/>
          <a:lstStyle/>
          <a:p>
            <a:pPr>
              <a:defRPr/>
            </a:pPr>
            <a:r>
              <a:rPr lang="en-US" dirty="0"/>
              <a:t>"There is no health without mental health."</a:t>
            </a:r>
          </a:p>
        </p:txBody>
      </p:sp>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2940" y="1752601"/>
            <a:ext cx="3379538" cy="41472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Table 3"/>
          <p:cNvGraphicFramePr>
            <a:graphicFrameLocks noGrp="1"/>
          </p:cNvGraphicFramePr>
          <p:nvPr>
            <p:extLst/>
          </p:nvPr>
        </p:nvGraphicFramePr>
        <p:xfrm>
          <a:off x="5362479" y="2153734"/>
          <a:ext cx="4570885" cy="3344984"/>
        </p:xfrm>
        <a:graphic>
          <a:graphicData uri="http://schemas.openxmlformats.org/drawingml/2006/table">
            <a:tbl>
              <a:tblPr bandRow="1">
                <a:tableStyleId>{5C22544A-7EE6-4342-B048-85BDC9FD1C3A}</a:tableStyleId>
              </a:tblPr>
              <a:tblGrid>
                <a:gridCol w="692558">
                  <a:extLst>
                    <a:ext uri="{9D8B030D-6E8A-4147-A177-3AD203B41FA5}">
                      <a16:colId xmlns:a16="http://schemas.microsoft.com/office/drawing/2014/main" val="20000"/>
                    </a:ext>
                  </a:extLst>
                </a:gridCol>
                <a:gridCol w="3878327">
                  <a:extLst>
                    <a:ext uri="{9D8B030D-6E8A-4147-A177-3AD203B41FA5}">
                      <a16:colId xmlns:a16="http://schemas.microsoft.com/office/drawing/2014/main" val="20001"/>
                    </a:ext>
                  </a:extLst>
                </a:gridCol>
              </a:tblGrid>
              <a:tr h="152400">
                <a:tc>
                  <a:txBody>
                    <a:bodyPr/>
                    <a:lstStyle/>
                    <a:p>
                      <a:r>
                        <a:rPr lang="en-US" sz="1200" b="1" dirty="0">
                          <a:solidFill>
                            <a:srgbClr val="FF6600"/>
                          </a:solidFill>
                          <a:latin typeface="Calibri" panose="020F0502020204030204" pitchFamily="34" charset="0"/>
                        </a:rPr>
                        <a:t>CMC</a:t>
                      </a:r>
                      <a:endParaRPr lang="en-US" sz="1200" dirty="0">
                        <a:latin typeface="Calibri" panose="020F0502020204030204" pitchFamily="34" charset="0"/>
                      </a:endParaRPr>
                    </a:p>
                  </a:txBody>
                  <a:tcPr anchor="c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Calibri" panose="020F0502020204030204" pitchFamily="34" charset="0"/>
                        </a:rPr>
                        <a:t>Clara Martin Center</a:t>
                      </a:r>
                    </a:p>
                  </a:txBody>
                  <a:tcPr>
                    <a:noFill/>
                  </a:tcPr>
                </a:tc>
                <a:extLst>
                  <a:ext uri="{0D108BD9-81ED-4DB2-BD59-A6C34878D82A}">
                    <a16:rowId xmlns:a16="http://schemas.microsoft.com/office/drawing/2014/main" val="10000"/>
                  </a:ext>
                </a:extLst>
              </a:tr>
              <a:tr h="0">
                <a:tc>
                  <a:txBody>
                    <a:bodyPr/>
                    <a:lstStyle/>
                    <a:p>
                      <a:r>
                        <a:rPr lang="en-US" sz="1200" b="1" dirty="0">
                          <a:solidFill>
                            <a:srgbClr val="92D050"/>
                          </a:solidFill>
                          <a:latin typeface="Calibri" panose="020F0502020204030204" pitchFamily="34" charset="0"/>
                        </a:rPr>
                        <a:t>CSAC</a:t>
                      </a:r>
                      <a:endParaRPr lang="en-US" sz="1200" dirty="0">
                        <a:latin typeface="Calibri" panose="020F0502020204030204" pitchFamily="34" charset="0"/>
                      </a:endParaRPr>
                    </a:p>
                  </a:txBody>
                  <a:tcPr anchor="ctr">
                    <a:noFill/>
                  </a:tcPr>
                </a:tc>
                <a:tc>
                  <a:txBody>
                    <a:bodyPr/>
                    <a:lstStyle/>
                    <a:p>
                      <a:pPr marL="690563" indent="-690563" fontAlgn="auto">
                        <a:spcAft>
                          <a:spcPts val="0"/>
                        </a:spcAft>
                        <a:buNone/>
                        <a:tabLst>
                          <a:tab pos="969963" algn="l"/>
                        </a:tabLst>
                        <a:defRPr/>
                      </a:pPr>
                      <a:r>
                        <a:rPr lang="en-US" sz="1200" dirty="0">
                          <a:solidFill>
                            <a:schemeClr val="tx1"/>
                          </a:solidFill>
                          <a:latin typeface="Calibri" panose="020F0502020204030204" pitchFamily="34" charset="0"/>
                        </a:rPr>
                        <a:t>Counseling Services of Addison County</a:t>
                      </a:r>
                    </a:p>
                  </a:txBody>
                  <a:tcPr>
                    <a:noFill/>
                  </a:tcPr>
                </a:tc>
                <a:extLst>
                  <a:ext uri="{0D108BD9-81ED-4DB2-BD59-A6C34878D82A}">
                    <a16:rowId xmlns:a16="http://schemas.microsoft.com/office/drawing/2014/main" val="10001"/>
                  </a:ext>
                </a:extLst>
              </a:tr>
              <a:tr h="0">
                <a:tc>
                  <a:txBody>
                    <a:bodyPr/>
                    <a:lstStyle/>
                    <a:p>
                      <a:r>
                        <a:rPr lang="en-US" sz="1200" b="1" dirty="0">
                          <a:solidFill>
                            <a:srgbClr val="7030A0"/>
                          </a:solidFill>
                          <a:latin typeface="Calibri" panose="020F0502020204030204" pitchFamily="34" charset="0"/>
                        </a:rPr>
                        <a:t>HCRS</a:t>
                      </a:r>
                      <a:endParaRPr lang="en-US" sz="1200" dirty="0">
                        <a:latin typeface="Calibri" panose="020F0502020204030204" pitchFamily="34" charset="0"/>
                      </a:endParaRPr>
                    </a:p>
                  </a:txBody>
                  <a:tcPr anchor="c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Calibri" panose="020F0502020204030204" pitchFamily="34" charset="0"/>
                        </a:rPr>
                        <a:t>Health Care and Rehabilitation Services of Southeastern VT</a:t>
                      </a:r>
                    </a:p>
                  </a:txBody>
                  <a:tcPr>
                    <a:noFill/>
                  </a:tcPr>
                </a:tc>
                <a:extLst>
                  <a:ext uri="{0D108BD9-81ED-4DB2-BD59-A6C34878D82A}">
                    <a16:rowId xmlns:a16="http://schemas.microsoft.com/office/drawing/2014/main" val="10002"/>
                  </a:ext>
                </a:extLst>
              </a:tr>
              <a:tr h="0">
                <a:tc>
                  <a:txBody>
                    <a:bodyPr/>
                    <a:lstStyle/>
                    <a:p>
                      <a:r>
                        <a:rPr lang="en-US" sz="1200" b="1" dirty="0">
                          <a:solidFill>
                            <a:srgbClr val="9966FF"/>
                          </a:solidFill>
                          <a:latin typeface="Calibri" panose="020F0502020204030204" pitchFamily="34" charset="0"/>
                        </a:rPr>
                        <a:t>HC</a:t>
                      </a:r>
                      <a:endParaRPr lang="en-US" sz="1200" dirty="0">
                        <a:latin typeface="Calibri" panose="020F0502020204030204" pitchFamily="34" charset="0"/>
                      </a:endParaRPr>
                    </a:p>
                  </a:txBody>
                  <a:tcPr anchor="c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Calibri" panose="020F0502020204030204" pitchFamily="34" charset="0"/>
                        </a:rPr>
                        <a:t>Howard Center</a:t>
                      </a:r>
                    </a:p>
                  </a:txBody>
                  <a:tcPr>
                    <a:noFill/>
                  </a:tcPr>
                </a:tc>
                <a:extLst>
                  <a:ext uri="{0D108BD9-81ED-4DB2-BD59-A6C34878D82A}">
                    <a16:rowId xmlns:a16="http://schemas.microsoft.com/office/drawing/2014/main" val="10003"/>
                  </a:ext>
                </a:extLst>
              </a:tr>
              <a:tr h="121920">
                <a:tc>
                  <a:txBody>
                    <a:bodyPr/>
                    <a:lstStyle/>
                    <a:p>
                      <a:r>
                        <a:rPr lang="en-US" sz="1200" b="1" dirty="0">
                          <a:solidFill>
                            <a:srgbClr val="CC0099"/>
                          </a:solidFill>
                          <a:latin typeface="Calibri" panose="020F0502020204030204" pitchFamily="34" charset="0"/>
                        </a:rPr>
                        <a:t>LCMH</a:t>
                      </a:r>
                      <a:endParaRPr lang="en-US" sz="1200" dirty="0">
                        <a:latin typeface="Calibri" panose="020F0502020204030204" pitchFamily="34" charset="0"/>
                      </a:endParaRPr>
                    </a:p>
                  </a:txBody>
                  <a:tcPr anchor="ctr">
                    <a:noFill/>
                  </a:tcPr>
                </a:tc>
                <a:tc>
                  <a:txBody>
                    <a:bodyPr/>
                    <a:lstStyle/>
                    <a:p>
                      <a:pPr marL="0" indent="0" fontAlgn="auto">
                        <a:spcAft>
                          <a:spcPts val="0"/>
                        </a:spcAft>
                        <a:buNone/>
                        <a:tabLst>
                          <a:tab pos="969963" algn="l"/>
                        </a:tabLst>
                        <a:defRPr/>
                      </a:pPr>
                      <a:r>
                        <a:rPr lang="en-US" sz="1200" dirty="0">
                          <a:solidFill>
                            <a:schemeClr val="tx1"/>
                          </a:solidFill>
                          <a:latin typeface="Calibri" panose="020F0502020204030204" pitchFamily="34" charset="0"/>
                        </a:rPr>
                        <a:t>Lamoille County Mental Health Services</a:t>
                      </a:r>
                    </a:p>
                  </a:txBody>
                  <a:tcPr>
                    <a:noFill/>
                  </a:tcPr>
                </a:tc>
                <a:extLst>
                  <a:ext uri="{0D108BD9-81ED-4DB2-BD59-A6C34878D82A}">
                    <a16:rowId xmlns:a16="http://schemas.microsoft.com/office/drawing/2014/main" val="10004"/>
                  </a:ext>
                </a:extLst>
              </a:tr>
              <a:tr h="152400">
                <a:tc>
                  <a:txBody>
                    <a:bodyPr/>
                    <a:lstStyle/>
                    <a:p>
                      <a:r>
                        <a:rPr lang="en-US" sz="1200" b="1" dirty="0">
                          <a:solidFill>
                            <a:srgbClr val="00B050"/>
                          </a:solidFill>
                          <a:latin typeface="Calibri" panose="020F0502020204030204" pitchFamily="34" charset="0"/>
                        </a:rPr>
                        <a:t>NCSS </a:t>
                      </a:r>
                      <a:endParaRPr lang="en-US" sz="1200" dirty="0">
                        <a:latin typeface="Calibri" panose="020F0502020204030204" pitchFamily="34" charset="0"/>
                      </a:endParaRPr>
                    </a:p>
                  </a:txBody>
                  <a:tcPr anchor="c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Calibri" panose="020F0502020204030204" pitchFamily="34" charset="0"/>
                        </a:rPr>
                        <a:t>Northwest Counseling and Support Services</a:t>
                      </a:r>
                    </a:p>
                  </a:txBody>
                  <a:tcPr>
                    <a:noFill/>
                  </a:tcPr>
                </a:tc>
                <a:extLst>
                  <a:ext uri="{0D108BD9-81ED-4DB2-BD59-A6C34878D82A}">
                    <a16:rowId xmlns:a16="http://schemas.microsoft.com/office/drawing/2014/main" val="10005"/>
                  </a:ext>
                </a:extLst>
              </a:tr>
              <a:tr h="0">
                <a:tc>
                  <a:txBody>
                    <a:bodyPr/>
                    <a:lstStyle/>
                    <a:p>
                      <a:r>
                        <a:rPr lang="en-US" sz="1200" b="1" dirty="0">
                          <a:solidFill>
                            <a:srgbClr val="FFFF00"/>
                          </a:solidFill>
                          <a:latin typeface="Calibri" panose="020F0502020204030204" pitchFamily="34" charset="0"/>
                        </a:rPr>
                        <a:t>NKHS</a:t>
                      </a:r>
                      <a:endParaRPr lang="en-US" sz="1200" dirty="0">
                        <a:solidFill>
                          <a:srgbClr val="FFFF00"/>
                        </a:solidFill>
                        <a:latin typeface="Calibri" panose="020F0502020204030204" pitchFamily="34" charset="0"/>
                      </a:endParaRPr>
                    </a:p>
                  </a:txBody>
                  <a:tcPr anchor="ctr">
                    <a:noFill/>
                  </a:tcPr>
                </a:tc>
                <a:tc>
                  <a:txBody>
                    <a:bodyPr/>
                    <a:lstStyle/>
                    <a:p>
                      <a:pPr marL="0" indent="0" fontAlgn="auto">
                        <a:spcAft>
                          <a:spcPts val="0"/>
                        </a:spcAft>
                        <a:buNone/>
                        <a:tabLst>
                          <a:tab pos="969963" algn="l"/>
                        </a:tabLst>
                        <a:defRPr/>
                      </a:pPr>
                      <a:r>
                        <a:rPr lang="en-US" sz="1200" dirty="0">
                          <a:solidFill>
                            <a:schemeClr val="tx1"/>
                          </a:solidFill>
                          <a:latin typeface="Calibri" panose="020F0502020204030204" pitchFamily="34" charset="0"/>
                        </a:rPr>
                        <a:t>Northeast Kingdom Human Services</a:t>
                      </a:r>
                    </a:p>
                  </a:txBody>
                  <a:tcPr>
                    <a:noFill/>
                  </a:tcPr>
                </a:tc>
                <a:extLst>
                  <a:ext uri="{0D108BD9-81ED-4DB2-BD59-A6C34878D82A}">
                    <a16:rowId xmlns:a16="http://schemas.microsoft.com/office/drawing/2014/main" val="10006"/>
                  </a:ext>
                </a:extLst>
              </a:tr>
              <a:tr h="137160">
                <a:tc>
                  <a:txBody>
                    <a:bodyPr/>
                    <a:lstStyle/>
                    <a:p>
                      <a:r>
                        <a:rPr lang="en-US" sz="1200" b="1" dirty="0">
                          <a:solidFill>
                            <a:srgbClr val="FF0000"/>
                          </a:solidFill>
                          <a:latin typeface="Calibri" panose="020F0502020204030204" pitchFamily="34" charset="0"/>
                        </a:rPr>
                        <a:t>RMHS</a:t>
                      </a:r>
                      <a:endParaRPr lang="en-US" sz="1200" dirty="0">
                        <a:latin typeface="Calibri" panose="020F0502020204030204" pitchFamily="34" charset="0"/>
                      </a:endParaRPr>
                    </a:p>
                  </a:txBody>
                  <a:tcPr anchor="c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Calibri" panose="020F0502020204030204" pitchFamily="34" charset="0"/>
                        </a:rPr>
                        <a:t>Rutland Mental Health Services</a:t>
                      </a:r>
                    </a:p>
                  </a:txBody>
                  <a:tcPr>
                    <a:noFill/>
                  </a:tcPr>
                </a:tc>
                <a:extLst>
                  <a:ext uri="{0D108BD9-81ED-4DB2-BD59-A6C34878D82A}">
                    <a16:rowId xmlns:a16="http://schemas.microsoft.com/office/drawing/2014/main" val="10007"/>
                  </a:ext>
                </a:extLst>
              </a:tr>
              <a:tr h="0">
                <a:tc>
                  <a:txBody>
                    <a:bodyPr/>
                    <a:lstStyle/>
                    <a:p>
                      <a:r>
                        <a:rPr lang="en-US" sz="1200" b="1" dirty="0">
                          <a:solidFill>
                            <a:srgbClr val="0070C0"/>
                          </a:solidFill>
                          <a:latin typeface="Calibri" panose="020F0502020204030204" pitchFamily="34" charset="0"/>
                        </a:rPr>
                        <a:t>UCS</a:t>
                      </a:r>
                      <a:endParaRPr lang="en-US" sz="1200" dirty="0">
                        <a:latin typeface="Calibri" panose="020F0502020204030204" pitchFamily="34" charset="0"/>
                      </a:endParaRPr>
                    </a:p>
                  </a:txBody>
                  <a:tcPr anchor="c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Calibri" panose="020F0502020204030204" pitchFamily="34" charset="0"/>
                        </a:rPr>
                        <a:t>United Counseling Service</a:t>
                      </a:r>
                    </a:p>
                  </a:txBody>
                  <a:tcPr>
                    <a:noFill/>
                  </a:tcPr>
                </a:tc>
                <a:extLst>
                  <a:ext uri="{0D108BD9-81ED-4DB2-BD59-A6C34878D82A}">
                    <a16:rowId xmlns:a16="http://schemas.microsoft.com/office/drawing/2014/main" val="10008"/>
                  </a:ext>
                </a:extLst>
              </a:tr>
              <a:tr h="121920">
                <a:tc>
                  <a:txBody>
                    <a:bodyPr/>
                    <a:lstStyle/>
                    <a:p>
                      <a:r>
                        <a:rPr lang="en-US" sz="1200" b="1" dirty="0">
                          <a:solidFill>
                            <a:srgbClr val="00B0F0"/>
                          </a:solidFill>
                          <a:latin typeface="Calibri" panose="020F0502020204030204" pitchFamily="34" charset="0"/>
                        </a:rPr>
                        <a:t>WCMH</a:t>
                      </a:r>
                      <a:endParaRPr lang="en-US" sz="1200" dirty="0">
                        <a:latin typeface="Calibri" panose="020F0502020204030204" pitchFamily="34" charset="0"/>
                      </a:endParaRPr>
                    </a:p>
                  </a:txBody>
                  <a:tcPr anchor="c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Calibri" panose="020F0502020204030204" pitchFamily="34" charset="0"/>
                        </a:rPr>
                        <a:t>Washington County Mental Heath Services</a:t>
                      </a:r>
                    </a:p>
                  </a:txBody>
                  <a:tcPr>
                    <a:noFill/>
                  </a:tcPr>
                </a:tc>
                <a:extLst>
                  <a:ext uri="{0D108BD9-81ED-4DB2-BD59-A6C34878D82A}">
                    <a16:rowId xmlns:a16="http://schemas.microsoft.com/office/drawing/2014/main" val="10009"/>
                  </a:ext>
                </a:extLst>
              </a:tr>
              <a:tr h="300892">
                <a:tc>
                  <a:txBody>
                    <a:bodyPr/>
                    <a:lstStyle/>
                    <a:p>
                      <a:r>
                        <a:rPr lang="en-US" sz="1200" b="1" dirty="0">
                          <a:solidFill>
                            <a:schemeClr val="tx1"/>
                          </a:solidFill>
                          <a:latin typeface="Calibri" panose="020F0502020204030204" pitchFamily="34" charset="0"/>
                        </a:rPr>
                        <a:t>NFI</a:t>
                      </a:r>
                    </a:p>
                  </a:txBody>
                  <a:tcPr anchor="c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Calibri" panose="020F0502020204030204" pitchFamily="34" charset="0"/>
                        </a:rPr>
                        <a:t>Northeastern Family Services (SSA)</a:t>
                      </a:r>
                    </a:p>
                  </a:txBody>
                  <a:tcPr>
                    <a:noFill/>
                  </a:tcPr>
                </a:tc>
                <a:extLst>
                  <a:ext uri="{0D108BD9-81ED-4DB2-BD59-A6C34878D82A}">
                    <a16:rowId xmlns:a16="http://schemas.microsoft.com/office/drawing/2014/main" val="10010"/>
                  </a:ext>
                </a:extLst>
              </a:tr>
              <a:tr h="300892">
                <a:tc>
                  <a:txBody>
                    <a:bodyPr/>
                    <a:lstStyle/>
                    <a:p>
                      <a:r>
                        <a:rPr lang="en-US" sz="1200" b="1" dirty="0">
                          <a:solidFill>
                            <a:schemeClr val="tx1"/>
                          </a:solidFill>
                          <a:latin typeface="Calibri" panose="020F0502020204030204" pitchFamily="34" charset="0"/>
                        </a:rPr>
                        <a:t>PV</a:t>
                      </a:r>
                    </a:p>
                  </a:txBody>
                  <a:tcPr anchor="c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Calibri" panose="020F0502020204030204" pitchFamily="34" charset="0"/>
                        </a:rPr>
                        <a:t>Pathways Vermont (SSA)</a:t>
                      </a:r>
                    </a:p>
                  </a:txBody>
                  <a:tcPr>
                    <a:no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768496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2438400" y="304801"/>
            <a:ext cx="7696200" cy="5826215"/>
          </a:xfrm>
          <a:prstGeom prst="rect">
            <a:avLst/>
          </a:prstGeom>
        </p:spPr>
      </p:pic>
      <p:sp>
        <p:nvSpPr>
          <p:cNvPr id="6" name="Footer Placeholder 5"/>
          <p:cNvSpPr>
            <a:spLocks noGrp="1"/>
          </p:cNvSpPr>
          <p:nvPr>
            <p:ph type="ftr" sz="quarter" idx="11"/>
          </p:nvPr>
        </p:nvSpPr>
        <p:spPr/>
        <p:txBody>
          <a:bodyPr/>
          <a:lstStyle/>
          <a:p>
            <a:pPr>
              <a:defRPr/>
            </a:pPr>
            <a:r>
              <a:rPr lang="en-US" dirty="0"/>
              <a:t>"There is no health without mental health."</a:t>
            </a:r>
          </a:p>
        </p:txBody>
      </p:sp>
    </p:spTree>
    <p:extLst>
      <p:ext uri="{BB962C8B-B14F-4D97-AF65-F5344CB8AC3E}">
        <p14:creationId xmlns:p14="http://schemas.microsoft.com/office/powerpoint/2010/main" val="1577379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83CC4-88BD-4D0B-BF3C-06AF298B483D}"/>
              </a:ext>
            </a:extLst>
          </p:cNvPr>
          <p:cNvSpPr>
            <a:spLocks noGrp="1"/>
          </p:cNvSpPr>
          <p:nvPr>
            <p:ph type="title"/>
          </p:nvPr>
        </p:nvSpPr>
        <p:spPr/>
        <p:txBody>
          <a:bodyPr/>
          <a:lstStyle/>
          <a:p>
            <a:r>
              <a:rPr lang="en-US" dirty="0"/>
              <a:t>Most Common Adverse Family Experiences in Vermont</a:t>
            </a:r>
          </a:p>
        </p:txBody>
      </p:sp>
      <p:sp>
        <p:nvSpPr>
          <p:cNvPr id="3" name="Content Placeholder 2">
            <a:extLst>
              <a:ext uri="{FF2B5EF4-FFF2-40B4-BE49-F238E27FC236}">
                <a16:creationId xmlns:a16="http://schemas.microsoft.com/office/drawing/2014/main" id="{27660EBE-DBBB-4367-8DAC-4E0C9A770817}"/>
              </a:ext>
            </a:extLst>
          </p:cNvPr>
          <p:cNvSpPr>
            <a:spLocks noGrp="1"/>
          </p:cNvSpPr>
          <p:nvPr>
            <p:ph idx="1"/>
          </p:nvPr>
        </p:nvSpPr>
        <p:spPr>
          <a:xfrm>
            <a:off x="581193" y="2152356"/>
            <a:ext cx="11029615" cy="4228570"/>
          </a:xfrm>
        </p:spPr>
        <p:txBody>
          <a:bodyPr>
            <a:normAutofit/>
          </a:bodyPr>
          <a:lstStyle/>
          <a:p>
            <a:pPr>
              <a:buFont typeface="Arial" panose="020B0604020202020204" pitchFamily="34" charset="0"/>
              <a:buChar char="•"/>
            </a:pPr>
            <a:r>
              <a:rPr lang="en-US" sz="2400" dirty="0"/>
              <a:t>Divorce / separated parents - </a:t>
            </a:r>
            <a:r>
              <a:rPr lang="en-US" sz="2400" b="1" dirty="0"/>
              <a:t>32,252, 26%</a:t>
            </a:r>
            <a:endParaRPr lang="en-US" sz="2400" dirty="0"/>
          </a:p>
          <a:p>
            <a:pPr>
              <a:buFont typeface="Arial" panose="020B0604020202020204" pitchFamily="34" charset="0"/>
              <a:buChar char="•"/>
            </a:pPr>
            <a:r>
              <a:rPr lang="en-US" sz="2400" dirty="0"/>
              <a:t>Not having enough food to eat or stable housing - </a:t>
            </a:r>
            <a:r>
              <a:rPr lang="en-US" sz="2400" b="1" dirty="0"/>
              <a:t>30,710, 25%</a:t>
            </a:r>
            <a:endParaRPr lang="en-US" sz="2400" dirty="0"/>
          </a:p>
          <a:p>
            <a:pPr>
              <a:buFont typeface="Arial" panose="020B0604020202020204" pitchFamily="34" charset="0"/>
              <a:buChar char="•"/>
            </a:pPr>
            <a:r>
              <a:rPr lang="en-US" sz="2400" dirty="0"/>
              <a:t>Living with someone who has a drug or alcohol problem -</a:t>
            </a:r>
            <a:r>
              <a:rPr lang="en-US" sz="2400" b="1" dirty="0"/>
              <a:t>17,973, 15%</a:t>
            </a:r>
            <a:endParaRPr lang="en-US" sz="2400" dirty="0"/>
          </a:p>
          <a:p>
            <a:pPr>
              <a:buFont typeface="Arial" panose="020B0604020202020204" pitchFamily="34" charset="0"/>
              <a:buChar char="•"/>
            </a:pPr>
            <a:r>
              <a:rPr lang="en-US" sz="2400" dirty="0"/>
              <a:t>Living with someone who is very depressed, mentally ill, or suicidal - </a:t>
            </a:r>
            <a:r>
              <a:rPr lang="en-US" sz="2400" b="1" dirty="0"/>
              <a:t>13,458, 11%</a:t>
            </a:r>
            <a:endParaRPr lang="en-US" sz="2400" dirty="0"/>
          </a:p>
          <a:p>
            <a:endParaRPr lang="en-US" sz="2400" dirty="0"/>
          </a:p>
          <a:p>
            <a:r>
              <a:rPr lang="en-US" sz="2400" b="1" dirty="0"/>
              <a:t>These 4 AFEs also are more common in Vermont than in the nation </a:t>
            </a:r>
            <a:endParaRPr lang="en-US" sz="2400" dirty="0"/>
          </a:p>
          <a:p>
            <a:pPr marL="0" indent="0">
              <a:buNone/>
            </a:pPr>
            <a:endParaRPr lang="en-US" dirty="0"/>
          </a:p>
          <a:p>
            <a:endParaRPr lang="en-US" dirty="0"/>
          </a:p>
        </p:txBody>
      </p:sp>
      <p:sp>
        <p:nvSpPr>
          <p:cNvPr id="4" name="Footer Placeholder 3">
            <a:extLst>
              <a:ext uri="{FF2B5EF4-FFF2-40B4-BE49-F238E27FC236}">
                <a16:creationId xmlns:a16="http://schemas.microsoft.com/office/drawing/2014/main" id="{666C164D-2622-4A56-862D-DB31EDB87741}"/>
              </a:ext>
            </a:extLst>
          </p:cNvPr>
          <p:cNvSpPr>
            <a:spLocks noGrp="1"/>
          </p:cNvSpPr>
          <p:nvPr>
            <p:ph type="ftr" sz="quarter" idx="11"/>
          </p:nvPr>
        </p:nvSpPr>
        <p:spPr/>
        <p:txBody>
          <a:bodyPr/>
          <a:lstStyle/>
          <a:p>
            <a:r>
              <a:rPr lang="en-US"/>
              <a:t>"There is no health without mental health."</a:t>
            </a:r>
            <a:endParaRPr lang="en-US" dirty="0"/>
          </a:p>
        </p:txBody>
      </p:sp>
    </p:spTree>
    <p:extLst>
      <p:ext uri="{BB962C8B-B14F-4D97-AF65-F5344CB8AC3E}">
        <p14:creationId xmlns:p14="http://schemas.microsoft.com/office/powerpoint/2010/main" val="4228020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401A8-7AE0-4AFD-8D04-CB1E9614829A}"/>
              </a:ext>
            </a:extLst>
          </p:cNvPr>
          <p:cNvSpPr>
            <a:spLocks noGrp="1"/>
          </p:cNvSpPr>
          <p:nvPr>
            <p:ph type="title"/>
          </p:nvPr>
        </p:nvSpPr>
        <p:spPr>
          <a:xfrm>
            <a:off x="1097280" y="286603"/>
            <a:ext cx="10058400" cy="1833745"/>
          </a:xfrm>
        </p:spPr>
        <p:txBody>
          <a:bodyPr>
            <a:normAutofit fontScale="90000"/>
          </a:bodyPr>
          <a:lstStyle/>
          <a:p>
            <a:r>
              <a:rPr lang="en-US" dirty="0"/>
              <a:t>Why Should We Care about Adverse Family Experiences? </a:t>
            </a:r>
            <a:br>
              <a:rPr lang="en-US" dirty="0"/>
            </a:br>
            <a:endParaRPr lang="en-US" dirty="0"/>
          </a:p>
        </p:txBody>
      </p:sp>
      <p:sp>
        <p:nvSpPr>
          <p:cNvPr id="3" name="Content Placeholder 2">
            <a:extLst>
              <a:ext uri="{FF2B5EF4-FFF2-40B4-BE49-F238E27FC236}">
                <a16:creationId xmlns:a16="http://schemas.microsoft.com/office/drawing/2014/main" id="{A1CA87AD-EE6B-43B3-AA2F-3FB5A1191285}"/>
              </a:ext>
            </a:extLst>
          </p:cNvPr>
          <p:cNvSpPr>
            <a:spLocks noGrp="1"/>
          </p:cNvSpPr>
          <p:nvPr>
            <p:ph idx="1"/>
          </p:nvPr>
        </p:nvSpPr>
        <p:spPr>
          <a:xfrm>
            <a:off x="1097280" y="2279374"/>
            <a:ext cx="10058400" cy="3589720"/>
          </a:xfrm>
        </p:spPr>
        <p:txBody>
          <a:bodyPr/>
          <a:lstStyle/>
          <a:p>
            <a:pPr>
              <a:buFont typeface="Arial" panose="020B0604020202020204" pitchFamily="34" charset="0"/>
              <a:buChar char="•"/>
            </a:pPr>
            <a:r>
              <a:rPr lang="en-US" sz="2800" dirty="0"/>
              <a:t>Carrying a burden of adverse family experiences: </a:t>
            </a:r>
          </a:p>
          <a:p>
            <a:pPr>
              <a:buFont typeface="Arial" panose="020B0604020202020204" pitchFamily="34" charset="0"/>
              <a:buChar char="•"/>
            </a:pPr>
            <a:r>
              <a:rPr lang="en-US" sz="2800" dirty="0"/>
              <a:t>Increases risky behaviors by teens </a:t>
            </a:r>
          </a:p>
          <a:p>
            <a:pPr>
              <a:buFont typeface="Arial" panose="020B0604020202020204" pitchFamily="34" charset="0"/>
              <a:buChar char="•"/>
            </a:pPr>
            <a:r>
              <a:rPr lang="en-US" sz="2800" dirty="0"/>
              <a:t>Impacts school success </a:t>
            </a:r>
          </a:p>
          <a:p>
            <a:pPr>
              <a:buFont typeface="Arial" panose="020B0604020202020204" pitchFamily="34" charset="0"/>
              <a:buChar char="•"/>
            </a:pPr>
            <a:r>
              <a:rPr lang="en-US" sz="2800" dirty="0"/>
              <a:t>Impacts long-term health outcomes </a:t>
            </a:r>
          </a:p>
          <a:p>
            <a:pPr>
              <a:buFont typeface="Arial" panose="020B0604020202020204" pitchFamily="34" charset="0"/>
              <a:buChar char="•"/>
            </a:pPr>
            <a:r>
              <a:rPr lang="en-US" sz="2800" dirty="0"/>
              <a:t>Contributes to costs in health care, jails, special education and child welfare, just to name a few . . . </a:t>
            </a:r>
          </a:p>
          <a:p>
            <a:endParaRPr lang="en-US" dirty="0"/>
          </a:p>
        </p:txBody>
      </p:sp>
      <p:sp>
        <p:nvSpPr>
          <p:cNvPr id="4" name="Rectangle 3">
            <a:extLst>
              <a:ext uri="{FF2B5EF4-FFF2-40B4-BE49-F238E27FC236}">
                <a16:creationId xmlns:a16="http://schemas.microsoft.com/office/drawing/2014/main" id="{6F253198-53E5-49F2-8338-80F5BCCBC532}"/>
              </a:ext>
            </a:extLst>
          </p:cNvPr>
          <p:cNvSpPr/>
          <p:nvPr/>
        </p:nvSpPr>
        <p:spPr>
          <a:xfrm>
            <a:off x="3048000" y="243513"/>
            <a:ext cx="6096000" cy="1107996"/>
          </a:xfrm>
          <a:prstGeom prst="rect">
            <a:avLst/>
          </a:prstGeom>
        </p:spPr>
        <p:txBody>
          <a:bodyPr>
            <a:spAutoFit/>
          </a:bodyPr>
          <a:lstStyle/>
          <a:p>
            <a:endParaRPr lang="en-US" sz="4800" dirty="0">
              <a:solidFill>
                <a:srgbClr val="000000"/>
              </a:solidFill>
              <a:latin typeface="Calibri Light" panose="020F0302020204030204" pitchFamily="34" charset="0"/>
            </a:endParaRPr>
          </a:p>
          <a:p>
            <a:endParaRPr lang="en-US" dirty="0"/>
          </a:p>
        </p:txBody>
      </p:sp>
      <p:sp>
        <p:nvSpPr>
          <p:cNvPr id="5" name="Footer Placeholder 4">
            <a:extLst>
              <a:ext uri="{FF2B5EF4-FFF2-40B4-BE49-F238E27FC236}">
                <a16:creationId xmlns:a16="http://schemas.microsoft.com/office/drawing/2014/main" id="{E81D2610-F12D-48A0-9EC0-631F9B7262AD}"/>
              </a:ext>
            </a:extLst>
          </p:cNvPr>
          <p:cNvSpPr>
            <a:spLocks noGrp="1"/>
          </p:cNvSpPr>
          <p:nvPr>
            <p:ph type="ftr" sz="quarter" idx="11"/>
          </p:nvPr>
        </p:nvSpPr>
        <p:spPr/>
        <p:txBody>
          <a:bodyPr/>
          <a:lstStyle/>
          <a:p>
            <a:r>
              <a:rPr lang="en-US"/>
              <a:t>"There is no health without mental health."</a:t>
            </a:r>
            <a:endParaRPr lang="en-US" dirty="0"/>
          </a:p>
        </p:txBody>
      </p:sp>
    </p:spTree>
    <p:extLst>
      <p:ext uri="{BB962C8B-B14F-4D97-AF65-F5344CB8AC3E}">
        <p14:creationId xmlns:p14="http://schemas.microsoft.com/office/powerpoint/2010/main" val="39168937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2513882" y="29936"/>
            <a:ext cx="7315919" cy="6228814"/>
          </a:xfrm>
          <a:prstGeom prst="rect">
            <a:avLst/>
          </a:prstGeom>
        </p:spPr>
      </p:pic>
      <p:sp>
        <p:nvSpPr>
          <p:cNvPr id="7" name="Footer Placeholder 6"/>
          <p:cNvSpPr>
            <a:spLocks noGrp="1"/>
          </p:cNvSpPr>
          <p:nvPr>
            <p:ph type="ftr" sz="quarter" idx="11"/>
          </p:nvPr>
        </p:nvSpPr>
        <p:spPr/>
        <p:txBody>
          <a:bodyPr/>
          <a:lstStyle/>
          <a:p>
            <a:pPr>
              <a:defRPr/>
            </a:pPr>
            <a:r>
              <a:rPr lang="en-US" dirty="0"/>
              <a:t>"There is no health without mental health."</a:t>
            </a:r>
          </a:p>
        </p:txBody>
      </p:sp>
    </p:spTree>
    <p:extLst>
      <p:ext uri="{BB962C8B-B14F-4D97-AF65-F5344CB8AC3E}">
        <p14:creationId xmlns:p14="http://schemas.microsoft.com/office/powerpoint/2010/main" val="10153708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Community Programs</a:t>
            </a:r>
          </a:p>
        </p:txBody>
      </p:sp>
      <p:graphicFrame>
        <p:nvGraphicFramePr>
          <p:cNvPr id="10" name="Content Placeholder 9"/>
          <p:cNvGraphicFramePr>
            <a:graphicFrameLocks noGrp="1"/>
          </p:cNvGraphicFramePr>
          <p:nvPr>
            <p:ph idx="1"/>
            <p:extLst/>
          </p:nvPr>
        </p:nvGraphicFramePr>
        <p:xfrm>
          <a:off x="2346325" y="1846263"/>
          <a:ext cx="7543800" cy="3571240"/>
        </p:xfrm>
        <a:graphic>
          <a:graphicData uri="http://schemas.openxmlformats.org/drawingml/2006/table">
            <a:tbl>
              <a:tblPr firstRow="1" bandRow="1">
                <a:tableStyleId>{5C22544A-7EE6-4342-B048-85BDC9FD1C3A}</a:tableStyleId>
              </a:tblPr>
              <a:tblGrid>
                <a:gridCol w="2444751">
                  <a:extLst>
                    <a:ext uri="{9D8B030D-6E8A-4147-A177-3AD203B41FA5}">
                      <a16:colId xmlns:a16="http://schemas.microsoft.com/office/drawing/2014/main" val="20000"/>
                    </a:ext>
                  </a:extLst>
                </a:gridCol>
                <a:gridCol w="5099049">
                  <a:extLst>
                    <a:ext uri="{9D8B030D-6E8A-4147-A177-3AD203B41FA5}">
                      <a16:colId xmlns:a16="http://schemas.microsoft.com/office/drawing/2014/main" val="20001"/>
                    </a:ext>
                  </a:extLst>
                </a:gridCol>
              </a:tblGrid>
              <a:tr h="370840">
                <a:tc>
                  <a:txBody>
                    <a:bodyPr/>
                    <a:lstStyle/>
                    <a:p>
                      <a:pPr algn="ctr"/>
                      <a:r>
                        <a:rPr lang="en-US" sz="1200" dirty="0">
                          <a:solidFill>
                            <a:schemeClr val="tx2"/>
                          </a:solidFill>
                          <a:latin typeface="+mn-lt"/>
                        </a:rPr>
                        <a:t>Program</a:t>
                      </a:r>
                    </a:p>
                  </a:txBody>
                  <a:tcPr marL="83821" marR="83821">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1200" dirty="0">
                          <a:solidFill>
                            <a:schemeClr val="tx2"/>
                          </a:solidFill>
                          <a:latin typeface="+mn-lt"/>
                        </a:rPr>
                        <a:t>Description</a:t>
                      </a:r>
                    </a:p>
                  </a:txBody>
                  <a:tcPr marL="83821" marR="83821">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pPr algn="ctr"/>
                      <a:r>
                        <a:rPr lang="en-US" sz="1200" dirty="0">
                          <a:solidFill>
                            <a:schemeClr val="tx1"/>
                          </a:solidFill>
                          <a:latin typeface="+mn-lt"/>
                        </a:rPr>
                        <a:t>Adult</a:t>
                      </a:r>
                      <a:r>
                        <a:rPr lang="en-US" sz="1200" baseline="0" dirty="0">
                          <a:solidFill>
                            <a:schemeClr val="tx1"/>
                          </a:solidFill>
                          <a:latin typeface="+mn-lt"/>
                        </a:rPr>
                        <a:t> Outpatient (AOP)</a:t>
                      </a:r>
                    </a:p>
                  </a:txBody>
                  <a:tcPr marL="83821" marR="83821">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1200" dirty="0">
                          <a:solidFill>
                            <a:schemeClr val="tx1"/>
                          </a:solidFill>
                          <a:latin typeface="+mn-lt"/>
                        </a:rPr>
                        <a:t>Provides</a:t>
                      </a:r>
                      <a:r>
                        <a:rPr lang="en-US" sz="1200" baseline="0" dirty="0">
                          <a:solidFill>
                            <a:schemeClr val="tx1"/>
                          </a:solidFill>
                          <a:latin typeface="+mn-lt"/>
                        </a:rPr>
                        <a:t> s</a:t>
                      </a:r>
                      <a:r>
                        <a:rPr lang="en-US" sz="1200" dirty="0">
                          <a:solidFill>
                            <a:schemeClr val="tx1"/>
                          </a:solidFill>
                          <a:latin typeface="+mn-lt"/>
                        </a:rPr>
                        <a:t>ervices for adults who do not have prolonged serious disabilities but who are experiencing emotional, behavioral, or adjustment problems severe enough to warrant professional attention</a:t>
                      </a:r>
                    </a:p>
                  </a:txBody>
                  <a:tcPr marL="83821" marR="83821">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70840">
                <a:tc>
                  <a:txBody>
                    <a:bodyPr/>
                    <a:lstStyle/>
                    <a:p>
                      <a:pPr algn="ctr"/>
                      <a:r>
                        <a:rPr lang="en-US" sz="1200" dirty="0">
                          <a:solidFill>
                            <a:schemeClr val="tx1"/>
                          </a:solidFill>
                          <a:latin typeface="+mn-lt"/>
                        </a:rPr>
                        <a:t>Community Rehabilitation </a:t>
                      </a:r>
                    </a:p>
                    <a:p>
                      <a:pPr algn="ctr"/>
                      <a:r>
                        <a:rPr lang="en-US" sz="1200" dirty="0">
                          <a:solidFill>
                            <a:schemeClr val="tx1"/>
                          </a:solidFill>
                          <a:latin typeface="+mn-lt"/>
                        </a:rPr>
                        <a:t>and Treatment (CRT)*</a:t>
                      </a:r>
                    </a:p>
                  </a:txBody>
                  <a:tcPr marL="83821" marR="83821">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200" dirty="0">
                          <a:solidFill>
                            <a:schemeClr val="tx1"/>
                          </a:solidFill>
                          <a:latin typeface="+mn-lt"/>
                        </a:rPr>
                        <a:t>Provides</a:t>
                      </a:r>
                      <a:r>
                        <a:rPr lang="en-US" sz="1200" baseline="0" dirty="0">
                          <a:solidFill>
                            <a:schemeClr val="tx1"/>
                          </a:solidFill>
                          <a:latin typeface="+mn-lt"/>
                        </a:rPr>
                        <a:t> s</a:t>
                      </a:r>
                      <a:r>
                        <a:rPr lang="en-US" sz="1200" dirty="0">
                          <a:solidFill>
                            <a:schemeClr val="tx1"/>
                          </a:solidFill>
                          <a:latin typeface="+mn-lt"/>
                        </a:rPr>
                        <a:t>ervices for adults with severe and persistent mental illness</a:t>
                      </a:r>
                    </a:p>
                  </a:txBody>
                  <a:tcPr marL="83821" marR="83821">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70840">
                <a:tc>
                  <a:txBody>
                    <a:bodyPr/>
                    <a:lstStyle/>
                    <a:p>
                      <a:pPr algn="ctr"/>
                      <a:r>
                        <a:rPr lang="en-US" sz="1200" dirty="0">
                          <a:solidFill>
                            <a:schemeClr val="tx1"/>
                          </a:solidFill>
                          <a:latin typeface="+mn-lt"/>
                        </a:rPr>
                        <a:t>Children and</a:t>
                      </a:r>
                      <a:r>
                        <a:rPr lang="en-US" sz="1200" baseline="0" dirty="0">
                          <a:solidFill>
                            <a:schemeClr val="tx1"/>
                          </a:solidFill>
                          <a:latin typeface="+mn-lt"/>
                        </a:rPr>
                        <a:t> Families (C&amp;F)*</a:t>
                      </a:r>
                      <a:endParaRPr lang="en-US" sz="1200" dirty="0">
                        <a:solidFill>
                          <a:schemeClr val="tx1"/>
                        </a:solidFill>
                        <a:latin typeface="+mn-lt"/>
                      </a:endParaRPr>
                    </a:p>
                  </a:txBody>
                  <a:tcPr marL="83821" marR="83821">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200" dirty="0">
                          <a:solidFill>
                            <a:schemeClr val="tx1"/>
                          </a:solidFill>
                          <a:latin typeface="+mn-lt"/>
                        </a:rPr>
                        <a:t>Provide services to children and families who are undergoing emotional or psychological distress or are having problems adjusting to changing life situations. </a:t>
                      </a:r>
                    </a:p>
                  </a:txBody>
                  <a:tcPr marL="83821" marR="83821">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70840">
                <a:tc>
                  <a:txBody>
                    <a:bodyPr/>
                    <a:lstStyle/>
                    <a:p>
                      <a:pPr algn="ctr"/>
                      <a:r>
                        <a:rPr lang="en-US" sz="1200" dirty="0">
                          <a:solidFill>
                            <a:schemeClr val="tx1"/>
                          </a:solidFill>
                          <a:latin typeface="+mn-lt"/>
                        </a:rPr>
                        <a:t>Emergency Services</a:t>
                      </a:r>
                    </a:p>
                  </a:txBody>
                  <a:tcPr marL="83821" marR="83821">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200" dirty="0">
                          <a:solidFill>
                            <a:schemeClr val="tx1"/>
                          </a:solidFill>
                          <a:latin typeface="+mn-lt"/>
                        </a:rPr>
                        <a:t>Serves individuals who are experiencing an acute mental health crisis. These services are provided on a 24-hour a day, 7-day-per-week basis with both telephone and face-to-face services available as needed. </a:t>
                      </a:r>
                    </a:p>
                  </a:txBody>
                  <a:tcPr marL="83821" marR="83821">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70840">
                <a:tc>
                  <a:txBody>
                    <a:bodyPr/>
                    <a:lstStyle/>
                    <a:p>
                      <a:pPr algn="ctr"/>
                      <a:r>
                        <a:rPr lang="en-US" sz="1200" dirty="0">
                          <a:solidFill>
                            <a:schemeClr val="tx1"/>
                          </a:solidFill>
                          <a:latin typeface="+mn-lt"/>
                        </a:rPr>
                        <a:t>Advocacy</a:t>
                      </a:r>
                      <a:r>
                        <a:rPr lang="en-US" sz="1200" baseline="0" dirty="0">
                          <a:solidFill>
                            <a:schemeClr val="tx1"/>
                          </a:solidFill>
                          <a:latin typeface="+mn-lt"/>
                        </a:rPr>
                        <a:t> and </a:t>
                      </a:r>
                      <a:r>
                        <a:rPr lang="en-US" sz="1200" dirty="0">
                          <a:solidFill>
                            <a:schemeClr val="tx1"/>
                          </a:solidFill>
                          <a:latin typeface="+mn-lt"/>
                        </a:rPr>
                        <a:t>Peer Services</a:t>
                      </a:r>
                    </a:p>
                  </a:txBody>
                  <a:tcPr marL="83821" marR="83821">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200" dirty="0">
                          <a:solidFill>
                            <a:schemeClr val="tx1"/>
                          </a:solidFill>
                          <a:latin typeface="+mn-lt"/>
                        </a:rPr>
                        <a:t>Broad array of support services provided by trained peers (a person who has experienced a mental health condition or psychiatric disability) or peer-managed organizations focused on helping individuals with mental health and other co-occurring conditions to support recovery</a:t>
                      </a:r>
                    </a:p>
                  </a:txBody>
                  <a:tcPr marL="83821" marR="83821">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sp>
        <p:nvSpPr>
          <p:cNvPr id="7" name="Footer Placeholder 6"/>
          <p:cNvSpPr>
            <a:spLocks noGrp="1"/>
          </p:cNvSpPr>
          <p:nvPr>
            <p:ph type="ftr" sz="quarter" idx="11"/>
          </p:nvPr>
        </p:nvSpPr>
        <p:spPr/>
        <p:txBody>
          <a:bodyPr/>
          <a:lstStyle/>
          <a:p>
            <a:pPr>
              <a:defRPr/>
            </a:pPr>
            <a:r>
              <a:rPr lang="en-US" dirty="0"/>
              <a:t>"There is no health without mental health."</a:t>
            </a:r>
          </a:p>
        </p:txBody>
      </p:sp>
      <p:sp>
        <p:nvSpPr>
          <p:cNvPr id="11" name="TextBox 10"/>
          <p:cNvSpPr txBox="1"/>
          <p:nvPr/>
        </p:nvSpPr>
        <p:spPr>
          <a:xfrm>
            <a:off x="2438400" y="5802328"/>
            <a:ext cx="7620000" cy="246221"/>
          </a:xfrm>
          <a:prstGeom prst="rect">
            <a:avLst/>
          </a:prstGeom>
          <a:noFill/>
        </p:spPr>
        <p:txBody>
          <a:bodyPr wrap="square" rtlCol="0">
            <a:spAutoFit/>
          </a:bodyPr>
          <a:lstStyle/>
          <a:p>
            <a:pPr algn="r"/>
            <a:r>
              <a:rPr lang="en-US" sz="1000" i="1" dirty="0">
                <a:latin typeface="Calibri" panose="020F0502020204030204" pitchFamily="34" charset="0"/>
              </a:rPr>
              <a:t>*mandated service population</a:t>
            </a:r>
          </a:p>
        </p:txBody>
      </p:sp>
    </p:spTree>
    <p:extLst>
      <p:ext uri="{BB962C8B-B14F-4D97-AF65-F5344CB8AC3E}">
        <p14:creationId xmlns:p14="http://schemas.microsoft.com/office/powerpoint/2010/main" val="11782103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People Served by Program</a:t>
            </a:r>
          </a:p>
        </p:txBody>
      </p:sp>
      <p:graphicFrame>
        <p:nvGraphicFramePr>
          <p:cNvPr id="5" name="Content Placeholder 4"/>
          <p:cNvGraphicFramePr>
            <a:graphicFrameLocks noGrp="1"/>
          </p:cNvGraphicFramePr>
          <p:nvPr>
            <p:ph idx="1"/>
            <p:extLst/>
          </p:nvPr>
        </p:nvGraphicFramePr>
        <p:xfrm>
          <a:off x="1905000" y="1754589"/>
          <a:ext cx="80772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8" name="Footer Placeholder 7"/>
          <p:cNvSpPr>
            <a:spLocks noGrp="1"/>
          </p:cNvSpPr>
          <p:nvPr>
            <p:ph type="ftr" sz="quarter" idx="11"/>
          </p:nvPr>
        </p:nvSpPr>
        <p:spPr/>
        <p:txBody>
          <a:bodyPr/>
          <a:lstStyle/>
          <a:p>
            <a:pPr>
              <a:defRPr/>
            </a:pPr>
            <a:r>
              <a:rPr lang="en-US" dirty="0"/>
              <a:t>"There is no health without mental health."</a:t>
            </a:r>
          </a:p>
        </p:txBody>
      </p:sp>
    </p:spTree>
    <p:extLst>
      <p:ext uri="{BB962C8B-B14F-4D97-AF65-F5344CB8AC3E}">
        <p14:creationId xmlns:p14="http://schemas.microsoft.com/office/powerpoint/2010/main" val="34761874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FE6CA-7D5C-47CC-8207-94214B7225B7}"/>
              </a:ext>
            </a:extLst>
          </p:cNvPr>
          <p:cNvSpPr>
            <a:spLocks noGrp="1"/>
          </p:cNvSpPr>
          <p:nvPr>
            <p:ph type="title"/>
          </p:nvPr>
        </p:nvSpPr>
        <p:spPr/>
        <p:txBody>
          <a:bodyPr>
            <a:normAutofit fontScale="90000"/>
          </a:bodyPr>
          <a:lstStyle/>
          <a:p>
            <a:r>
              <a:rPr lang="en-US" dirty="0"/>
              <a:t>Initial priorities to address current challenges</a:t>
            </a:r>
            <a:br>
              <a:rPr lang="en-US" dirty="0"/>
            </a:br>
            <a:r>
              <a:rPr lang="en-US" dirty="0"/>
              <a:t> </a:t>
            </a:r>
          </a:p>
        </p:txBody>
      </p:sp>
      <p:sp>
        <p:nvSpPr>
          <p:cNvPr id="3" name="Content Placeholder 2">
            <a:extLst>
              <a:ext uri="{FF2B5EF4-FFF2-40B4-BE49-F238E27FC236}">
                <a16:creationId xmlns:a16="http://schemas.microsoft.com/office/drawing/2014/main" id="{1BA6D3DA-E4CE-48FA-8B35-80E9DE07282E}"/>
              </a:ext>
            </a:extLst>
          </p:cNvPr>
          <p:cNvSpPr>
            <a:spLocks noGrp="1"/>
          </p:cNvSpPr>
          <p:nvPr>
            <p:ph idx="1"/>
          </p:nvPr>
        </p:nvSpPr>
        <p:spPr/>
        <p:txBody>
          <a:bodyPr/>
          <a:lstStyle/>
          <a:p>
            <a:pPr>
              <a:buFont typeface="Arial" panose="020B0604020202020204" pitchFamily="34" charset="0"/>
              <a:buChar char="•"/>
            </a:pPr>
            <a:r>
              <a:rPr lang="en-US" dirty="0"/>
              <a:t>Implementing Strengthening Families Framework</a:t>
            </a:r>
          </a:p>
          <a:p>
            <a:pPr>
              <a:buFont typeface="Arial" panose="020B0604020202020204" pitchFamily="34" charset="0"/>
              <a:buChar char="•"/>
            </a:pPr>
            <a:r>
              <a:rPr lang="en-US" dirty="0"/>
              <a:t>Working with child care and schools to be trauma informed and have tools to work with children and families who experience trauma</a:t>
            </a:r>
          </a:p>
          <a:p>
            <a:pPr>
              <a:buFont typeface="Arial" panose="020B0604020202020204" pitchFamily="34" charset="0"/>
              <a:buChar char="•"/>
            </a:pPr>
            <a:r>
              <a:rPr lang="en-US" dirty="0"/>
              <a:t>Implementing Building Flourishing Communities</a:t>
            </a:r>
          </a:p>
          <a:p>
            <a:pPr>
              <a:buFont typeface="Arial" panose="020B0604020202020204" pitchFamily="34" charset="0"/>
              <a:buChar char="•"/>
            </a:pPr>
            <a:r>
              <a:rPr lang="en-US" dirty="0"/>
              <a:t>Working with Department for Children and Families to implement evidence based early childhood and family mental health</a:t>
            </a:r>
          </a:p>
          <a:p>
            <a:pPr>
              <a:buFont typeface="Arial" panose="020B0604020202020204" pitchFamily="34" charset="0"/>
              <a:buChar char="•"/>
            </a:pPr>
            <a:r>
              <a:rPr lang="en-US" dirty="0"/>
              <a:t>Integrating children and family services across the Agency of Human Services</a:t>
            </a:r>
          </a:p>
          <a:p>
            <a:pPr>
              <a:buFont typeface="Arial" panose="020B0604020202020204" pitchFamily="34" charset="0"/>
              <a:buChar char="•"/>
            </a:pPr>
            <a:r>
              <a:rPr lang="en-US" dirty="0"/>
              <a:t>Payment reform to create flexibility and focus on outcomes and quality</a:t>
            </a:r>
          </a:p>
        </p:txBody>
      </p:sp>
      <p:sp>
        <p:nvSpPr>
          <p:cNvPr id="4" name="Footer Placeholder 3">
            <a:extLst>
              <a:ext uri="{FF2B5EF4-FFF2-40B4-BE49-F238E27FC236}">
                <a16:creationId xmlns:a16="http://schemas.microsoft.com/office/drawing/2014/main" id="{33EE2BB1-B74F-4DC0-A30B-57C4C016AF2D}"/>
              </a:ext>
            </a:extLst>
          </p:cNvPr>
          <p:cNvSpPr>
            <a:spLocks noGrp="1"/>
          </p:cNvSpPr>
          <p:nvPr>
            <p:ph type="ftr" sz="quarter" idx="11"/>
          </p:nvPr>
        </p:nvSpPr>
        <p:spPr/>
        <p:txBody>
          <a:bodyPr/>
          <a:lstStyle/>
          <a:p>
            <a:r>
              <a:rPr lang="en-US"/>
              <a:t>"There is no health without mental health."</a:t>
            </a:r>
            <a:endParaRPr lang="en-US" dirty="0"/>
          </a:p>
        </p:txBody>
      </p:sp>
    </p:spTree>
    <p:extLst>
      <p:ext uri="{BB962C8B-B14F-4D97-AF65-F5344CB8AC3E}">
        <p14:creationId xmlns:p14="http://schemas.microsoft.com/office/powerpoint/2010/main" val="20349122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FB65-9FEC-4D4C-ACAD-7FA24F99FB6D}"/>
              </a:ext>
            </a:extLst>
          </p:cNvPr>
          <p:cNvSpPr>
            <a:spLocks noGrp="1"/>
          </p:cNvSpPr>
          <p:nvPr>
            <p:ph type="title"/>
          </p:nvPr>
        </p:nvSpPr>
        <p:spPr/>
        <p:txBody>
          <a:bodyPr/>
          <a:lstStyle/>
          <a:p>
            <a:r>
              <a:rPr lang="en-US" dirty="0"/>
              <a:t>Initial priorities to address current challenges</a:t>
            </a:r>
          </a:p>
        </p:txBody>
      </p:sp>
      <p:sp>
        <p:nvSpPr>
          <p:cNvPr id="3" name="Content Placeholder 2">
            <a:extLst>
              <a:ext uri="{FF2B5EF4-FFF2-40B4-BE49-F238E27FC236}">
                <a16:creationId xmlns:a16="http://schemas.microsoft.com/office/drawing/2014/main" id="{5DA65361-FAB5-46E2-9E78-F8AF4967A469}"/>
              </a:ext>
            </a:extLst>
          </p:cNvPr>
          <p:cNvSpPr>
            <a:spLocks noGrp="1"/>
          </p:cNvSpPr>
          <p:nvPr>
            <p:ph idx="1"/>
          </p:nvPr>
        </p:nvSpPr>
        <p:spPr/>
        <p:txBody>
          <a:bodyPr>
            <a:normAutofit fontScale="92500" lnSpcReduction="20000"/>
          </a:bodyPr>
          <a:lstStyle/>
          <a:p>
            <a:pPr lvl="0">
              <a:buFont typeface="Arial" panose="020B0604020202020204" pitchFamily="34" charset="0"/>
              <a:buChar char="•"/>
            </a:pPr>
            <a:r>
              <a:rPr lang="en-US" dirty="0"/>
              <a:t>Increase capacity for forensics, level 1 beds and secure residential </a:t>
            </a:r>
          </a:p>
          <a:p>
            <a:pPr lvl="0">
              <a:buFont typeface="Arial" panose="020B0604020202020204" pitchFamily="34" charset="0"/>
              <a:buChar char="•"/>
            </a:pPr>
            <a:r>
              <a:rPr lang="en-US" dirty="0"/>
              <a:t>Examine licensing and rules regarding emergency involuntary procedures and involuntary treatment</a:t>
            </a:r>
          </a:p>
          <a:p>
            <a:pPr lvl="0">
              <a:buFont typeface="Arial" panose="020B0604020202020204" pitchFamily="34" charset="0"/>
              <a:buChar char="•"/>
            </a:pPr>
            <a:r>
              <a:rPr lang="en-US" dirty="0"/>
              <a:t>Assure crisis beds are fully utilized and explore alternatives that people are more willing to access</a:t>
            </a:r>
          </a:p>
          <a:p>
            <a:pPr lvl="0">
              <a:buFont typeface="Arial" panose="020B0604020202020204" pitchFamily="34" charset="0"/>
              <a:buChar char="•"/>
            </a:pPr>
            <a:r>
              <a:rPr lang="en-US" dirty="0"/>
              <a:t>Expand mobile crisis outreach to assure community outreach and appropriately address crisis in community so individuals can be diverted, when appropriate from the ED </a:t>
            </a:r>
          </a:p>
          <a:p>
            <a:pPr lvl="0">
              <a:buFont typeface="Arial" panose="020B0604020202020204" pitchFamily="34" charset="0"/>
              <a:buChar char="•"/>
            </a:pPr>
            <a:r>
              <a:rPr lang="en-US" dirty="0"/>
              <a:t>Continue to explore or build geriatric psychiatric capacity</a:t>
            </a:r>
          </a:p>
          <a:p>
            <a:pPr lvl="0">
              <a:buFont typeface="Arial" panose="020B0604020202020204" pitchFamily="34" charset="0"/>
              <a:buChar char="•"/>
            </a:pPr>
            <a:r>
              <a:rPr lang="en-US" dirty="0"/>
              <a:t>Supportive housing that can adequately support people coming out of inpatient or prevent some individuals needing inpatient or crisis services </a:t>
            </a:r>
          </a:p>
          <a:p>
            <a:pPr lvl="0">
              <a:buFont typeface="Arial" panose="020B0604020202020204" pitchFamily="34" charset="0"/>
              <a:buChar char="•"/>
            </a:pPr>
            <a:r>
              <a:rPr lang="en-US" dirty="0"/>
              <a:t>Adding resources to assure training in evidence based practices</a:t>
            </a:r>
          </a:p>
          <a:p>
            <a:pPr lvl="0">
              <a:buFont typeface="Arial" panose="020B0604020202020204" pitchFamily="34" charset="0"/>
              <a:buChar char="•"/>
            </a:pPr>
            <a:r>
              <a:rPr lang="en-US" dirty="0"/>
              <a:t>Peer services to be expanded and supported</a:t>
            </a:r>
          </a:p>
          <a:p>
            <a:pPr lvl="0">
              <a:buFont typeface="Arial" panose="020B0604020202020204" pitchFamily="34" charset="0"/>
              <a:buChar char="•"/>
            </a:pPr>
            <a:r>
              <a:rPr lang="en-US" dirty="0"/>
              <a:t>Expand mental health treatment court</a:t>
            </a:r>
          </a:p>
          <a:p>
            <a:pPr lvl="0">
              <a:buFont typeface="Arial" panose="020B0604020202020204" pitchFamily="34" charset="0"/>
              <a:buChar char="•"/>
            </a:pPr>
            <a:endParaRPr lang="en-US" dirty="0"/>
          </a:p>
          <a:p>
            <a:pPr lvl="0">
              <a:buFont typeface="Arial" panose="020B0604020202020204" pitchFamily="34" charset="0"/>
              <a:buChar char="•"/>
            </a:pPr>
            <a:endParaRPr lang="en-US" dirty="0"/>
          </a:p>
          <a:p>
            <a:endParaRPr lang="en-US" dirty="0"/>
          </a:p>
        </p:txBody>
      </p:sp>
      <p:sp>
        <p:nvSpPr>
          <p:cNvPr id="4" name="Footer Placeholder 3">
            <a:extLst>
              <a:ext uri="{FF2B5EF4-FFF2-40B4-BE49-F238E27FC236}">
                <a16:creationId xmlns:a16="http://schemas.microsoft.com/office/drawing/2014/main" id="{6C5F7EAE-401D-4099-ACBC-259C3B467282}"/>
              </a:ext>
            </a:extLst>
          </p:cNvPr>
          <p:cNvSpPr>
            <a:spLocks noGrp="1"/>
          </p:cNvSpPr>
          <p:nvPr>
            <p:ph type="ftr" sz="quarter" idx="11"/>
          </p:nvPr>
        </p:nvSpPr>
        <p:spPr/>
        <p:txBody>
          <a:bodyPr/>
          <a:lstStyle/>
          <a:p>
            <a:r>
              <a:rPr lang="en-US"/>
              <a:t>"There is no health without mental health."</a:t>
            </a:r>
            <a:endParaRPr lang="en-US" dirty="0"/>
          </a:p>
        </p:txBody>
      </p:sp>
    </p:spTree>
    <p:extLst>
      <p:ext uri="{BB962C8B-B14F-4D97-AF65-F5344CB8AC3E}">
        <p14:creationId xmlns:p14="http://schemas.microsoft.com/office/powerpoint/2010/main" val="10304422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F4488E-7FD8-4387-98AB-AF083E495F01}"/>
              </a:ext>
            </a:extLst>
          </p:cNvPr>
          <p:cNvSpPr>
            <a:spLocks noGrp="1"/>
          </p:cNvSpPr>
          <p:nvPr>
            <p:ph idx="1"/>
          </p:nvPr>
        </p:nvSpPr>
        <p:spPr/>
        <p:txBody>
          <a:bodyPr/>
          <a:lstStyle/>
          <a:p>
            <a:endParaRPr lang="en-US" dirty="0"/>
          </a:p>
          <a:p>
            <a:pPr algn="ctr"/>
            <a:r>
              <a:rPr lang="en-US" sz="4800" dirty="0"/>
              <a:t>Thank You!</a:t>
            </a:r>
          </a:p>
          <a:p>
            <a:pPr algn="ctr"/>
            <a:r>
              <a:rPr lang="en-US" sz="4800" dirty="0"/>
              <a:t>Questions and discussion </a:t>
            </a:r>
          </a:p>
        </p:txBody>
      </p:sp>
      <p:sp>
        <p:nvSpPr>
          <p:cNvPr id="4" name="Footer Placeholder 5">
            <a:extLst>
              <a:ext uri="{FF2B5EF4-FFF2-40B4-BE49-F238E27FC236}">
                <a16:creationId xmlns:a16="http://schemas.microsoft.com/office/drawing/2014/main" id="{EF869D8C-AE3B-4DAC-8C8D-08679EAA2C37}"/>
              </a:ext>
            </a:extLst>
          </p:cNvPr>
          <p:cNvSpPr>
            <a:spLocks noGrp="1"/>
          </p:cNvSpPr>
          <p:nvPr>
            <p:ph type="ftr" sz="quarter" idx="11"/>
          </p:nvPr>
        </p:nvSpPr>
        <p:spPr>
          <a:xfrm>
            <a:off x="3686185" y="6459785"/>
            <a:ext cx="4822804" cy="365125"/>
          </a:xfrm>
        </p:spPr>
        <p:txBody>
          <a:bodyPr/>
          <a:lstStyle/>
          <a:p>
            <a:pPr>
              <a:defRPr/>
            </a:pPr>
            <a:r>
              <a:rPr lang="en-US" dirty="0"/>
              <a:t>"There is no health without mental health."</a:t>
            </a:r>
          </a:p>
        </p:txBody>
      </p:sp>
    </p:spTree>
    <p:extLst>
      <p:ext uri="{BB962C8B-B14F-4D97-AF65-F5344CB8AC3E}">
        <p14:creationId xmlns:p14="http://schemas.microsoft.com/office/powerpoint/2010/main" val="3114343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5002" y="751127"/>
            <a:ext cx="10058400" cy="1707150"/>
          </a:xfrm>
        </p:spPr>
        <p:txBody>
          <a:bodyPr/>
          <a:lstStyle/>
          <a:p>
            <a:r>
              <a:rPr lang="en-US" dirty="0"/>
              <a:t>Agenda</a:t>
            </a:r>
          </a:p>
        </p:txBody>
      </p:sp>
      <p:sp>
        <p:nvSpPr>
          <p:cNvPr id="3" name="Text Placeholder 2"/>
          <p:cNvSpPr>
            <a:spLocks noGrp="1"/>
          </p:cNvSpPr>
          <p:nvPr>
            <p:ph type="body" idx="1"/>
          </p:nvPr>
        </p:nvSpPr>
        <p:spPr>
          <a:xfrm>
            <a:off x="2346960" y="4399723"/>
            <a:ext cx="7543800" cy="2054086"/>
          </a:xfrm>
        </p:spPr>
        <p:txBody>
          <a:bodyPr>
            <a:normAutofit fontScale="85000" lnSpcReduction="10000"/>
          </a:bodyPr>
          <a:lstStyle/>
          <a:p>
            <a:r>
              <a:rPr lang="en-US" dirty="0"/>
              <a:t>DMH Overview and Budget Snapshot</a:t>
            </a:r>
          </a:p>
          <a:p>
            <a:r>
              <a:rPr lang="en-US" dirty="0"/>
              <a:t>DMH Organization </a:t>
            </a:r>
          </a:p>
          <a:p>
            <a:r>
              <a:rPr lang="en-US" dirty="0"/>
              <a:t>Provider Agencies</a:t>
            </a:r>
          </a:p>
          <a:p>
            <a:r>
              <a:rPr lang="en-US" dirty="0"/>
              <a:t>Departmental Programs and system of care</a:t>
            </a:r>
          </a:p>
          <a:p>
            <a:r>
              <a:rPr lang="en-US" dirty="0"/>
              <a:t>Initial Priorities to address current challenges</a:t>
            </a:r>
          </a:p>
          <a:p>
            <a:endParaRPr lang="en-US" dirty="0"/>
          </a:p>
          <a:p>
            <a:endParaRPr lang="en-US" dirty="0"/>
          </a:p>
          <a:p>
            <a:endParaRPr lang="en-US" dirty="0"/>
          </a:p>
        </p:txBody>
      </p:sp>
      <p:sp>
        <p:nvSpPr>
          <p:cNvPr id="6" name="Footer Placeholder 5"/>
          <p:cNvSpPr>
            <a:spLocks noGrp="1"/>
          </p:cNvSpPr>
          <p:nvPr>
            <p:ph type="ftr" sz="quarter" idx="11"/>
          </p:nvPr>
        </p:nvSpPr>
        <p:spPr/>
        <p:txBody>
          <a:bodyPr/>
          <a:lstStyle/>
          <a:p>
            <a:pPr>
              <a:defRPr/>
            </a:pPr>
            <a:r>
              <a:rPr lang="en-US" dirty="0"/>
              <a:t>"There is no health without mental health."</a:t>
            </a:r>
          </a:p>
        </p:txBody>
      </p:sp>
    </p:spTree>
    <p:extLst>
      <p:ext uri="{BB962C8B-B14F-4D97-AF65-F5344CB8AC3E}">
        <p14:creationId xmlns:p14="http://schemas.microsoft.com/office/powerpoint/2010/main" val="2152951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D8D9C-7AC2-4E04-8BB5-00BF44E2889A}"/>
              </a:ext>
            </a:extLst>
          </p:cNvPr>
          <p:cNvSpPr>
            <a:spLocks noGrp="1"/>
          </p:cNvSpPr>
          <p:nvPr>
            <p:ph type="title"/>
          </p:nvPr>
        </p:nvSpPr>
        <p:spPr/>
        <p:txBody>
          <a:bodyPr/>
          <a:lstStyle/>
          <a:p>
            <a:r>
              <a:rPr lang="en-US" dirty="0"/>
              <a:t>Overview of Department and Responsibilities</a:t>
            </a:r>
          </a:p>
        </p:txBody>
      </p:sp>
      <p:sp>
        <p:nvSpPr>
          <p:cNvPr id="3" name="Content Placeholder 2">
            <a:extLst>
              <a:ext uri="{FF2B5EF4-FFF2-40B4-BE49-F238E27FC236}">
                <a16:creationId xmlns:a16="http://schemas.microsoft.com/office/drawing/2014/main" id="{D0C3E197-565F-4DD1-8E5C-EBC40035052C}"/>
              </a:ext>
            </a:extLst>
          </p:cNvPr>
          <p:cNvSpPr>
            <a:spLocks noGrp="1"/>
          </p:cNvSpPr>
          <p:nvPr>
            <p:ph idx="1"/>
          </p:nvPr>
        </p:nvSpPr>
        <p:spPr>
          <a:xfrm>
            <a:off x="901148" y="1845734"/>
            <a:ext cx="10254532" cy="4023360"/>
          </a:xfrm>
        </p:spPr>
        <p:txBody>
          <a:bodyPr>
            <a:normAutofit fontScale="92500" lnSpcReduction="20000"/>
          </a:bodyPr>
          <a:lstStyle/>
          <a:p>
            <a:pPr>
              <a:buFont typeface="Arial" panose="020B0604020202020204" pitchFamily="34" charset="0"/>
              <a:buChar char="•"/>
            </a:pPr>
            <a:r>
              <a:rPr lang="en-US" dirty="0"/>
              <a:t>  Budget $220 M</a:t>
            </a:r>
          </a:p>
          <a:p>
            <a:pPr>
              <a:buFont typeface="Arial" panose="020B0604020202020204" pitchFamily="34" charset="0"/>
              <a:buChar char="•"/>
            </a:pPr>
            <a:r>
              <a:rPr lang="en-US" dirty="0"/>
              <a:t>  Oversees 10 Designated Agencies and 2 Specialized Service Agencies through quality review   designation and collaboration </a:t>
            </a:r>
          </a:p>
          <a:p>
            <a:pPr>
              <a:buFont typeface="Arial" panose="020B0604020202020204" pitchFamily="34" charset="0"/>
              <a:buChar char="•"/>
            </a:pPr>
            <a:r>
              <a:rPr lang="en-US" dirty="0"/>
              <a:t>  35,000+ people served through the DA/SSA system with even more served by Emergency Services and Crisis Teams</a:t>
            </a:r>
          </a:p>
          <a:p>
            <a:pPr>
              <a:buFont typeface="Arial" panose="020B0604020202020204" pitchFamily="34" charset="0"/>
              <a:buChar char="•"/>
            </a:pPr>
            <a:r>
              <a:rPr lang="en-US" dirty="0"/>
              <a:t>  Vermont Psychiatric Care Hospital and Middlesex Therapeutic Care Residence (25 and 7 beds)</a:t>
            </a:r>
          </a:p>
          <a:p>
            <a:pPr>
              <a:buFont typeface="Arial" panose="020B0604020202020204" pitchFamily="34" charset="0"/>
              <a:buChar char="•"/>
            </a:pPr>
            <a:r>
              <a:rPr lang="en-US" dirty="0"/>
              <a:t>  265 staff, 200 at the facilities, 65 at Central Office</a:t>
            </a:r>
          </a:p>
          <a:p>
            <a:pPr>
              <a:buFont typeface="Arial" panose="020B0604020202020204" pitchFamily="34" charset="0"/>
              <a:buChar char="•"/>
            </a:pPr>
            <a:r>
              <a:rPr lang="en-US" dirty="0"/>
              <a:t>  Oversee several contracts such as forensic psychiatrist, psychiatric consultation with primary care, child and adolescent psychiatric fellowship at UVM</a:t>
            </a:r>
          </a:p>
          <a:p>
            <a:pPr>
              <a:buFont typeface="Arial" panose="020B0604020202020204" pitchFamily="34" charset="0"/>
              <a:buChar char="•"/>
            </a:pPr>
            <a:r>
              <a:rPr lang="en-US" dirty="0"/>
              <a:t>  Partners with sister departments, hospitals, other community providers, One Care, police departments, courts </a:t>
            </a:r>
            <a:r>
              <a:rPr lang="en-US" dirty="0" err="1"/>
              <a:t>etc</a:t>
            </a:r>
            <a:r>
              <a:rPr lang="en-US" dirty="0"/>
              <a:t>…</a:t>
            </a:r>
          </a:p>
          <a:p>
            <a:pPr>
              <a:buFont typeface="Arial" panose="020B0604020202020204" pitchFamily="34" charset="0"/>
              <a:buChar char="•"/>
            </a:pPr>
            <a:r>
              <a:rPr lang="en-US" dirty="0"/>
              <a:t>  Responsible statutorily of the overall mental health system for all Vermonters</a:t>
            </a:r>
          </a:p>
          <a:p>
            <a:pPr>
              <a:buFont typeface="Arial" panose="020B0604020202020204" pitchFamily="34" charset="0"/>
              <a:buChar char="•"/>
            </a:pPr>
            <a:endParaRPr lang="en-US" dirty="0"/>
          </a:p>
          <a:p>
            <a:endParaRPr lang="en-US" dirty="0"/>
          </a:p>
        </p:txBody>
      </p:sp>
      <p:sp>
        <p:nvSpPr>
          <p:cNvPr id="4" name="Footer Placeholder 3">
            <a:extLst>
              <a:ext uri="{FF2B5EF4-FFF2-40B4-BE49-F238E27FC236}">
                <a16:creationId xmlns:a16="http://schemas.microsoft.com/office/drawing/2014/main" id="{5F7E4EEE-8477-4C87-BB8A-91B12F4D4627}"/>
              </a:ext>
            </a:extLst>
          </p:cNvPr>
          <p:cNvSpPr>
            <a:spLocks noGrp="1"/>
          </p:cNvSpPr>
          <p:nvPr>
            <p:ph type="ftr" sz="quarter" idx="11"/>
          </p:nvPr>
        </p:nvSpPr>
        <p:spPr/>
        <p:txBody>
          <a:bodyPr/>
          <a:lstStyle/>
          <a:p>
            <a:r>
              <a:rPr lang="en-US"/>
              <a:t>"There is no health without mental health."</a:t>
            </a:r>
            <a:endParaRPr lang="en-US" dirty="0"/>
          </a:p>
        </p:txBody>
      </p:sp>
    </p:spTree>
    <p:extLst>
      <p:ext uri="{BB962C8B-B14F-4D97-AF65-F5344CB8AC3E}">
        <p14:creationId xmlns:p14="http://schemas.microsoft.com/office/powerpoint/2010/main" val="2943632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EF2D7-B21E-46B6-BBCF-F07980AC597B}"/>
              </a:ext>
            </a:extLst>
          </p:cNvPr>
          <p:cNvSpPr>
            <a:spLocks noGrp="1"/>
          </p:cNvSpPr>
          <p:nvPr>
            <p:ph type="title"/>
          </p:nvPr>
        </p:nvSpPr>
        <p:spPr/>
        <p:txBody>
          <a:bodyPr/>
          <a:lstStyle/>
          <a:p>
            <a:r>
              <a:rPr lang="en-US" dirty="0"/>
              <a:t>18 V.S.A </a:t>
            </a:r>
            <a:r>
              <a:rPr lang="en-US" b="1" dirty="0"/>
              <a:t>§ </a:t>
            </a:r>
            <a:r>
              <a:rPr lang="en-US" dirty="0"/>
              <a:t>7201</a:t>
            </a:r>
          </a:p>
        </p:txBody>
      </p:sp>
      <p:sp>
        <p:nvSpPr>
          <p:cNvPr id="3" name="Content Placeholder 2">
            <a:extLst>
              <a:ext uri="{FF2B5EF4-FFF2-40B4-BE49-F238E27FC236}">
                <a16:creationId xmlns:a16="http://schemas.microsoft.com/office/drawing/2014/main" id="{90F828BF-C211-4D2D-BDF2-5AA0E2B9B80F}"/>
              </a:ext>
            </a:extLst>
          </p:cNvPr>
          <p:cNvSpPr>
            <a:spLocks noGrp="1"/>
          </p:cNvSpPr>
          <p:nvPr>
            <p:ph idx="1"/>
          </p:nvPr>
        </p:nvSpPr>
        <p:spPr/>
        <p:txBody>
          <a:bodyPr/>
          <a:lstStyle/>
          <a:p>
            <a:r>
              <a:rPr lang="en-US" b="1" dirty="0"/>
              <a:t>§ 7201. Mental health</a:t>
            </a:r>
            <a:endParaRPr lang="en-US" dirty="0"/>
          </a:p>
          <a:p>
            <a:r>
              <a:rPr lang="en-US" dirty="0"/>
              <a:t>The department of mental health, as the successor to the division of mental health services of the department of health, shall centralize and more efficiently establish the general policy and execute the programs and services of the state concerning mental health, and integrate and coordinate those programs and services with the programs and services of other departments of the state, its political subdivisions, and private agencies, so as to provide a flexible comprehensive service to all citizens of the state in mental health and related problems. </a:t>
            </a:r>
          </a:p>
          <a:p>
            <a:endParaRPr lang="en-US" dirty="0"/>
          </a:p>
        </p:txBody>
      </p:sp>
      <p:sp>
        <p:nvSpPr>
          <p:cNvPr id="4" name="Footer Placeholder 3">
            <a:extLst>
              <a:ext uri="{FF2B5EF4-FFF2-40B4-BE49-F238E27FC236}">
                <a16:creationId xmlns:a16="http://schemas.microsoft.com/office/drawing/2014/main" id="{3D465E89-F86C-4E2B-9640-B38E851B0B1C}"/>
              </a:ext>
            </a:extLst>
          </p:cNvPr>
          <p:cNvSpPr>
            <a:spLocks noGrp="1"/>
          </p:cNvSpPr>
          <p:nvPr>
            <p:ph type="ftr" sz="quarter" idx="11"/>
          </p:nvPr>
        </p:nvSpPr>
        <p:spPr/>
        <p:txBody>
          <a:bodyPr/>
          <a:lstStyle/>
          <a:p>
            <a:r>
              <a:rPr lang="en-US"/>
              <a:t>"There is no health without mental health."</a:t>
            </a:r>
            <a:endParaRPr lang="en-US" dirty="0"/>
          </a:p>
        </p:txBody>
      </p:sp>
    </p:spTree>
    <p:extLst>
      <p:ext uri="{BB962C8B-B14F-4D97-AF65-F5344CB8AC3E}">
        <p14:creationId xmlns:p14="http://schemas.microsoft.com/office/powerpoint/2010/main" val="1806023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Central Office Organization</a:t>
            </a:r>
          </a:p>
        </p:txBody>
      </p:sp>
      <p:sp>
        <p:nvSpPr>
          <p:cNvPr id="7" name="Content Placeholder 1"/>
          <p:cNvSpPr>
            <a:spLocks noGrp="1"/>
          </p:cNvSpPr>
          <p:nvPr>
            <p:ph idx="1"/>
          </p:nvPr>
        </p:nvSpPr>
        <p:spPr/>
        <p:txBody>
          <a:bodyPr>
            <a:normAutofit fontScale="92500" lnSpcReduction="20000"/>
          </a:bodyPr>
          <a:lstStyle/>
          <a:p>
            <a:pPr marL="0" indent="0" algn="ctr">
              <a:buNone/>
            </a:pPr>
            <a:r>
              <a:rPr lang="en-US" dirty="0">
                <a:solidFill>
                  <a:schemeClr val="tx2">
                    <a:lumMod val="90000"/>
                  </a:schemeClr>
                </a:solidFill>
              </a:rPr>
              <a:t>Overall Operations supported by ~65 positions</a:t>
            </a:r>
          </a:p>
          <a:p>
            <a:r>
              <a:rPr lang="en-US" dirty="0"/>
              <a:t>Administrative Support Unit</a:t>
            </a:r>
          </a:p>
          <a:p>
            <a:r>
              <a:rPr lang="en-US" dirty="0"/>
              <a:t>Financial Services Unit</a:t>
            </a:r>
          </a:p>
          <a:p>
            <a:r>
              <a:rPr lang="en-US" dirty="0"/>
              <a:t>Legal Services Unit</a:t>
            </a:r>
          </a:p>
          <a:p>
            <a:r>
              <a:rPr lang="en-US" dirty="0"/>
              <a:t>Research &amp; Statistics Unit</a:t>
            </a:r>
          </a:p>
          <a:p>
            <a:r>
              <a:rPr lang="en-US" dirty="0"/>
              <a:t>Clinical Care Management Unit</a:t>
            </a:r>
          </a:p>
          <a:p>
            <a:r>
              <a:rPr lang="en-US" dirty="0"/>
              <a:t>Operations, Policy, &amp; Planning Unit</a:t>
            </a:r>
          </a:p>
          <a:p>
            <a:r>
              <a:rPr lang="en-US" dirty="0"/>
              <a:t>Quality Management Unit</a:t>
            </a:r>
          </a:p>
          <a:p>
            <a:r>
              <a:rPr lang="en-US" dirty="0"/>
              <a:t>Children, Adolescent and Family Unit (CAFU)</a:t>
            </a:r>
          </a:p>
          <a:p>
            <a:r>
              <a:rPr lang="en-US" dirty="0"/>
              <a:t>Adult Mental Health Services Unit</a:t>
            </a:r>
          </a:p>
          <a:p>
            <a:pPr marL="0" indent="0">
              <a:buNone/>
            </a:pPr>
            <a:endParaRPr lang="en-US" dirty="0"/>
          </a:p>
        </p:txBody>
      </p:sp>
      <p:sp>
        <p:nvSpPr>
          <p:cNvPr id="6" name="Footer Placeholder 5"/>
          <p:cNvSpPr>
            <a:spLocks noGrp="1"/>
          </p:cNvSpPr>
          <p:nvPr>
            <p:ph type="ftr" sz="quarter" idx="11"/>
          </p:nvPr>
        </p:nvSpPr>
        <p:spPr/>
        <p:txBody>
          <a:bodyPr/>
          <a:lstStyle/>
          <a:p>
            <a:pPr>
              <a:defRPr/>
            </a:pPr>
            <a:r>
              <a:rPr lang="en-US" dirty="0"/>
              <a:t>"There is no health without mental health."</a:t>
            </a:r>
          </a:p>
        </p:txBody>
      </p:sp>
    </p:spTree>
    <p:extLst>
      <p:ext uri="{BB962C8B-B14F-4D97-AF65-F5344CB8AC3E}">
        <p14:creationId xmlns:p14="http://schemas.microsoft.com/office/powerpoint/2010/main" val="273402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Vermont Psychiatric Care Hospital and Middlesex Secure Residential </a:t>
            </a:r>
          </a:p>
        </p:txBody>
      </p:sp>
      <p:sp>
        <p:nvSpPr>
          <p:cNvPr id="3" name="Content Placeholder 2"/>
          <p:cNvSpPr>
            <a:spLocks noGrp="1"/>
          </p:cNvSpPr>
          <p:nvPr>
            <p:ph idx="1"/>
          </p:nvPr>
        </p:nvSpPr>
        <p:spPr/>
        <p:txBody>
          <a:bodyPr/>
          <a:lstStyle/>
          <a:p>
            <a:r>
              <a:rPr lang="en-US" sz="3600" dirty="0"/>
              <a:t>VPCH – 25 bed capacity </a:t>
            </a:r>
          </a:p>
          <a:p>
            <a:r>
              <a:rPr lang="en-US" sz="3600" dirty="0"/>
              <a:t>Middlesex – 7 bed capacity </a:t>
            </a:r>
          </a:p>
          <a:p>
            <a:r>
              <a:rPr lang="en-US" sz="2400" dirty="0"/>
              <a:t>About 206 classified positions between the two facilities with additional contracted positions for medical services and traveling nurses to operate 24/7 facilities with 3 shifts. </a:t>
            </a:r>
          </a:p>
        </p:txBody>
      </p:sp>
      <p:sp>
        <p:nvSpPr>
          <p:cNvPr id="5" name="Footer Placeholder 5">
            <a:extLst>
              <a:ext uri="{FF2B5EF4-FFF2-40B4-BE49-F238E27FC236}">
                <a16:creationId xmlns:a16="http://schemas.microsoft.com/office/drawing/2014/main" id="{AA7AB99E-F6F3-402C-851C-7E7A1680D989}"/>
              </a:ext>
            </a:extLst>
          </p:cNvPr>
          <p:cNvSpPr>
            <a:spLocks noGrp="1"/>
          </p:cNvSpPr>
          <p:nvPr>
            <p:ph type="ftr" sz="quarter" idx="11"/>
          </p:nvPr>
        </p:nvSpPr>
        <p:spPr>
          <a:xfrm>
            <a:off x="3686185" y="6459785"/>
            <a:ext cx="4822804" cy="365125"/>
          </a:xfrm>
        </p:spPr>
        <p:txBody>
          <a:bodyPr/>
          <a:lstStyle/>
          <a:p>
            <a:pPr>
              <a:defRPr/>
            </a:pPr>
            <a:r>
              <a:rPr lang="en-US" dirty="0"/>
              <a:t>"There is no health without mental health."</a:t>
            </a:r>
          </a:p>
        </p:txBody>
      </p:sp>
    </p:spTree>
    <p:extLst>
      <p:ext uri="{BB962C8B-B14F-4D97-AF65-F5344CB8AC3E}">
        <p14:creationId xmlns:p14="http://schemas.microsoft.com/office/powerpoint/2010/main" val="704256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descr="image"/>
          <p:cNvSpPr>
            <a:spLocks noChangeAspect="1" noChangeArrowheads="1"/>
          </p:cNvSpPr>
          <p:nvPr/>
        </p:nvSpPr>
        <p:spPr bwMode="auto">
          <a:xfrm>
            <a:off x="1679576" y="-1562100"/>
            <a:ext cx="6619875" cy="326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en-US" altLang="en-US" dirty="0"/>
          </a:p>
        </p:txBody>
      </p:sp>
      <p:sp>
        <p:nvSpPr>
          <p:cNvPr id="6147" name="Rectangle 5"/>
          <p:cNvSpPr>
            <a:spLocks noChangeArrowheads="1"/>
          </p:cNvSpPr>
          <p:nvPr/>
        </p:nvSpPr>
        <p:spPr bwMode="auto">
          <a:xfrm>
            <a:off x="1524001"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en-US" altLang="en-US" dirty="0"/>
          </a:p>
        </p:txBody>
      </p:sp>
      <p:sp>
        <p:nvSpPr>
          <p:cNvPr id="6" name="Title 5"/>
          <p:cNvSpPr>
            <a:spLocks noGrp="1"/>
          </p:cNvSpPr>
          <p:nvPr>
            <p:ph type="title"/>
          </p:nvPr>
        </p:nvSpPr>
        <p:spPr/>
        <p:txBody>
          <a:bodyPr/>
          <a:lstStyle/>
          <a:p>
            <a:r>
              <a:rPr lang="en-US" dirty="0"/>
              <a:t>FY19 Proposed Expenses</a:t>
            </a:r>
            <a:endParaRPr lang="en-US" dirty="0">
              <a:solidFill>
                <a:srgbClr val="FF0000"/>
              </a:solidFill>
            </a:endParaRPr>
          </a:p>
        </p:txBody>
      </p:sp>
      <p:graphicFrame>
        <p:nvGraphicFramePr>
          <p:cNvPr id="2" name="Chart 1"/>
          <p:cNvGraphicFramePr/>
          <p:nvPr>
            <p:extLst/>
          </p:nvPr>
        </p:nvGraphicFramePr>
        <p:xfrm>
          <a:off x="2084763" y="1828800"/>
          <a:ext cx="7848600"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8" name="Footer Placeholder 7"/>
          <p:cNvSpPr>
            <a:spLocks noGrp="1"/>
          </p:cNvSpPr>
          <p:nvPr>
            <p:ph type="ftr" sz="quarter" idx="11"/>
          </p:nvPr>
        </p:nvSpPr>
        <p:spPr/>
        <p:txBody>
          <a:bodyPr/>
          <a:lstStyle/>
          <a:p>
            <a:pPr>
              <a:defRPr/>
            </a:pPr>
            <a:r>
              <a:rPr lang="en-US" dirty="0"/>
              <a:t>"There is no health without mental health."</a:t>
            </a:r>
          </a:p>
        </p:txBody>
      </p:sp>
    </p:spTree>
    <p:extLst>
      <p:ext uri="{BB962C8B-B14F-4D97-AF65-F5344CB8AC3E}">
        <p14:creationId xmlns:p14="http://schemas.microsoft.com/office/powerpoint/2010/main" val="3337210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Designated Providers</a:t>
            </a:r>
          </a:p>
        </p:txBody>
      </p:sp>
      <p:sp>
        <p:nvSpPr>
          <p:cNvPr id="7" name="Footer Placeholder 6"/>
          <p:cNvSpPr>
            <a:spLocks noGrp="1"/>
          </p:cNvSpPr>
          <p:nvPr>
            <p:ph type="ftr" sz="quarter" idx="11"/>
          </p:nvPr>
        </p:nvSpPr>
        <p:spPr/>
        <p:txBody>
          <a:bodyPr/>
          <a:lstStyle/>
          <a:p>
            <a:pPr>
              <a:defRPr/>
            </a:pPr>
            <a:r>
              <a:rPr lang="en-US" dirty="0"/>
              <a:t>"There is no health without mental health."</a:t>
            </a:r>
          </a:p>
        </p:txBody>
      </p:sp>
      <p:sp>
        <p:nvSpPr>
          <p:cNvPr id="4" name="TextBox 3"/>
          <p:cNvSpPr txBox="1"/>
          <p:nvPr/>
        </p:nvSpPr>
        <p:spPr>
          <a:xfrm>
            <a:off x="2346959" y="1752601"/>
            <a:ext cx="4267200" cy="3185487"/>
          </a:xfrm>
          <a:prstGeom prst="rect">
            <a:avLst/>
          </a:prstGeom>
          <a:noFill/>
        </p:spPr>
        <p:txBody>
          <a:bodyPr wrap="square" rtlCol="0">
            <a:spAutoFit/>
          </a:bodyPr>
          <a:lstStyle/>
          <a:p>
            <a:r>
              <a:rPr lang="en-US" sz="2000" dirty="0">
                <a:solidFill>
                  <a:schemeClr val="tx2"/>
                </a:solidFill>
              </a:rPr>
              <a:t>Designated Agencies</a:t>
            </a:r>
          </a:p>
          <a:p>
            <a:endParaRPr lang="en-US" sz="1300" dirty="0">
              <a:solidFill>
                <a:schemeClr val="tx2"/>
              </a:solidFill>
            </a:endParaRPr>
          </a:p>
          <a:p>
            <a:pPr marL="171450" indent="-171450">
              <a:buFont typeface="Arial" panose="020B0604020202020204" pitchFamily="34" charset="0"/>
              <a:buChar char="•"/>
            </a:pPr>
            <a:r>
              <a:rPr lang="en-US" sz="1300" dirty="0"/>
              <a:t>Clara Martin Center</a:t>
            </a:r>
          </a:p>
          <a:p>
            <a:pPr marL="171450" indent="-171450">
              <a:buFont typeface="Arial" panose="020B0604020202020204" pitchFamily="34" charset="0"/>
              <a:buChar char="•"/>
            </a:pPr>
            <a:r>
              <a:rPr lang="en-US" sz="1300" dirty="0"/>
              <a:t>Counseling Services of Addison County</a:t>
            </a:r>
          </a:p>
          <a:p>
            <a:pPr marL="171450" indent="-171450">
              <a:buFont typeface="Arial" panose="020B0604020202020204" pitchFamily="34" charset="0"/>
              <a:buChar char="•"/>
            </a:pPr>
            <a:r>
              <a:rPr lang="en-US" sz="1300" dirty="0"/>
              <a:t>Health Care and Rehabilitation Services of Southeastern Vermont</a:t>
            </a:r>
          </a:p>
          <a:p>
            <a:pPr marL="171450" indent="-171450">
              <a:buFont typeface="Arial" panose="020B0604020202020204" pitchFamily="34" charset="0"/>
              <a:buChar char="•"/>
            </a:pPr>
            <a:r>
              <a:rPr lang="en-US" sz="1300" dirty="0"/>
              <a:t>Howard Center</a:t>
            </a:r>
          </a:p>
          <a:p>
            <a:pPr marL="171450" indent="-171450">
              <a:buFont typeface="Arial" panose="020B0604020202020204" pitchFamily="34" charset="0"/>
              <a:buChar char="•"/>
            </a:pPr>
            <a:r>
              <a:rPr lang="en-US" sz="1300" dirty="0"/>
              <a:t>Lamoille County Mental Health Services</a:t>
            </a:r>
          </a:p>
          <a:p>
            <a:pPr marL="171450" indent="-171450">
              <a:buFont typeface="Arial" panose="020B0604020202020204" pitchFamily="34" charset="0"/>
              <a:buChar char="•"/>
            </a:pPr>
            <a:r>
              <a:rPr lang="en-US" sz="1300" dirty="0"/>
              <a:t>Northwest Counseling and Support Services</a:t>
            </a:r>
          </a:p>
          <a:p>
            <a:pPr marL="171450" indent="-171450">
              <a:buFont typeface="Arial" panose="020B0604020202020204" pitchFamily="34" charset="0"/>
              <a:buChar char="•"/>
            </a:pPr>
            <a:r>
              <a:rPr lang="en-US" sz="1300" dirty="0"/>
              <a:t>Northeast Kingdom Human Services</a:t>
            </a:r>
          </a:p>
          <a:p>
            <a:pPr marL="171450" indent="-171450">
              <a:buFont typeface="Arial" panose="020B0604020202020204" pitchFamily="34" charset="0"/>
              <a:buChar char="•"/>
            </a:pPr>
            <a:r>
              <a:rPr lang="en-US" sz="1300" dirty="0"/>
              <a:t>Rutland Mental Health Services</a:t>
            </a:r>
          </a:p>
          <a:p>
            <a:pPr marL="171450" indent="-171450">
              <a:buFont typeface="Arial" panose="020B0604020202020204" pitchFamily="34" charset="0"/>
              <a:buChar char="•"/>
            </a:pPr>
            <a:r>
              <a:rPr lang="en-US" sz="1300" dirty="0"/>
              <a:t>United Counseling Service</a:t>
            </a:r>
          </a:p>
          <a:p>
            <a:pPr marL="171450" indent="-171450">
              <a:buFont typeface="Arial" panose="020B0604020202020204" pitchFamily="34" charset="0"/>
              <a:buChar char="•"/>
            </a:pPr>
            <a:r>
              <a:rPr lang="en-US" sz="1300" dirty="0"/>
              <a:t>Washington County Mental Heath Services</a:t>
            </a:r>
          </a:p>
          <a:p>
            <a:endParaRPr lang="en-US" dirty="0"/>
          </a:p>
        </p:txBody>
      </p:sp>
      <p:sp>
        <p:nvSpPr>
          <p:cNvPr id="12" name="TextBox 11"/>
          <p:cNvSpPr txBox="1"/>
          <p:nvPr/>
        </p:nvSpPr>
        <p:spPr>
          <a:xfrm>
            <a:off x="2286000" y="4609981"/>
            <a:ext cx="4267200" cy="1000274"/>
          </a:xfrm>
          <a:prstGeom prst="rect">
            <a:avLst/>
          </a:prstGeom>
          <a:noFill/>
        </p:spPr>
        <p:txBody>
          <a:bodyPr wrap="square" rtlCol="0">
            <a:spAutoFit/>
          </a:bodyPr>
          <a:lstStyle/>
          <a:p>
            <a:r>
              <a:rPr lang="en-US" sz="2000" dirty="0">
                <a:solidFill>
                  <a:schemeClr val="tx2"/>
                </a:solidFill>
              </a:rPr>
              <a:t>Specialized Services Agencies</a:t>
            </a:r>
          </a:p>
          <a:p>
            <a:endParaRPr lang="en-US" sz="1300" dirty="0">
              <a:solidFill>
                <a:schemeClr val="tx2"/>
              </a:solidFill>
            </a:endParaRPr>
          </a:p>
          <a:p>
            <a:pPr marL="171450" indent="-171450">
              <a:buFont typeface="Arial" panose="020B0604020202020204" pitchFamily="34" charset="0"/>
              <a:buChar char="•"/>
            </a:pPr>
            <a:r>
              <a:rPr lang="en-US" sz="1300" dirty="0"/>
              <a:t>Pathways Vermont</a:t>
            </a:r>
          </a:p>
          <a:p>
            <a:pPr marL="171450" indent="-171450">
              <a:buFont typeface="Arial" panose="020B0604020202020204" pitchFamily="34" charset="0"/>
              <a:buChar char="•"/>
            </a:pPr>
            <a:r>
              <a:rPr lang="en-US" sz="1300" dirty="0"/>
              <a:t>Northeastern Family Institute</a:t>
            </a:r>
          </a:p>
        </p:txBody>
      </p:sp>
      <p:sp>
        <p:nvSpPr>
          <p:cNvPr id="14" name="TextBox 13"/>
          <p:cNvSpPr txBox="1"/>
          <p:nvPr/>
        </p:nvSpPr>
        <p:spPr>
          <a:xfrm>
            <a:off x="6553200" y="4609982"/>
            <a:ext cx="4267200" cy="800219"/>
          </a:xfrm>
          <a:prstGeom prst="rect">
            <a:avLst/>
          </a:prstGeom>
          <a:noFill/>
        </p:spPr>
        <p:txBody>
          <a:bodyPr wrap="square" rtlCol="0">
            <a:spAutoFit/>
          </a:bodyPr>
          <a:lstStyle/>
          <a:p>
            <a:r>
              <a:rPr lang="en-US" sz="2000" dirty="0">
                <a:solidFill>
                  <a:schemeClr val="tx2"/>
                </a:solidFill>
              </a:rPr>
              <a:t>State Secure Residential</a:t>
            </a:r>
          </a:p>
          <a:p>
            <a:endParaRPr lang="en-US" sz="1300" dirty="0">
              <a:solidFill>
                <a:schemeClr val="tx2"/>
              </a:solidFill>
            </a:endParaRPr>
          </a:p>
          <a:p>
            <a:pPr marL="171450" indent="-171450">
              <a:buFont typeface="Arial" panose="020B0604020202020204" pitchFamily="34" charset="0"/>
              <a:buChar char="•"/>
            </a:pPr>
            <a:r>
              <a:rPr lang="en-US" sz="1300" dirty="0"/>
              <a:t>Middlesex Therapeutic Community Residence</a:t>
            </a:r>
          </a:p>
        </p:txBody>
      </p:sp>
      <p:sp>
        <p:nvSpPr>
          <p:cNvPr id="16" name="TextBox 15"/>
          <p:cNvSpPr txBox="1"/>
          <p:nvPr/>
        </p:nvSpPr>
        <p:spPr>
          <a:xfrm>
            <a:off x="6618797" y="1737361"/>
            <a:ext cx="4267200" cy="2000548"/>
          </a:xfrm>
          <a:prstGeom prst="rect">
            <a:avLst/>
          </a:prstGeom>
          <a:noFill/>
        </p:spPr>
        <p:txBody>
          <a:bodyPr wrap="square" rtlCol="0">
            <a:spAutoFit/>
          </a:bodyPr>
          <a:lstStyle/>
          <a:p>
            <a:r>
              <a:rPr lang="en-US" sz="2000" dirty="0">
                <a:solidFill>
                  <a:schemeClr val="tx2"/>
                </a:solidFill>
              </a:rPr>
              <a:t>Designated Hospitals</a:t>
            </a:r>
          </a:p>
          <a:p>
            <a:endParaRPr lang="en-US" sz="1300" dirty="0">
              <a:solidFill>
                <a:schemeClr val="tx2"/>
              </a:solidFill>
            </a:endParaRPr>
          </a:p>
          <a:p>
            <a:pPr marL="171450" indent="-171450">
              <a:buFont typeface="Arial" panose="020B0604020202020204" pitchFamily="34" charset="0"/>
              <a:buChar char="•"/>
            </a:pPr>
            <a:r>
              <a:rPr lang="en-US" sz="1300" dirty="0"/>
              <a:t>Brattleboro Retreat</a:t>
            </a:r>
          </a:p>
          <a:p>
            <a:pPr marL="171450" indent="-171450">
              <a:buFont typeface="Arial" panose="020B0604020202020204" pitchFamily="34" charset="0"/>
              <a:buChar char="•"/>
            </a:pPr>
            <a:r>
              <a:rPr lang="en-US" sz="1300" dirty="0"/>
              <a:t>Central Vermont Medical Center</a:t>
            </a:r>
          </a:p>
          <a:p>
            <a:pPr marL="171450" indent="-171450">
              <a:buFont typeface="Arial" panose="020B0604020202020204" pitchFamily="34" charset="0"/>
              <a:buChar char="•"/>
            </a:pPr>
            <a:r>
              <a:rPr lang="en-US" sz="1300" dirty="0"/>
              <a:t>Rutland Regional Medical Center</a:t>
            </a:r>
          </a:p>
          <a:p>
            <a:pPr marL="171450" indent="-171450">
              <a:buFont typeface="Arial" panose="020B0604020202020204" pitchFamily="34" charset="0"/>
              <a:buChar char="•"/>
            </a:pPr>
            <a:r>
              <a:rPr lang="en-US" sz="1300" dirty="0"/>
              <a:t>University of Vermont Medical Center</a:t>
            </a:r>
          </a:p>
          <a:p>
            <a:pPr marL="171450" indent="-171450">
              <a:buFont typeface="Arial" panose="020B0604020202020204" pitchFamily="34" charset="0"/>
              <a:buChar char="•"/>
            </a:pPr>
            <a:r>
              <a:rPr lang="en-US" sz="1300" dirty="0"/>
              <a:t>Windham Center</a:t>
            </a:r>
          </a:p>
          <a:p>
            <a:pPr marL="171450" indent="-171450">
              <a:buFont typeface="Arial" panose="020B0604020202020204" pitchFamily="34" charset="0"/>
              <a:buChar char="•"/>
            </a:pPr>
            <a:r>
              <a:rPr lang="en-US" sz="1300" dirty="0"/>
              <a:t>Vermont Psychiatric Care Hospital (State-run)</a:t>
            </a:r>
          </a:p>
          <a:p>
            <a:pPr marL="171450" indent="-171450">
              <a:buFont typeface="Arial" panose="020B0604020202020204" pitchFamily="34" charset="0"/>
              <a:buChar char="•"/>
            </a:pPr>
            <a:r>
              <a:rPr lang="en-US" sz="1300" dirty="0"/>
              <a:t>White River Junction VA Medical Center</a:t>
            </a:r>
          </a:p>
        </p:txBody>
      </p:sp>
    </p:spTree>
    <p:extLst>
      <p:ext uri="{BB962C8B-B14F-4D97-AF65-F5344CB8AC3E}">
        <p14:creationId xmlns:p14="http://schemas.microsoft.com/office/powerpoint/2010/main" val="3951380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Provider Capacity for Inpatient, Crisis and Residential Beds</a:t>
            </a:r>
          </a:p>
        </p:txBody>
      </p:sp>
      <p:sp>
        <p:nvSpPr>
          <p:cNvPr id="7" name="Footer Placeholder 6"/>
          <p:cNvSpPr>
            <a:spLocks noGrp="1"/>
          </p:cNvSpPr>
          <p:nvPr>
            <p:ph type="ftr" sz="quarter" idx="11"/>
          </p:nvPr>
        </p:nvSpPr>
        <p:spPr/>
        <p:txBody>
          <a:bodyPr/>
          <a:lstStyle/>
          <a:p>
            <a:pPr>
              <a:defRPr/>
            </a:pPr>
            <a:r>
              <a:rPr lang="en-US" dirty="0"/>
              <a:t>"There is no health without mental health."</a:t>
            </a:r>
          </a:p>
        </p:txBody>
      </p:sp>
      <p:sp>
        <p:nvSpPr>
          <p:cNvPr id="4" name="TextBox 3"/>
          <p:cNvSpPr txBox="1"/>
          <p:nvPr/>
        </p:nvSpPr>
        <p:spPr>
          <a:xfrm>
            <a:off x="2346959" y="1752600"/>
            <a:ext cx="4267200" cy="1477328"/>
          </a:xfrm>
          <a:prstGeom prst="rect">
            <a:avLst/>
          </a:prstGeom>
          <a:noFill/>
        </p:spPr>
        <p:txBody>
          <a:bodyPr wrap="square" rtlCol="0">
            <a:spAutoFit/>
          </a:bodyPr>
          <a:lstStyle/>
          <a:p>
            <a:r>
              <a:rPr lang="en-US" sz="2000" dirty="0">
                <a:solidFill>
                  <a:schemeClr val="tx2"/>
                </a:solidFill>
              </a:rPr>
              <a:t>Designated Agencies</a:t>
            </a:r>
          </a:p>
          <a:p>
            <a:endParaRPr lang="en-US" sz="1300" dirty="0">
              <a:solidFill>
                <a:schemeClr val="tx2"/>
              </a:solidFill>
            </a:endParaRPr>
          </a:p>
          <a:p>
            <a:pPr marL="171450" indent="-171450">
              <a:buFont typeface="Arial" panose="020B0604020202020204" pitchFamily="34" charset="0"/>
              <a:buChar char="•"/>
            </a:pPr>
            <a:r>
              <a:rPr lang="en-US" sz="1300" dirty="0"/>
              <a:t>Adult Crisis Beds: 38 beds</a:t>
            </a:r>
          </a:p>
          <a:p>
            <a:pPr marL="171450" indent="-171450">
              <a:buFont typeface="Arial" panose="020B0604020202020204" pitchFamily="34" charset="0"/>
              <a:buChar char="•"/>
            </a:pPr>
            <a:r>
              <a:rPr lang="en-US" sz="1300" dirty="0"/>
              <a:t>Youth Crisis Beds: 12 beds</a:t>
            </a:r>
          </a:p>
          <a:p>
            <a:pPr marL="171450" indent="-171450">
              <a:buFont typeface="Arial" panose="020B0604020202020204" pitchFamily="34" charset="0"/>
              <a:buChar char="•"/>
            </a:pPr>
            <a:r>
              <a:rPr lang="en-US" sz="1300" dirty="0"/>
              <a:t>Adult Intensive Residential: 42 beds</a:t>
            </a:r>
          </a:p>
          <a:p>
            <a:endParaRPr lang="en-US" dirty="0"/>
          </a:p>
        </p:txBody>
      </p:sp>
      <p:sp>
        <p:nvSpPr>
          <p:cNvPr id="12" name="TextBox 11"/>
          <p:cNvSpPr txBox="1"/>
          <p:nvPr/>
        </p:nvSpPr>
        <p:spPr>
          <a:xfrm>
            <a:off x="2286000" y="4053040"/>
            <a:ext cx="4267200" cy="984885"/>
          </a:xfrm>
          <a:prstGeom prst="rect">
            <a:avLst/>
          </a:prstGeom>
          <a:noFill/>
        </p:spPr>
        <p:txBody>
          <a:bodyPr wrap="square" rtlCol="0">
            <a:spAutoFit/>
          </a:bodyPr>
          <a:lstStyle/>
          <a:p>
            <a:r>
              <a:rPr lang="en-US" sz="2000" dirty="0">
                <a:solidFill>
                  <a:schemeClr val="tx2"/>
                </a:solidFill>
              </a:rPr>
              <a:t>Peer Service Agencies</a:t>
            </a:r>
          </a:p>
          <a:p>
            <a:pPr marL="171450" indent="-171450">
              <a:buFont typeface="Arial" panose="020B0604020202020204" pitchFamily="34" charset="0"/>
              <a:buChar char="•"/>
            </a:pPr>
            <a:endParaRPr lang="en-US" sz="1200" dirty="0"/>
          </a:p>
          <a:p>
            <a:pPr marL="171450" indent="-171450">
              <a:buFont typeface="Arial" panose="020B0604020202020204" pitchFamily="34" charset="0"/>
              <a:buChar char="•"/>
            </a:pPr>
            <a:r>
              <a:rPr lang="en-US" sz="1300" dirty="0"/>
              <a:t>Adult Crisis Beds: 2 beds</a:t>
            </a:r>
          </a:p>
          <a:p>
            <a:pPr marL="171450" indent="-171450">
              <a:buFont typeface="Arial" panose="020B0604020202020204" pitchFamily="34" charset="0"/>
              <a:buChar char="•"/>
            </a:pPr>
            <a:r>
              <a:rPr lang="en-US" sz="1300" dirty="0"/>
              <a:t>Adult Intensive Residential: 5 beds</a:t>
            </a:r>
          </a:p>
        </p:txBody>
      </p:sp>
      <p:sp>
        <p:nvSpPr>
          <p:cNvPr id="14" name="TextBox 13"/>
          <p:cNvSpPr txBox="1"/>
          <p:nvPr/>
        </p:nvSpPr>
        <p:spPr>
          <a:xfrm>
            <a:off x="5943600" y="4053039"/>
            <a:ext cx="4267200" cy="784830"/>
          </a:xfrm>
          <a:prstGeom prst="rect">
            <a:avLst/>
          </a:prstGeom>
          <a:noFill/>
        </p:spPr>
        <p:txBody>
          <a:bodyPr wrap="square" rtlCol="0">
            <a:spAutoFit/>
          </a:bodyPr>
          <a:lstStyle/>
          <a:p>
            <a:r>
              <a:rPr lang="en-US" sz="2000" dirty="0">
                <a:solidFill>
                  <a:schemeClr val="tx2"/>
                </a:solidFill>
              </a:rPr>
              <a:t>State Secure Residential</a:t>
            </a:r>
          </a:p>
          <a:p>
            <a:pPr marL="171450" indent="-171450">
              <a:buFont typeface="Arial" panose="020B0604020202020204" pitchFamily="34" charset="0"/>
              <a:buChar char="•"/>
            </a:pPr>
            <a:endParaRPr lang="en-US" sz="1200" dirty="0"/>
          </a:p>
          <a:p>
            <a:pPr marL="171450" indent="-171450">
              <a:buFont typeface="Arial" panose="020B0604020202020204" pitchFamily="34" charset="0"/>
              <a:buChar char="•"/>
            </a:pPr>
            <a:r>
              <a:rPr lang="en-US" sz="1300" dirty="0"/>
              <a:t>Middlesex Therapeutic Community Residence: 7 beds*</a:t>
            </a:r>
          </a:p>
        </p:txBody>
      </p:sp>
      <p:sp>
        <p:nvSpPr>
          <p:cNvPr id="16" name="TextBox 15"/>
          <p:cNvSpPr txBox="1"/>
          <p:nvPr/>
        </p:nvSpPr>
        <p:spPr>
          <a:xfrm>
            <a:off x="6009197" y="1737362"/>
            <a:ext cx="4267200" cy="1200329"/>
          </a:xfrm>
          <a:prstGeom prst="rect">
            <a:avLst/>
          </a:prstGeom>
          <a:noFill/>
        </p:spPr>
        <p:txBody>
          <a:bodyPr wrap="square" rtlCol="0">
            <a:spAutoFit/>
          </a:bodyPr>
          <a:lstStyle/>
          <a:p>
            <a:r>
              <a:rPr lang="en-US" sz="2000" dirty="0">
                <a:solidFill>
                  <a:schemeClr val="tx2"/>
                </a:solidFill>
              </a:rPr>
              <a:t>Designated Hospitals</a:t>
            </a:r>
          </a:p>
          <a:p>
            <a:pPr marL="171450" indent="-171450">
              <a:buFont typeface="Arial" panose="020B0604020202020204" pitchFamily="34" charset="0"/>
              <a:buChar char="•"/>
            </a:pPr>
            <a:endParaRPr lang="en-US" sz="1300" dirty="0"/>
          </a:p>
          <a:p>
            <a:pPr marL="171450" indent="-171450">
              <a:buFont typeface="Arial" panose="020B0604020202020204" pitchFamily="34" charset="0"/>
              <a:buChar char="•"/>
            </a:pPr>
            <a:r>
              <a:rPr lang="en-US" sz="1300" dirty="0"/>
              <a:t>Adult – Level 1 involuntary: 45 beds*</a:t>
            </a:r>
          </a:p>
          <a:p>
            <a:pPr marL="171450" indent="-171450">
              <a:buFont typeface="Arial" panose="020B0604020202020204" pitchFamily="34" charset="0"/>
              <a:buChar char="•"/>
            </a:pPr>
            <a:r>
              <a:rPr lang="en-US" sz="1300" dirty="0"/>
              <a:t>Adult – Non-Level 1 (involuntary and voluntary): 154 beds</a:t>
            </a:r>
          </a:p>
          <a:p>
            <a:pPr marL="171450" indent="-171450">
              <a:buFont typeface="Arial" panose="020B0604020202020204" pitchFamily="34" charset="0"/>
              <a:buChar char="•"/>
            </a:pPr>
            <a:r>
              <a:rPr lang="en-US" sz="1300" dirty="0"/>
              <a:t>Children and Youth: 28 beds </a:t>
            </a:r>
            <a:endParaRPr lang="en-US" sz="1300" dirty="0">
              <a:solidFill>
                <a:srgbClr val="FF0000"/>
              </a:solidFill>
            </a:endParaRPr>
          </a:p>
        </p:txBody>
      </p:sp>
      <p:sp>
        <p:nvSpPr>
          <p:cNvPr id="3" name="TextBox 2">
            <a:extLst>
              <a:ext uri="{FF2B5EF4-FFF2-40B4-BE49-F238E27FC236}">
                <a16:creationId xmlns:a16="http://schemas.microsoft.com/office/drawing/2014/main" id="{BDC9009F-32C9-48CD-AD4E-F66B43EC562B}"/>
              </a:ext>
            </a:extLst>
          </p:cNvPr>
          <p:cNvSpPr txBox="1"/>
          <p:nvPr/>
        </p:nvSpPr>
        <p:spPr>
          <a:xfrm>
            <a:off x="7726017" y="5539409"/>
            <a:ext cx="3856383" cy="523220"/>
          </a:xfrm>
          <a:prstGeom prst="rect">
            <a:avLst/>
          </a:prstGeom>
          <a:noFill/>
        </p:spPr>
        <p:txBody>
          <a:bodyPr wrap="square" rtlCol="0">
            <a:spAutoFit/>
          </a:bodyPr>
          <a:lstStyle/>
          <a:p>
            <a:r>
              <a:rPr lang="en-US" sz="1400" dirty="0"/>
              <a:t>*45 level 1 plus 7 secure residential = 52 beds replacing the 54 VSH beds</a:t>
            </a:r>
          </a:p>
        </p:txBody>
      </p:sp>
    </p:spTree>
    <p:extLst>
      <p:ext uri="{BB962C8B-B14F-4D97-AF65-F5344CB8AC3E}">
        <p14:creationId xmlns:p14="http://schemas.microsoft.com/office/powerpoint/2010/main" val="1790500143"/>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TM02900769[[fn=Retrospect]]</Template>
  <TotalTime>8815</TotalTime>
  <Words>1409</Words>
  <Application>Microsoft Office PowerPoint</Application>
  <PresentationFormat>Widescreen</PresentationFormat>
  <Paragraphs>203</Paragraphs>
  <Slides>19</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Retrospect</vt:lpstr>
      <vt:lpstr>Vermont Department  of Mental Health</vt:lpstr>
      <vt:lpstr>Agenda</vt:lpstr>
      <vt:lpstr>Overview of Department and Responsibilities</vt:lpstr>
      <vt:lpstr>18 V.S.A § 7201</vt:lpstr>
      <vt:lpstr>Central Office Organization</vt:lpstr>
      <vt:lpstr>Vermont Psychiatric Care Hospital and Middlesex Secure Residential </vt:lpstr>
      <vt:lpstr>FY19 Proposed Expenses</vt:lpstr>
      <vt:lpstr>Designated Providers</vt:lpstr>
      <vt:lpstr>Provider Capacity for Inpatient, Crisis and Residential Beds</vt:lpstr>
      <vt:lpstr>Designated Providers</vt:lpstr>
      <vt:lpstr>PowerPoint Presentation</vt:lpstr>
      <vt:lpstr>Most Common Adverse Family Experiences in Vermont</vt:lpstr>
      <vt:lpstr>Why Should We Care about Adverse Family Experiences?  </vt:lpstr>
      <vt:lpstr>PowerPoint Presentation</vt:lpstr>
      <vt:lpstr>Community Programs</vt:lpstr>
      <vt:lpstr>People Served by Program</vt:lpstr>
      <vt:lpstr>Initial priorities to address current challenges  </vt:lpstr>
      <vt:lpstr>Initial priorities to address current challenges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Vermont Department  of Mental Health</dc:title>
  <dc:creator>Bailey, Melissa</dc:creator>
  <cp:lastModifiedBy>Gowdey, Rose</cp:lastModifiedBy>
  <cp:revision>17</cp:revision>
  <dcterms:created xsi:type="dcterms:W3CDTF">2018-03-29T19:05:34Z</dcterms:created>
  <dcterms:modified xsi:type="dcterms:W3CDTF">2018-04-06T21:04:27Z</dcterms:modified>
</cp:coreProperties>
</file>