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9"/>
  </p:notesMasterIdLst>
  <p:handoutMasterIdLst>
    <p:handoutMasterId r:id="rId10"/>
  </p:handoutMasterIdLst>
  <p:sldIdLst>
    <p:sldId id="290" r:id="rId5"/>
    <p:sldId id="287" r:id="rId6"/>
    <p:sldId id="288" r:id="rId7"/>
    <p:sldId id="28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64" autoAdjust="0"/>
  </p:normalViewPr>
  <p:slideViewPr>
    <p:cSldViewPr snapToGrid="0" snapToObjects="1">
      <p:cViewPr varScale="1">
        <p:scale>
          <a:sx n="69" d="100"/>
          <a:sy n="69" d="100"/>
        </p:scale>
        <p:origin x="17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55DD3-88E9-8F41-84F1-D9E2BAFE928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32312-9963-1F43-B619-EA651E986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774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0DF1-610E-8745-9627-277CF662680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6C6F6-D823-A644-8649-067B308D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7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HOWARDCENTER_MAI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27" y="1919744"/>
            <a:ext cx="7495587" cy="284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155635"/>
      </p:ext>
    </p:extLst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  <p:transition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  <p:transition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FE25F-B6F3-9840-96F6-C3EBC357B2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OWARDCENTER_MAIN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97" y="1952518"/>
            <a:ext cx="7498080" cy="284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952590"/>
      </p:ext>
    </p:extLst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0290" y="1755785"/>
            <a:ext cx="8226510" cy="1844666"/>
          </a:xfrm>
        </p:spPr>
        <p:txBody>
          <a:bodyPr/>
          <a:lstStyle>
            <a:lvl1pPr>
              <a:defRPr b="1" i="0">
                <a:latin typeface="Rockwell"/>
                <a:cs typeface="Rockwel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290" y="3886200"/>
            <a:ext cx="8226510" cy="1752600"/>
          </a:xfrm>
        </p:spPr>
        <p:txBody>
          <a:bodyPr/>
          <a:lstStyle>
            <a:lvl1pPr marL="0" indent="0" algn="ctr">
              <a:buNone/>
              <a:defRPr i="0">
                <a:solidFill>
                  <a:srgbClr val="007B8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26163"/>
            <a:ext cx="9144000" cy="7318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B8A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HOWARDCENTER_MAIN_NOTAG_RGB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15832"/>
            <a:ext cx="1622628" cy="61659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881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kern="1200">
                <a:solidFill>
                  <a:schemeClr val="accent1"/>
                </a:solidFill>
                <a:latin typeface="Rockwell"/>
                <a:cs typeface="Rockwell"/>
              </a:defRPr>
            </a:lvl1pPr>
          </a:lstStyle>
          <a:p>
            <a:fld id="{407FE25F-B6F3-9840-96F6-C3EBC357B2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7" r:id="rId1"/>
    <p:sldLayoutId id="2147493468" r:id="rId2"/>
    <p:sldLayoutId id="2147493456" r:id="rId3"/>
    <p:sldLayoutId id="2147493457" r:id="rId4"/>
    <p:sldLayoutId id="2147493458" r:id="rId5"/>
    <p:sldLayoutId id="2147493459" r:id="rId6"/>
    <p:sldLayoutId id="2147493460" r:id="rId7"/>
    <p:sldLayoutId id="2147493461" r:id="rId8"/>
    <p:sldLayoutId id="2147493462" r:id="rId9"/>
    <p:sldLayoutId id="2147493463" r:id="rId10"/>
    <p:sldLayoutId id="2147493464" r:id="rId11"/>
    <p:sldLayoutId id="2147493465" r:id="rId12"/>
    <p:sldLayoutId id="2147493466" r:id="rId13"/>
  </p:sldLayoutIdLst>
  <p:transition>
    <p:push dir="u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Co-occurring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70% of all Howard Center adult outpatient clients in FY17 and 67% in FY18 had both MH &amp; SUD diagnosis</a:t>
            </a:r>
          </a:p>
          <a:p>
            <a:r>
              <a:rPr lang="en-US" sz="2800" dirty="0"/>
              <a:t>Understanding and treating the interplay of disorders is crucial to best outcomes and is considered best approach (SAMHSA)</a:t>
            </a:r>
          </a:p>
          <a:p>
            <a:r>
              <a:rPr lang="en-US" sz="2800" dirty="0"/>
              <a:t>Clients are able to have treatment needs met with one provider versus multiple providers</a:t>
            </a:r>
          </a:p>
          <a:p>
            <a:r>
              <a:rPr lang="en-US" sz="2800" dirty="0"/>
              <a:t>Lower costs for integrated treatment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75103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Successes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48482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1400" dirty="0"/>
          </a:p>
          <a:p>
            <a:r>
              <a:rPr lang="en-US" sz="2000" dirty="0"/>
              <a:t>Co-occurring focus has remained a priority and is standard operation at HC adult outpatient </a:t>
            </a:r>
          </a:p>
          <a:p>
            <a:r>
              <a:rPr lang="en-US" sz="2000" dirty="0"/>
              <a:t>HC is both the Preferred Provider and Designated Agency in Chittenden County </a:t>
            </a:r>
          </a:p>
          <a:p>
            <a:r>
              <a:rPr lang="en-US" sz="2000" dirty="0"/>
              <a:t>60% of current OP staff are dually licensed </a:t>
            </a:r>
          </a:p>
          <a:p>
            <a:r>
              <a:rPr lang="en-US" sz="2000" dirty="0"/>
              <a:t>Co-occurring approach very much embedded in our values and culture </a:t>
            </a:r>
          </a:p>
          <a:p>
            <a:r>
              <a:rPr lang="en-US" sz="2000" dirty="0"/>
              <a:t>Multiple groups/treatment options tailored to co-occurring approach </a:t>
            </a:r>
          </a:p>
          <a:p>
            <a:r>
              <a:rPr lang="en-US" sz="2000" dirty="0"/>
              <a:t>Evidence-Based screening, assessment, diagnosis and treatment for both SUD and MH </a:t>
            </a:r>
          </a:p>
          <a:p>
            <a:r>
              <a:rPr lang="en-US" sz="2000" dirty="0"/>
              <a:t>Innovative programs developed to best serve client (SASH pilot, Reach-Up program, treatment courts)</a:t>
            </a:r>
          </a:p>
          <a:p>
            <a:r>
              <a:rPr lang="en-US" sz="2000" dirty="0"/>
              <a:t>Close partnerships and collaborations in Franklin Grand Isle where we are not the DA</a:t>
            </a:r>
          </a:p>
          <a:p>
            <a:r>
              <a:rPr lang="en-US" sz="2000" dirty="0"/>
              <a:t>Children and adult outpatient programs at HC recently integrated to bring more SUD focus/expertise to family work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02659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76"/>
            <a:ext cx="8229600" cy="4840288"/>
          </a:xfrm>
        </p:spPr>
        <p:txBody>
          <a:bodyPr>
            <a:normAutofit fontScale="92500" lnSpcReduction="20000"/>
          </a:bodyPr>
          <a:lstStyle/>
          <a:p>
            <a:r>
              <a:rPr lang="en-US" sz="2100" dirty="0"/>
              <a:t>MH services and SUD services are managed by different departments each with different regulatory, compliance, reporting, auditing and outcomes measures </a:t>
            </a:r>
          </a:p>
          <a:p>
            <a:r>
              <a:rPr lang="en-US" sz="2100" dirty="0"/>
              <a:t>Two distinct funding streams - different billing and administrative rules </a:t>
            </a:r>
          </a:p>
          <a:p>
            <a:r>
              <a:rPr lang="en-US" sz="2100" dirty="0"/>
              <a:t>ADAP not currently at the table for payment reform with DMH/DVHA</a:t>
            </a:r>
          </a:p>
          <a:p>
            <a:r>
              <a:rPr lang="en-US" sz="2100" dirty="0"/>
              <a:t>In many regions the designated agency and preferred provider are different entities – only able to draw down one funding stream </a:t>
            </a:r>
          </a:p>
          <a:p>
            <a:r>
              <a:rPr lang="en-US" sz="2100" dirty="0"/>
              <a:t>Staff compensation and staff retention</a:t>
            </a:r>
          </a:p>
          <a:p>
            <a:r>
              <a:rPr lang="en-US" sz="2100" dirty="0"/>
              <a:t>Varying and distinct licensure requirements </a:t>
            </a:r>
          </a:p>
          <a:p>
            <a:r>
              <a:rPr lang="en-US" sz="2100" dirty="0"/>
              <a:t>Training opportunities/CEU’S that satisfy only one license or approach</a:t>
            </a:r>
          </a:p>
          <a:p>
            <a:r>
              <a:rPr lang="en-US" sz="2100" dirty="0"/>
              <a:t>42 CFR poses challenges to partnerships amongst agencies and other providers</a:t>
            </a:r>
          </a:p>
          <a:p>
            <a:r>
              <a:rPr lang="en-US" sz="2100" dirty="0"/>
              <a:t>Co-occurring treatment with children, elders and families is not as developed</a:t>
            </a:r>
          </a:p>
          <a:p>
            <a:r>
              <a:rPr lang="en-US" sz="2100" dirty="0"/>
              <a:t>Limited residential/intensive co-occurring programs</a:t>
            </a:r>
          </a:p>
          <a:p>
            <a:r>
              <a:rPr lang="en-US" sz="2100" dirty="0"/>
              <a:t>Challenges with engagement due to transportation, child care, etc.</a:t>
            </a:r>
          </a:p>
          <a:p>
            <a:r>
              <a:rPr lang="en-US" sz="2100" dirty="0"/>
              <a:t>Limited access to psychiatry </a:t>
            </a:r>
          </a:p>
          <a:p>
            <a:pPr marL="0" indent="0">
              <a:buNone/>
            </a:pPr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34781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Continue to better align regulatory requirements and outcome measures for MH and SUD treatment </a:t>
            </a:r>
          </a:p>
          <a:p>
            <a:r>
              <a:rPr lang="en-US" sz="2000" dirty="0"/>
              <a:t>Single clinical license with “specialty” sub license (s)</a:t>
            </a:r>
          </a:p>
          <a:p>
            <a:r>
              <a:rPr lang="en-US" sz="2000" dirty="0"/>
              <a:t>Co-occurring trainings and CEU development to satisfy multiple license requirements </a:t>
            </a:r>
          </a:p>
          <a:p>
            <a:r>
              <a:rPr lang="en-US" sz="2000" dirty="0"/>
              <a:t>Increased college coursework dedicated to co-occurring focus </a:t>
            </a:r>
          </a:p>
          <a:p>
            <a:r>
              <a:rPr lang="en-US" sz="2000" dirty="0"/>
              <a:t>Find a way to include SUD treatment in payment reform with MH</a:t>
            </a:r>
          </a:p>
          <a:p>
            <a:r>
              <a:rPr lang="en-US" sz="2000" dirty="0"/>
              <a:t>Increased emphasis/shift towards integrating child/family with adult treatment using co-occurring approach. </a:t>
            </a:r>
          </a:p>
          <a:p>
            <a:r>
              <a:rPr lang="en-US" sz="2000" dirty="0"/>
              <a:t>Improved or increased local partnerships amongst agencies/providers </a:t>
            </a:r>
          </a:p>
          <a:p>
            <a:r>
              <a:rPr lang="en-US" sz="2000" dirty="0"/>
              <a:t>Shared understanding of confidentiality/universal release template</a:t>
            </a:r>
          </a:p>
          <a:p>
            <a:r>
              <a:rPr lang="en-US" sz="2000" dirty="0"/>
              <a:t>Improved compensation with incentives for obtaining multiple licenses</a:t>
            </a:r>
          </a:p>
          <a:p>
            <a:r>
              <a:rPr lang="en-US" sz="2000" dirty="0"/>
              <a:t>Increased/improved community presence or integration into primary care, corrections, family/child care centers, schools, etc.  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70498"/>
      </p:ext>
    </p:extLst>
  </p:cSld>
  <p:clrMapOvr>
    <a:masterClrMapping/>
  </p:clrMapOvr>
  <p:transition>
    <p:push dir="u"/>
  </p:transition>
</p:sld>
</file>

<file path=ppt/theme/theme1.xml><?xml version="1.0" encoding="utf-8"?>
<a:theme xmlns:a="http://schemas.openxmlformats.org/drawingml/2006/main" name="Office Theme">
  <a:themeElements>
    <a:clrScheme name="Howard Center">
      <a:dk1>
        <a:srgbClr val="003B49"/>
      </a:dk1>
      <a:lt1>
        <a:sysClr val="window" lastClr="FFFFFF"/>
      </a:lt1>
      <a:dk2>
        <a:srgbClr val="003B49"/>
      </a:dk2>
      <a:lt2>
        <a:srgbClr val="D8D2C4"/>
      </a:lt2>
      <a:accent1>
        <a:srgbClr val="007B8A"/>
      </a:accent1>
      <a:accent2>
        <a:srgbClr val="FF3A1E"/>
      </a:accent2>
      <a:accent3>
        <a:srgbClr val="EF7622"/>
      </a:accent3>
      <a:accent4>
        <a:srgbClr val="8C8C49"/>
      </a:accent4>
      <a:accent5>
        <a:srgbClr val="FFA400"/>
      </a:accent5>
      <a:accent6>
        <a:srgbClr val="D8D2C4"/>
      </a:accent6>
      <a:hlink>
        <a:srgbClr val="007B8A"/>
      </a:hlink>
      <a:folHlink>
        <a:srgbClr val="EF7622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sharepoint/v3/field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438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Franklin Gothic Medium</vt:lpstr>
      <vt:lpstr>Rockwell</vt:lpstr>
      <vt:lpstr>Office Theme</vt:lpstr>
      <vt:lpstr>Co-occurring </vt:lpstr>
      <vt:lpstr>Successes</vt:lpstr>
      <vt:lpstr>Challenges</vt:lpstr>
      <vt:lpstr>Opportunities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Gowdey, Rose</cp:lastModifiedBy>
  <cp:revision>126</cp:revision>
  <dcterms:created xsi:type="dcterms:W3CDTF">2010-04-12T23:12:02Z</dcterms:created>
  <dcterms:modified xsi:type="dcterms:W3CDTF">2018-04-09T09:40:05Z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