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4" d="100"/>
          <a:sy n="74" d="100"/>
        </p:scale>
        <p:origin x="10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3550D-1CD6-419E-A4E0-F403242788BA}" type="datetimeFigureOut">
              <a:rPr lang="en-US" smtClean="0"/>
              <a:t>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C6F49-B02B-4EC7-B93E-54728A41BF7A}" type="slidenum">
              <a:rPr lang="en-US" smtClean="0"/>
              <a:t>‹#›</a:t>
            </a:fld>
            <a:endParaRPr lang="en-US"/>
          </a:p>
        </p:txBody>
      </p:sp>
    </p:spTree>
    <p:extLst>
      <p:ext uri="{BB962C8B-B14F-4D97-AF65-F5344CB8AC3E}">
        <p14:creationId xmlns:p14="http://schemas.microsoft.com/office/powerpoint/2010/main" val="357399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CAA05-E470-4558-8840-E2894ADEAC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90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time in treatment was 30 months.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BAA0F3-7C88-48D3-BA17-9A93D33C84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1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BAA0F3-7C88-48D3-BA17-9A93D33C84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3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BAA0F3-7C88-48D3-BA17-9A93D33C84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98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tangle 4"/>
          <p:cNvSpPr/>
          <p:nvPr/>
        </p:nvSpPr>
        <p:spPr>
          <a:xfrm>
            <a:off x="-9525" y="6053144"/>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5"/>
          <p:cNvSpPr/>
          <p:nvPr/>
        </p:nvSpPr>
        <p:spPr>
          <a:xfrm>
            <a:off x="2359028"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pic>
        <p:nvPicPr>
          <p:cNvPr id="7" name="Picture 14" descr="VDH logoKO 1-3in.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1175" y="6248400"/>
            <a:ext cx="1296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none" baseline="0"/>
            </a:lvl1pPr>
          </a:lstStyle>
          <a:p>
            <a:r>
              <a:rPr lang="en-US"/>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35410972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74994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tangle 4"/>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5"/>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Vertical Title 1"/>
          <p:cNvSpPr>
            <a:spLocks noGrp="1"/>
          </p:cNvSpPr>
          <p:nvPr>
            <p:ph type="title" orient="vert"/>
          </p:nvPr>
        </p:nvSpPr>
        <p:spPr>
          <a:xfrm>
            <a:off x="6553200" y="609602"/>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6"/>
            <a:ext cx="2209800" cy="365125"/>
          </a:xfrm>
        </p:spPr>
        <p:txBody>
          <a:bodyPr/>
          <a:lstStyle>
            <a:lvl1pPr algn="r">
              <a:defRPr/>
            </a:lvl1pPr>
          </a:lstStyle>
          <a:p>
            <a:pPr>
              <a:defRPr/>
            </a:pPr>
            <a:endParaRPr lang="en-US">
              <a:solidFill>
                <a:srgbClr val="8B8178"/>
              </a:solidFill>
            </a:endParaRPr>
          </a:p>
        </p:txBody>
      </p:sp>
      <p:sp>
        <p:nvSpPr>
          <p:cNvPr id="8" name="Footer Placeholder 4"/>
          <p:cNvSpPr>
            <a:spLocks noGrp="1"/>
          </p:cNvSpPr>
          <p:nvPr>
            <p:ph type="ftr" sz="quarter" idx="11"/>
          </p:nvPr>
        </p:nvSpPr>
        <p:spPr>
          <a:xfrm>
            <a:off x="457203" y="6248406"/>
            <a:ext cx="5573713" cy="365125"/>
          </a:xfrm>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299057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0463" y="6486150"/>
            <a:ext cx="5421313" cy="365125"/>
          </a:xfrm>
        </p:spPr>
        <p:txBody>
          <a:bodyPr/>
          <a:lstStyle>
            <a:lvl1pPr>
              <a:defRPr/>
            </a:lvl1pPr>
          </a:lstStyle>
          <a:p>
            <a:pPr algn="l">
              <a:defRPr/>
            </a:pPr>
            <a:r>
              <a:rPr lang="en-US" dirty="0">
                <a:solidFill>
                  <a:srgbClr val="8B8178"/>
                </a:solidFill>
              </a:rPr>
              <a:t>Vermont Department of Health</a:t>
            </a:r>
          </a:p>
        </p:txBody>
      </p:sp>
      <p:sp>
        <p:nvSpPr>
          <p:cNvPr id="3" name="TextBox 2"/>
          <p:cNvSpPr txBox="1"/>
          <p:nvPr userDrawn="1"/>
        </p:nvSpPr>
        <p:spPr>
          <a:xfrm>
            <a:off x="8372407" y="6551944"/>
            <a:ext cx="401072" cy="307777"/>
          </a:xfrm>
          <a:prstGeom prst="rect">
            <a:avLst/>
          </a:prstGeom>
          <a:noFill/>
        </p:spPr>
        <p:txBody>
          <a:bodyPr wrap="none" rtlCol="0">
            <a:spAutoFit/>
          </a:bodyPr>
          <a:lstStyle/>
          <a:p>
            <a:pPr defTabSz="457200" fontAlgn="base">
              <a:spcBef>
                <a:spcPct val="0"/>
              </a:spcBef>
              <a:spcAft>
                <a:spcPct val="0"/>
              </a:spcAft>
            </a:pPr>
            <a:fld id="{AD38AC60-2B6A-4135-ADBA-299689342218}" type="slidenum">
              <a:rPr lang="en-US" sz="1400">
                <a:solidFill>
                  <a:prstClr val="white">
                    <a:lumMod val="50000"/>
                  </a:prstClr>
                </a:solidFill>
                <a:ea typeface="ＭＳ Ｐゴシック" pitchFamily="34" charset="-128"/>
              </a:rPr>
              <a:pPr defTabSz="457200" fontAlgn="base">
                <a:spcBef>
                  <a:spcPct val="0"/>
                </a:spcBef>
                <a:spcAft>
                  <a:spcPct val="0"/>
                </a:spcAft>
              </a:pPr>
              <a:t>‹#›</a:t>
            </a:fld>
            <a:endParaRPr lang="en-US" dirty="0">
              <a:solidFill>
                <a:prstClr val="white">
                  <a:lumMod val="50000"/>
                </a:prstClr>
              </a:solidFill>
              <a:ea typeface="ＭＳ Ｐゴシック" pitchFamily="34" charset="-128"/>
            </a:endParaRPr>
          </a:p>
        </p:txBody>
      </p:sp>
    </p:spTree>
    <p:extLst>
      <p:ext uri="{BB962C8B-B14F-4D97-AF65-F5344CB8AC3E}">
        <p14:creationId xmlns:p14="http://schemas.microsoft.com/office/powerpoint/2010/main" val="167083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ext Placeholder 2"/>
          <p:cNvSpPr>
            <a:spLocks noGrp="1"/>
          </p:cNvSpPr>
          <p:nvPr>
            <p:ph type="body" idx="1"/>
          </p:nvPr>
        </p:nvSpPr>
        <p:spPr>
          <a:xfrm>
            <a:off x="1371607"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8" name="Slide Number Placeholder 12"/>
          <p:cNvSpPr>
            <a:spLocks noGrp="1"/>
          </p:cNvSpPr>
          <p:nvPr>
            <p:ph type="sldNum" sz="quarter" idx="11"/>
          </p:nvPr>
        </p:nvSpPr>
        <p:spPr>
          <a:xfrm>
            <a:off x="0" y="1752606"/>
            <a:ext cx="12954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smtClean="0">
                <a:solidFill>
                  <a:srgbClr val="FFFFFF"/>
                </a:solidFill>
                <a:latin typeface="Tw Cen MT" charset="0"/>
                <a:ea typeface="ＭＳ Ｐゴシック" charset="-128"/>
              </a:defRPr>
            </a:lvl1pPr>
          </a:lstStyle>
          <a:p>
            <a:pPr defTabSz="457200" fontAlgn="base">
              <a:spcBef>
                <a:spcPct val="0"/>
              </a:spcBef>
              <a:spcAft>
                <a:spcPct val="0"/>
              </a:spcAft>
              <a:defRPr/>
            </a:pPr>
            <a:fld id="{6C7CE7AB-2EC0-41F4-BA2C-74F80486095E}" type="slidenum">
              <a:rPr lang="en-US"/>
              <a:pPr defTabSz="457200" fontAlgn="base">
                <a:spcBef>
                  <a:spcPct val="0"/>
                </a:spcBef>
                <a:spcAft>
                  <a:spcPct val="0"/>
                </a:spcAft>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38858923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lgn="r">
              <a:defRPr/>
            </a:lvl1pPr>
          </a:lstStyle>
          <a:p>
            <a:pPr>
              <a:defRPr/>
            </a:pPr>
            <a:endParaRPr lang="en-US">
              <a:solidFill>
                <a:srgbClr val="8B8178"/>
              </a:solidFill>
            </a:endParaRPr>
          </a:p>
        </p:txBody>
      </p:sp>
      <p:sp>
        <p:nvSpPr>
          <p:cNvPr id="6" name="Footer Placeholder 11"/>
          <p:cNvSpPr>
            <a:spLocks noGrp="1"/>
          </p:cNvSpPr>
          <p:nvPr>
            <p:ph type="ftr" sz="quarter" idx="11"/>
          </p:nvPr>
        </p:nvSpPr>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44451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lgn="r">
              <a:defRPr/>
            </a:lvl1pPr>
          </a:lstStyle>
          <a:p>
            <a:pPr>
              <a:defRPr/>
            </a:pPr>
            <a:endParaRPr lang="en-US">
              <a:solidFill>
                <a:srgbClr val="8B8178"/>
              </a:solidFill>
            </a:endParaRPr>
          </a:p>
        </p:txBody>
      </p:sp>
      <p:sp>
        <p:nvSpPr>
          <p:cNvPr id="8" name="Footer Placeholder 13"/>
          <p:cNvSpPr>
            <a:spLocks noGrp="1"/>
          </p:cNvSpPr>
          <p:nvPr>
            <p:ph type="ftr" sz="quarter" idx="11"/>
          </p:nvPr>
        </p:nvSpPr>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269362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
        <p:nvSpPr>
          <p:cNvPr id="5" name="Slide Number Placeholder 4"/>
          <p:cNvSpPr>
            <a:spLocks noGrp="1"/>
          </p:cNvSpPr>
          <p:nvPr>
            <p:ph type="sldNum" sz="quarter" idx="12"/>
          </p:nvPr>
        </p:nvSpPr>
        <p:spPr>
          <a:xfrm>
            <a:off x="-846139" y="1112844"/>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FFFFFF"/>
                </a:solidFill>
                <a:latin typeface="Tw Cen MT" charset="0"/>
                <a:ea typeface="ＭＳ Ｐゴシック" charset="-128"/>
              </a:defRPr>
            </a:lvl1pPr>
          </a:lstStyle>
          <a:p>
            <a:pPr defTabSz="457200" fontAlgn="base">
              <a:spcBef>
                <a:spcPct val="0"/>
              </a:spcBef>
              <a:spcAft>
                <a:spcPct val="0"/>
              </a:spcAft>
              <a:defRPr/>
            </a:pPr>
            <a:fld id="{5B72FB9E-D786-4646-A60E-250C3EF6A98B}"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98883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smtClean="0">
                <a:solidFill>
                  <a:schemeClr val="tx2"/>
                </a:solidFill>
                <a:latin typeface="Tw Cen MT" charset="0"/>
                <a:ea typeface="ＭＳ Ｐゴシック" charset="-128"/>
              </a:defRPr>
            </a:lvl1pPr>
          </a:lstStyle>
          <a:p>
            <a:pPr defTabSz="457200" fontAlgn="base">
              <a:spcBef>
                <a:spcPct val="0"/>
              </a:spcBef>
              <a:spcAft>
                <a:spcPct val="0"/>
              </a:spcAft>
              <a:defRPr/>
            </a:pPr>
            <a:fld id="{99FF6E43-8D4B-4078-9B88-E5FF1A3DF25E}" type="slidenum">
              <a:rPr lang="en-US">
                <a:solidFill>
                  <a:srgbClr val="8B8178"/>
                </a:solidFill>
              </a:rPr>
              <a:pPr defTabSz="457200" fontAlgn="base">
                <a:spcBef>
                  <a:spcPct val="0"/>
                </a:spcBef>
                <a:spcAft>
                  <a:spcPct val="0"/>
                </a:spcAft>
                <a:defRPr/>
              </a:pPr>
              <a:t>‹#›</a:t>
            </a:fld>
            <a:endParaRPr lang="en-US">
              <a:solidFill>
                <a:srgbClr val="8B8178"/>
              </a:solidFill>
            </a:endParaRPr>
          </a:p>
        </p:txBody>
      </p:sp>
    </p:spTree>
    <p:extLst>
      <p:ext uri="{BB962C8B-B14F-4D97-AF65-F5344CB8AC3E}">
        <p14:creationId xmlns:p14="http://schemas.microsoft.com/office/powerpoint/2010/main" val="374726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lgn="r">
              <a:defRPr/>
            </a:lvl1pPr>
          </a:lstStyle>
          <a:p>
            <a:pPr>
              <a:defRPr/>
            </a:pPr>
            <a:endParaRPr lang="en-US">
              <a:solidFill>
                <a:srgbClr val="8B8178"/>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srgbClr val="8B8178"/>
                </a:solidFill>
              </a:rPr>
              <a:t>Vermont Department of Health</a:t>
            </a:r>
          </a:p>
        </p:txBody>
      </p:sp>
      <p:sp>
        <p:nvSpPr>
          <p:cNvPr id="7" name="Slide Number Placeholder 6"/>
          <p:cNvSpPr>
            <a:spLocks noGrp="1"/>
          </p:cNvSpPr>
          <p:nvPr>
            <p:ph type="sldNum" sz="quarter" idx="12"/>
          </p:nvPr>
        </p:nvSpPr>
        <p:spPr>
          <a:xfrm>
            <a:off x="-846139" y="1112844"/>
            <a:ext cx="533400" cy="24447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FFFFFF"/>
                </a:solidFill>
                <a:latin typeface="Tw Cen MT" charset="0"/>
                <a:ea typeface="ＭＳ Ｐゴシック" charset="-128"/>
              </a:defRPr>
            </a:lvl1pPr>
          </a:lstStyle>
          <a:p>
            <a:pPr defTabSz="457200" fontAlgn="base">
              <a:spcBef>
                <a:spcPct val="0"/>
              </a:spcBef>
              <a:spcAft>
                <a:spcPct val="0"/>
              </a:spcAft>
              <a:defRPr/>
            </a:pPr>
            <a:fld id="{3EB562E3-603C-4798-866A-12E0CAE0DB16}"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24420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6"/>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5"/>
          <p:cNvSpPr/>
          <p:nvPr/>
        </p:nvSpPr>
        <p:spPr>
          <a:xfrm>
            <a:off x="-9524"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tangle 6"/>
          <p:cNvSpPr/>
          <p:nvPr/>
        </p:nvSpPr>
        <p:spPr>
          <a:xfrm>
            <a:off x="1544637" y="4654550"/>
            <a:ext cx="759936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p:cNvSpPr/>
          <p:nvPr/>
        </p:nvSpPr>
        <p:spPr bwMode="white">
          <a:xfrm>
            <a:off x="1447800" y="1"/>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dirty="0"/>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6"/>
            <a:ext cx="2667000" cy="365125"/>
          </a:xfrm>
        </p:spPr>
        <p:txBody>
          <a:bodyPr rtlCol="0"/>
          <a:lstStyle>
            <a:lvl1pPr algn="r">
              <a:defRPr/>
            </a:lvl1pPr>
          </a:lstStyle>
          <a:p>
            <a:pPr>
              <a:defRPr/>
            </a:pPr>
            <a:endParaRPr lang="en-US">
              <a:solidFill>
                <a:srgbClr val="8B8178"/>
              </a:solidFill>
            </a:endParaRPr>
          </a:p>
        </p:txBody>
      </p:sp>
      <p:sp>
        <p:nvSpPr>
          <p:cNvPr id="10" name="Footer Placeholder 13"/>
          <p:cNvSpPr>
            <a:spLocks noGrp="1"/>
          </p:cNvSpPr>
          <p:nvPr>
            <p:ph type="ftr" sz="quarter" idx="11"/>
          </p:nvPr>
        </p:nvSpPr>
        <p:spPr>
          <a:xfrm>
            <a:off x="1600200" y="6248406"/>
            <a:ext cx="4572000" cy="365125"/>
          </a:xfrm>
        </p:spPr>
        <p:txBody>
          <a:bodyPr rtlCol="0"/>
          <a:lstStyle>
            <a:lvl1pPr>
              <a:defRPr/>
            </a:lvl1pPr>
          </a:lstStyle>
          <a:p>
            <a:pPr>
              <a:defRPr/>
            </a:pPr>
            <a:r>
              <a:rPr lang="en-US">
                <a:solidFill>
                  <a:srgbClr val="8B8178"/>
                </a:solidFill>
              </a:rPr>
              <a:t>Vermont Department of Health</a:t>
            </a:r>
          </a:p>
        </p:txBody>
      </p:sp>
    </p:spTree>
    <p:extLst>
      <p:ext uri="{BB962C8B-B14F-4D97-AF65-F5344CB8AC3E}">
        <p14:creationId xmlns:p14="http://schemas.microsoft.com/office/powerpoint/2010/main" val="1445089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1"/>
            <a:ext cx="8153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404939"/>
            <a:ext cx="81534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096000" y="6248406"/>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defTabSz="457200">
              <a:defRPr/>
            </a:pPr>
            <a:endParaRPr lang="en-US">
              <a:solidFill>
                <a:srgbClr val="8B8178"/>
              </a:solidFill>
            </a:endParaRPr>
          </a:p>
        </p:txBody>
      </p:sp>
      <p:sp>
        <p:nvSpPr>
          <p:cNvPr id="3" name="Footer Placeholder 2"/>
          <p:cNvSpPr>
            <a:spLocks noGrp="1"/>
          </p:cNvSpPr>
          <p:nvPr>
            <p:ph type="ftr" sz="quarter" idx="3"/>
          </p:nvPr>
        </p:nvSpPr>
        <p:spPr>
          <a:xfrm>
            <a:off x="609607" y="6248406"/>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a:defRPr/>
            </a:pPr>
            <a:r>
              <a:rPr lang="en-US">
                <a:solidFill>
                  <a:srgbClr val="8B8178"/>
                </a:solidFill>
              </a:rPr>
              <a:t>Vermont Department of Health</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p:cNvSpPr/>
          <p:nvPr/>
        </p:nvSpPr>
        <p:spPr>
          <a:xfrm>
            <a:off x="0" y="10509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tangle 8"/>
          <p:cNvSpPr/>
          <p:nvPr/>
        </p:nvSpPr>
        <p:spPr>
          <a:xfrm>
            <a:off x="590549" y="1050925"/>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Tree>
    <p:extLst>
      <p:ext uri="{BB962C8B-B14F-4D97-AF65-F5344CB8AC3E}">
        <p14:creationId xmlns:p14="http://schemas.microsoft.com/office/powerpoint/2010/main" val="3992452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36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062" y="4092720"/>
            <a:ext cx="9130937" cy="1828800"/>
          </a:xfrm>
        </p:spPr>
        <p:txBody>
          <a:bodyPr/>
          <a:lstStyle/>
          <a:p>
            <a:pPr algn="ctr"/>
            <a:r>
              <a:rPr lang="en-US" sz="2800" b="1" dirty="0"/>
              <a:t>Alcohol </a:t>
            </a:r>
            <a:r>
              <a:rPr lang="en-US" sz="2800" dirty="0"/>
              <a:t>and Drug Abuse Programs</a:t>
            </a:r>
          </a:p>
        </p:txBody>
      </p:sp>
      <p:sp>
        <p:nvSpPr>
          <p:cNvPr id="6" name="Subtitle 5"/>
          <p:cNvSpPr>
            <a:spLocks noGrp="1"/>
          </p:cNvSpPr>
          <p:nvPr>
            <p:ph type="subTitle" idx="1"/>
          </p:nvPr>
        </p:nvSpPr>
        <p:spPr/>
        <p:txBody>
          <a:bodyPr/>
          <a:lstStyle/>
          <a:p>
            <a:r>
              <a:rPr lang="en-US" dirty="0"/>
              <a:t>February 12, 2018</a:t>
            </a:r>
          </a:p>
        </p:txBody>
      </p:sp>
      <p:sp>
        <p:nvSpPr>
          <p:cNvPr id="2" name="TextBox 1"/>
          <p:cNvSpPr txBox="1"/>
          <p:nvPr/>
        </p:nvSpPr>
        <p:spPr>
          <a:xfrm>
            <a:off x="654048" y="2763874"/>
            <a:ext cx="784896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w Cen MT"/>
                <a:ea typeface="+mn-ea"/>
                <a:cs typeface="+mn-cs"/>
              </a:rPr>
              <a:t>Evaluation of the Vermont Hub and Spoke</a:t>
            </a:r>
            <a:endParaRPr kumimoji="0" lang="en-US" sz="3600" b="1" i="1" u="none" strike="noStrike" kern="1200" cap="none" spc="0" normalizeH="0" baseline="0" noProof="0" dirty="0">
              <a:ln>
                <a:noFill/>
              </a:ln>
              <a:solidFill>
                <a:prstClr val="white"/>
              </a:solidFill>
              <a:effectLst/>
              <a:uLnTx/>
              <a:uFillTx/>
              <a:latin typeface="Tw Cen MT"/>
              <a:ea typeface="+mn-ea"/>
              <a:cs typeface="+mn-cs"/>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3" y="128588"/>
            <a:ext cx="2730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563" y="128588"/>
            <a:ext cx="15732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783" y="128588"/>
            <a:ext cx="2441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351" y="128588"/>
            <a:ext cx="2386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11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A4A1-27FE-4363-BAA3-951D7FCE8E5E}"/>
              </a:ext>
            </a:extLst>
          </p:cNvPr>
          <p:cNvSpPr>
            <a:spLocks noGrp="1"/>
          </p:cNvSpPr>
          <p:nvPr>
            <p:ph type="title"/>
          </p:nvPr>
        </p:nvSpPr>
        <p:spPr/>
        <p:txBody>
          <a:bodyPr/>
          <a:lstStyle/>
          <a:p>
            <a:r>
              <a:rPr lang="en-US" dirty="0"/>
              <a:t>Study Measurement Periods</a:t>
            </a:r>
          </a:p>
        </p:txBody>
      </p:sp>
      <p:sp>
        <p:nvSpPr>
          <p:cNvPr id="4" name="Footer Placeholder 3">
            <a:extLst>
              <a:ext uri="{FF2B5EF4-FFF2-40B4-BE49-F238E27FC236}">
                <a16:creationId xmlns:a16="http://schemas.microsoft.com/office/drawing/2014/main" id="{2A4E62D1-1571-44C5-A1AC-13F6C6309D0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8178"/>
                </a:solidFill>
                <a:effectLst/>
                <a:uLnTx/>
                <a:uFillTx/>
                <a:latin typeface="Tw Cen MT"/>
                <a:ea typeface="+mn-ea"/>
                <a:cs typeface="+mn-cs"/>
              </a:rPr>
              <a:t>Vermont Department of Health</a:t>
            </a:r>
            <a:endParaRPr kumimoji="0" lang="en-US" sz="1400" b="0" i="0" u="none" strike="noStrike" kern="1200" cap="none" spc="0" normalizeH="0" baseline="0" noProof="0" dirty="0">
              <a:ln>
                <a:noFill/>
              </a:ln>
              <a:solidFill>
                <a:srgbClr val="8B8178"/>
              </a:solidFill>
              <a:effectLst/>
              <a:uLnTx/>
              <a:uFillTx/>
              <a:latin typeface="Tw Cen MT"/>
              <a:ea typeface="+mn-ea"/>
              <a:cs typeface="+mn-cs"/>
            </a:endParaRPr>
          </a:p>
        </p:txBody>
      </p:sp>
      <p:pic>
        <p:nvPicPr>
          <p:cNvPr id="7" name="Content Placeholder 6">
            <a:extLst>
              <a:ext uri="{FF2B5EF4-FFF2-40B4-BE49-F238E27FC236}">
                <a16:creationId xmlns:a16="http://schemas.microsoft.com/office/drawing/2014/main" id="{3A2FE8ED-4562-46F9-9FBC-36D28EC06277}"/>
              </a:ext>
            </a:extLst>
          </p:cNvPr>
          <p:cNvPicPr>
            <a:picLocks noGrp="1" noChangeAspect="1"/>
          </p:cNvPicPr>
          <p:nvPr>
            <p:ph sz="quarter" idx="1"/>
          </p:nvPr>
        </p:nvPicPr>
        <p:blipFill>
          <a:blip r:embed="rId3"/>
          <a:stretch>
            <a:fillRect/>
          </a:stretch>
        </p:blipFill>
        <p:spPr>
          <a:xfrm>
            <a:off x="1879621" y="1604775"/>
            <a:ext cx="4770621" cy="4495800"/>
          </a:xfrm>
          <a:prstGeom prst="rect">
            <a:avLst/>
          </a:prstGeom>
        </p:spPr>
      </p:pic>
      <p:sp>
        <p:nvSpPr>
          <p:cNvPr id="3" name="TextBox 2">
            <a:extLst>
              <a:ext uri="{FF2B5EF4-FFF2-40B4-BE49-F238E27FC236}">
                <a16:creationId xmlns:a16="http://schemas.microsoft.com/office/drawing/2014/main" id="{FDEB615A-6A49-4071-9D56-60CBFADEE4E6}"/>
              </a:ext>
            </a:extLst>
          </p:cNvPr>
          <p:cNvSpPr txBox="1"/>
          <p:nvPr/>
        </p:nvSpPr>
        <p:spPr>
          <a:xfrm>
            <a:off x="6469930" y="3244334"/>
            <a:ext cx="1588897" cy="369332"/>
          </a:xfrm>
          <a:prstGeom prst="rect">
            <a:avLst/>
          </a:prstGeom>
          <a:noFill/>
        </p:spPr>
        <p:txBody>
          <a:bodyPr wrap="none" rtlCol="0">
            <a:spAutoFit/>
          </a:bodyPr>
          <a:lstStyle/>
          <a:p>
            <a:r>
              <a:rPr lang="en-US" dirty="0"/>
              <a:t>N = 80 people</a:t>
            </a:r>
          </a:p>
        </p:txBody>
      </p:sp>
      <p:sp>
        <p:nvSpPr>
          <p:cNvPr id="6" name="TextBox 5">
            <a:extLst>
              <a:ext uri="{FF2B5EF4-FFF2-40B4-BE49-F238E27FC236}">
                <a16:creationId xmlns:a16="http://schemas.microsoft.com/office/drawing/2014/main" id="{35AB8FB4-B006-4D07-B9DB-75A3C8EF4A94}"/>
              </a:ext>
            </a:extLst>
          </p:cNvPr>
          <p:cNvSpPr txBox="1"/>
          <p:nvPr/>
        </p:nvSpPr>
        <p:spPr>
          <a:xfrm>
            <a:off x="6301563" y="5192232"/>
            <a:ext cx="1588897" cy="369332"/>
          </a:xfrm>
          <a:prstGeom prst="rect">
            <a:avLst/>
          </a:prstGeom>
          <a:noFill/>
        </p:spPr>
        <p:txBody>
          <a:bodyPr wrap="none" rtlCol="0">
            <a:spAutoFit/>
          </a:bodyPr>
          <a:lstStyle/>
          <a:p>
            <a:r>
              <a:rPr lang="en-US" dirty="0"/>
              <a:t>N = 20 people</a:t>
            </a:r>
          </a:p>
        </p:txBody>
      </p:sp>
    </p:spTree>
    <p:extLst>
      <p:ext uri="{BB962C8B-B14F-4D97-AF65-F5344CB8AC3E}">
        <p14:creationId xmlns:p14="http://schemas.microsoft.com/office/powerpoint/2010/main" val="116458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BF16-560A-40A5-8E1D-0095345FAD65}"/>
              </a:ext>
            </a:extLst>
          </p:cNvPr>
          <p:cNvSpPr>
            <a:spLocks noGrp="1"/>
          </p:cNvSpPr>
          <p:nvPr>
            <p:ph type="title"/>
          </p:nvPr>
        </p:nvSpPr>
        <p:spPr/>
        <p:txBody>
          <a:bodyPr/>
          <a:lstStyle/>
          <a:p>
            <a:r>
              <a:rPr lang="en-US" sz="3200" dirty="0"/>
              <a:t>Study participants trajectory of substance use</a:t>
            </a:r>
          </a:p>
        </p:txBody>
      </p:sp>
      <p:pic>
        <p:nvPicPr>
          <p:cNvPr id="6" name="Content Placeholder 5">
            <a:extLst>
              <a:ext uri="{FF2B5EF4-FFF2-40B4-BE49-F238E27FC236}">
                <a16:creationId xmlns:a16="http://schemas.microsoft.com/office/drawing/2014/main" id="{BD105181-BE47-4ABF-9F82-AD1E1E55711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775" y="1809750"/>
            <a:ext cx="8153400" cy="4076700"/>
          </a:xfrm>
        </p:spPr>
      </p:pic>
      <p:sp>
        <p:nvSpPr>
          <p:cNvPr id="4" name="Footer Placeholder 3">
            <a:extLst>
              <a:ext uri="{FF2B5EF4-FFF2-40B4-BE49-F238E27FC236}">
                <a16:creationId xmlns:a16="http://schemas.microsoft.com/office/drawing/2014/main" id="{05AA6849-074F-4047-9403-36B69D141D1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8178"/>
                </a:solidFill>
                <a:effectLst/>
                <a:uLnTx/>
                <a:uFillTx/>
                <a:latin typeface="Tw Cen MT"/>
                <a:ea typeface="+mn-ea"/>
                <a:cs typeface="+mn-cs"/>
              </a:rPr>
              <a:t>Vermont Department of Health</a:t>
            </a:r>
            <a:endParaRPr kumimoji="0" lang="en-US" sz="1400" b="0" i="0" u="none" strike="noStrike" kern="1200" cap="none" spc="0" normalizeH="0" baseline="0" noProof="0" dirty="0">
              <a:ln>
                <a:noFill/>
              </a:ln>
              <a:solidFill>
                <a:srgbClr val="8B8178"/>
              </a:solidFill>
              <a:effectLst/>
              <a:uLnTx/>
              <a:uFillTx/>
              <a:latin typeface="Tw Cen MT"/>
              <a:ea typeface="+mn-ea"/>
              <a:cs typeface="+mn-cs"/>
            </a:endParaRPr>
          </a:p>
        </p:txBody>
      </p:sp>
    </p:spTree>
    <p:extLst>
      <p:ext uri="{BB962C8B-B14F-4D97-AF65-F5344CB8AC3E}">
        <p14:creationId xmlns:p14="http://schemas.microsoft.com/office/powerpoint/2010/main" val="74133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2E2-044E-4FA5-8B53-84683719A28D}"/>
              </a:ext>
            </a:extLst>
          </p:cNvPr>
          <p:cNvSpPr>
            <a:spLocks noGrp="1"/>
          </p:cNvSpPr>
          <p:nvPr>
            <p:ph type="title"/>
          </p:nvPr>
        </p:nvSpPr>
        <p:spPr>
          <a:xfrm>
            <a:off x="260555" y="41788"/>
            <a:ext cx="8622889" cy="990600"/>
          </a:xfrm>
        </p:spPr>
        <p:txBody>
          <a:bodyPr/>
          <a:lstStyle/>
          <a:p>
            <a:r>
              <a:rPr lang="en-US" sz="3200" dirty="0"/>
              <a:t>Self-Reported Changes in Opioid Use:  T</a:t>
            </a:r>
            <a:r>
              <a:rPr lang="en-US" sz="1400" dirty="0"/>
              <a:t>1</a:t>
            </a:r>
            <a:r>
              <a:rPr lang="en-US" sz="3200" dirty="0"/>
              <a:t> to T</a:t>
            </a:r>
            <a:r>
              <a:rPr lang="en-US" sz="1400" dirty="0"/>
              <a:t>2</a:t>
            </a:r>
          </a:p>
        </p:txBody>
      </p:sp>
      <p:graphicFrame>
        <p:nvGraphicFramePr>
          <p:cNvPr id="5" name="Content Placeholder 4">
            <a:extLst>
              <a:ext uri="{FF2B5EF4-FFF2-40B4-BE49-F238E27FC236}">
                <a16:creationId xmlns:a16="http://schemas.microsoft.com/office/drawing/2014/main" id="{CE9075B2-006A-42BC-AB01-F00FE8E97E1B}"/>
              </a:ext>
            </a:extLst>
          </p:cNvPr>
          <p:cNvGraphicFramePr>
            <a:graphicFrameLocks noGrp="1"/>
          </p:cNvGraphicFramePr>
          <p:nvPr>
            <p:ph sz="quarter" idx="1"/>
            <p:extLst>
              <p:ext uri="{D42A27DB-BD31-4B8C-83A1-F6EECF244321}">
                <p14:modId xmlns:p14="http://schemas.microsoft.com/office/powerpoint/2010/main" val="1538300330"/>
              </p:ext>
            </p:extLst>
          </p:nvPr>
        </p:nvGraphicFramePr>
        <p:xfrm>
          <a:off x="381000" y="2631076"/>
          <a:ext cx="5360581" cy="1717040"/>
        </p:xfrm>
        <a:graphic>
          <a:graphicData uri="http://schemas.openxmlformats.org/drawingml/2006/table">
            <a:tbl>
              <a:tblPr firstRow="1" bandRow="1">
                <a:tableStyleId>{5C22544A-7EE6-4342-B048-85BDC9FD1C3A}</a:tableStyleId>
              </a:tblPr>
              <a:tblGrid>
                <a:gridCol w="3828168">
                  <a:extLst>
                    <a:ext uri="{9D8B030D-6E8A-4147-A177-3AD203B41FA5}">
                      <a16:colId xmlns:a16="http://schemas.microsoft.com/office/drawing/2014/main" val="3146578005"/>
                    </a:ext>
                  </a:extLst>
                </a:gridCol>
                <a:gridCol w="1532413">
                  <a:extLst>
                    <a:ext uri="{9D8B030D-6E8A-4147-A177-3AD203B41FA5}">
                      <a16:colId xmlns:a16="http://schemas.microsoft.com/office/drawing/2014/main" val="3636220780"/>
                    </a:ext>
                  </a:extLst>
                </a:gridCol>
              </a:tblGrid>
              <a:tr h="457200">
                <a:tc rowSpan="2">
                  <a:txBody>
                    <a:bodyPr/>
                    <a:lstStyle/>
                    <a:p>
                      <a:r>
                        <a:rPr lang="en-US" dirty="0"/>
                        <a:t>Measure</a:t>
                      </a:r>
                    </a:p>
                  </a:txBody>
                  <a:tcPr/>
                </a:tc>
                <a:tc>
                  <a:txBody>
                    <a:bodyPr/>
                    <a:lstStyle/>
                    <a:p>
                      <a:pPr algn="ctr"/>
                      <a:r>
                        <a:rPr lang="en-US" dirty="0"/>
                        <a:t>In Treatment</a:t>
                      </a:r>
                    </a:p>
                  </a:txBody>
                  <a:tcPr/>
                </a:tc>
                <a:extLst>
                  <a:ext uri="{0D108BD9-81ED-4DB2-BD59-A6C34878D82A}">
                    <a16:rowId xmlns:a16="http://schemas.microsoft.com/office/drawing/2014/main" val="2440291601"/>
                  </a:ext>
                </a:extLst>
              </a:tr>
              <a:tr h="457200">
                <a:tc vMerge="1">
                  <a:txBody>
                    <a:bodyPr/>
                    <a:lstStyle/>
                    <a:p>
                      <a:endParaRPr lang="en-US" dirty="0"/>
                    </a:p>
                  </a:txBody>
                  <a:tcPr/>
                </a:tc>
                <a:tc>
                  <a:txBody>
                    <a:bodyPr/>
                    <a:lstStyle/>
                    <a:p>
                      <a:pPr algn="ctr"/>
                      <a:r>
                        <a:rPr lang="en-US" sz="1400" dirty="0">
                          <a:solidFill>
                            <a:schemeClr val="bg1"/>
                          </a:solidFill>
                        </a:rPr>
                        <a:t>Change in Ave Days Used</a:t>
                      </a:r>
                    </a:p>
                  </a:txBody>
                  <a:tcPr>
                    <a:solidFill>
                      <a:schemeClr val="accent1"/>
                    </a:solidFill>
                  </a:tcPr>
                </a:tc>
                <a:extLst>
                  <a:ext uri="{0D108BD9-81ED-4DB2-BD59-A6C34878D82A}">
                    <a16:rowId xmlns:a16="http://schemas.microsoft.com/office/drawing/2014/main" val="3316260997"/>
                  </a:ext>
                </a:extLst>
              </a:tr>
              <a:tr h="370840">
                <a:tc>
                  <a:txBody>
                    <a:bodyPr/>
                    <a:lstStyle/>
                    <a:p>
                      <a:r>
                        <a:rPr lang="en-US" dirty="0"/>
                        <a:t>Days of Opioid Use</a:t>
                      </a:r>
                    </a:p>
                  </a:txBody>
                  <a:tcPr/>
                </a:tc>
                <a:tc>
                  <a:txBody>
                    <a:bodyPr/>
                    <a:lstStyle/>
                    <a:p>
                      <a:pPr algn="ctr"/>
                      <a:r>
                        <a:rPr lang="en-US" dirty="0"/>
                        <a:t>-96% </a:t>
                      </a:r>
                    </a:p>
                  </a:txBody>
                  <a:tcPr/>
                </a:tc>
                <a:extLst>
                  <a:ext uri="{0D108BD9-81ED-4DB2-BD59-A6C34878D82A}">
                    <a16:rowId xmlns:a16="http://schemas.microsoft.com/office/drawing/2014/main" val="3336996734"/>
                  </a:ext>
                </a:extLst>
              </a:tr>
              <a:tr h="370840">
                <a:tc>
                  <a:txBody>
                    <a:bodyPr/>
                    <a:lstStyle/>
                    <a:p>
                      <a:r>
                        <a:rPr lang="en-US" dirty="0"/>
                        <a:t>Days of Opioid Injection</a:t>
                      </a:r>
                    </a:p>
                  </a:txBody>
                  <a:tcPr/>
                </a:tc>
                <a:tc>
                  <a:txBody>
                    <a:bodyPr/>
                    <a:lstStyle/>
                    <a:p>
                      <a:pPr algn="ctr"/>
                      <a:r>
                        <a:rPr lang="en-US" dirty="0"/>
                        <a:t>-92%</a:t>
                      </a:r>
                    </a:p>
                  </a:txBody>
                  <a:tcPr/>
                </a:tc>
                <a:extLst>
                  <a:ext uri="{0D108BD9-81ED-4DB2-BD59-A6C34878D82A}">
                    <a16:rowId xmlns:a16="http://schemas.microsoft.com/office/drawing/2014/main" val="4268485877"/>
                  </a:ext>
                </a:extLst>
              </a:tr>
            </a:tbl>
          </a:graphicData>
        </a:graphic>
      </p:graphicFrame>
      <p:sp>
        <p:nvSpPr>
          <p:cNvPr id="4" name="Footer Placeholder 3">
            <a:extLst>
              <a:ext uri="{FF2B5EF4-FFF2-40B4-BE49-F238E27FC236}">
                <a16:creationId xmlns:a16="http://schemas.microsoft.com/office/drawing/2014/main" id="{D52B1892-779A-4209-8D3D-3675103A936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8178"/>
                </a:solidFill>
                <a:effectLst/>
                <a:uLnTx/>
                <a:uFillTx/>
                <a:latin typeface="Tw Cen MT"/>
                <a:ea typeface="+mn-ea"/>
                <a:cs typeface="+mn-cs"/>
              </a:rPr>
              <a:t>Vermont Department of Health</a:t>
            </a:r>
            <a:endParaRPr kumimoji="0" lang="en-US" sz="1400" b="0" i="0" u="none" strike="noStrike" kern="1200" cap="none" spc="0" normalizeH="0" baseline="0" noProof="0" dirty="0">
              <a:ln>
                <a:noFill/>
              </a:ln>
              <a:solidFill>
                <a:srgbClr val="8B8178"/>
              </a:solidFill>
              <a:effectLst/>
              <a:uLnTx/>
              <a:uFillTx/>
              <a:latin typeface="Tw Cen MT"/>
              <a:ea typeface="+mn-ea"/>
              <a:cs typeface="+mn-cs"/>
            </a:endParaRPr>
          </a:p>
        </p:txBody>
      </p:sp>
      <p:sp>
        <p:nvSpPr>
          <p:cNvPr id="10" name="Arrow: Down 9">
            <a:extLst>
              <a:ext uri="{FF2B5EF4-FFF2-40B4-BE49-F238E27FC236}">
                <a16:creationId xmlns:a16="http://schemas.microsoft.com/office/drawing/2014/main" id="{F4C9DD38-9BD8-4790-A896-C8F8C9F231E2}"/>
              </a:ext>
            </a:extLst>
          </p:cNvPr>
          <p:cNvSpPr/>
          <p:nvPr/>
        </p:nvSpPr>
        <p:spPr>
          <a:xfrm>
            <a:off x="5402423" y="3638546"/>
            <a:ext cx="127820"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3" name="TextBox 12">
            <a:extLst>
              <a:ext uri="{FF2B5EF4-FFF2-40B4-BE49-F238E27FC236}">
                <a16:creationId xmlns:a16="http://schemas.microsoft.com/office/drawing/2014/main" id="{72D73F86-475E-4A10-BF92-35BC8AD255D0}"/>
              </a:ext>
            </a:extLst>
          </p:cNvPr>
          <p:cNvSpPr txBox="1"/>
          <p:nvPr/>
        </p:nvSpPr>
        <p:spPr>
          <a:xfrm>
            <a:off x="2872862" y="4642221"/>
            <a:ext cx="39499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Designates statistically significant change</a:t>
            </a:r>
          </a:p>
        </p:txBody>
      </p:sp>
      <p:sp>
        <p:nvSpPr>
          <p:cNvPr id="14" name="Arrow: Down 13">
            <a:extLst>
              <a:ext uri="{FF2B5EF4-FFF2-40B4-BE49-F238E27FC236}">
                <a16:creationId xmlns:a16="http://schemas.microsoft.com/office/drawing/2014/main" id="{40851CD7-F17D-45EA-9BB1-2A9652B84814}"/>
              </a:ext>
            </a:extLst>
          </p:cNvPr>
          <p:cNvSpPr/>
          <p:nvPr/>
        </p:nvSpPr>
        <p:spPr>
          <a:xfrm>
            <a:off x="5406768" y="4021574"/>
            <a:ext cx="137652"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7" name="Arrow: Down 16">
            <a:extLst>
              <a:ext uri="{FF2B5EF4-FFF2-40B4-BE49-F238E27FC236}">
                <a16:creationId xmlns:a16="http://schemas.microsoft.com/office/drawing/2014/main" id="{C758BB38-88D6-4063-8244-26BF67F6479A}"/>
              </a:ext>
            </a:extLst>
          </p:cNvPr>
          <p:cNvSpPr/>
          <p:nvPr/>
        </p:nvSpPr>
        <p:spPr>
          <a:xfrm>
            <a:off x="2808952" y="4731005"/>
            <a:ext cx="127820"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8" name="TextBox 17">
            <a:extLst>
              <a:ext uri="{FF2B5EF4-FFF2-40B4-BE49-F238E27FC236}">
                <a16:creationId xmlns:a16="http://schemas.microsoft.com/office/drawing/2014/main" id="{79F45808-EC27-427D-96ED-5FDC6B5E0ED9}"/>
              </a:ext>
            </a:extLst>
          </p:cNvPr>
          <p:cNvSpPr txBox="1"/>
          <p:nvPr/>
        </p:nvSpPr>
        <p:spPr>
          <a:xfrm>
            <a:off x="501445" y="1733552"/>
            <a:ext cx="797326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Opioid use decreased substantially for people in both hubs and spokes.  Those not in treatment continued to use at high levels.</a:t>
            </a:r>
          </a:p>
        </p:txBody>
      </p:sp>
      <p:sp>
        <p:nvSpPr>
          <p:cNvPr id="19" name="TextBox 18">
            <a:extLst>
              <a:ext uri="{FF2B5EF4-FFF2-40B4-BE49-F238E27FC236}">
                <a16:creationId xmlns:a16="http://schemas.microsoft.com/office/drawing/2014/main" id="{35E0ABF8-A738-439D-BE22-AF3099112625}"/>
              </a:ext>
            </a:extLst>
          </p:cNvPr>
          <p:cNvSpPr txBox="1"/>
          <p:nvPr/>
        </p:nvSpPr>
        <p:spPr>
          <a:xfrm>
            <a:off x="501445" y="5283717"/>
            <a:ext cx="8381999"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“The hub was really good in a lot of ways because of the structure, the discipline. It makes you get back on track if you want to get back on track.” – Hub Patient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“The main support is always they focus on your health and your wellbeing. They always try to make sure you’re safe. That’s the number one thing, and then your substance abuse, to not using.” – Spoke Patient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1" name="TextBox 10">
            <a:extLst>
              <a:ext uri="{FF2B5EF4-FFF2-40B4-BE49-F238E27FC236}">
                <a16:creationId xmlns:a16="http://schemas.microsoft.com/office/drawing/2014/main" id="{9DB96BB9-404B-4A15-9880-C6F7595A1C62}"/>
              </a:ext>
            </a:extLst>
          </p:cNvPr>
          <p:cNvSpPr txBox="1"/>
          <p:nvPr/>
        </p:nvSpPr>
        <p:spPr>
          <a:xfrm>
            <a:off x="6294219" y="2939232"/>
            <a:ext cx="218049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The out of treatment group is excluded because there were  no significant changes</a:t>
            </a:r>
          </a:p>
        </p:txBody>
      </p:sp>
    </p:spTree>
    <p:extLst>
      <p:ext uri="{BB962C8B-B14F-4D97-AF65-F5344CB8AC3E}">
        <p14:creationId xmlns:p14="http://schemas.microsoft.com/office/powerpoint/2010/main" val="354646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2E2-044E-4FA5-8B53-84683719A28D}"/>
              </a:ext>
            </a:extLst>
          </p:cNvPr>
          <p:cNvSpPr>
            <a:spLocks noGrp="1"/>
          </p:cNvSpPr>
          <p:nvPr>
            <p:ph type="title"/>
          </p:nvPr>
        </p:nvSpPr>
        <p:spPr>
          <a:xfrm>
            <a:off x="260555" y="41788"/>
            <a:ext cx="8622889" cy="990600"/>
          </a:xfrm>
        </p:spPr>
        <p:txBody>
          <a:bodyPr/>
          <a:lstStyle/>
          <a:p>
            <a:r>
              <a:rPr lang="en-US" sz="3200" dirty="0"/>
              <a:t>Self-Reported Changes in Functioning:  T</a:t>
            </a:r>
            <a:r>
              <a:rPr lang="en-US" sz="1400" dirty="0"/>
              <a:t>1</a:t>
            </a:r>
            <a:r>
              <a:rPr lang="en-US" sz="3200" dirty="0"/>
              <a:t> to T</a:t>
            </a:r>
            <a:r>
              <a:rPr lang="en-US" sz="1400" dirty="0"/>
              <a:t>2</a:t>
            </a:r>
          </a:p>
        </p:txBody>
      </p:sp>
      <p:graphicFrame>
        <p:nvGraphicFramePr>
          <p:cNvPr id="5" name="Content Placeholder 4">
            <a:extLst>
              <a:ext uri="{FF2B5EF4-FFF2-40B4-BE49-F238E27FC236}">
                <a16:creationId xmlns:a16="http://schemas.microsoft.com/office/drawing/2014/main" id="{CE9075B2-006A-42BC-AB01-F00FE8E97E1B}"/>
              </a:ext>
            </a:extLst>
          </p:cNvPr>
          <p:cNvGraphicFramePr>
            <a:graphicFrameLocks noGrp="1"/>
          </p:cNvGraphicFramePr>
          <p:nvPr>
            <p:ph sz="quarter" idx="1"/>
            <p:extLst>
              <p:ext uri="{D42A27DB-BD31-4B8C-83A1-F6EECF244321}">
                <p14:modId xmlns:p14="http://schemas.microsoft.com/office/powerpoint/2010/main" val="1669680529"/>
              </p:ext>
            </p:extLst>
          </p:nvPr>
        </p:nvGraphicFramePr>
        <p:xfrm>
          <a:off x="909217" y="2819513"/>
          <a:ext cx="4866272" cy="2397760"/>
        </p:xfrm>
        <a:graphic>
          <a:graphicData uri="http://schemas.openxmlformats.org/drawingml/2006/table">
            <a:tbl>
              <a:tblPr firstRow="1" bandRow="1">
                <a:tableStyleId>{5C22544A-7EE6-4342-B048-85BDC9FD1C3A}</a:tableStyleId>
              </a:tblPr>
              <a:tblGrid>
                <a:gridCol w="3430763">
                  <a:extLst>
                    <a:ext uri="{9D8B030D-6E8A-4147-A177-3AD203B41FA5}">
                      <a16:colId xmlns:a16="http://schemas.microsoft.com/office/drawing/2014/main" val="3146578005"/>
                    </a:ext>
                  </a:extLst>
                </a:gridCol>
                <a:gridCol w="1435509">
                  <a:extLst>
                    <a:ext uri="{9D8B030D-6E8A-4147-A177-3AD203B41FA5}">
                      <a16:colId xmlns:a16="http://schemas.microsoft.com/office/drawing/2014/main" val="3636220780"/>
                    </a:ext>
                  </a:extLst>
                </a:gridCol>
              </a:tblGrid>
              <a:tr h="914400">
                <a:tc>
                  <a:txBody>
                    <a:bodyPr/>
                    <a:lstStyle/>
                    <a:p>
                      <a:r>
                        <a:rPr lang="en-US" dirty="0"/>
                        <a:t>Measure</a:t>
                      </a:r>
                    </a:p>
                  </a:txBody>
                  <a:tcPr/>
                </a:tc>
                <a:tc>
                  <a:txBody>
                    <a:bodyPr/>
                    <a:lstStyle/>
                    <a:p>
                      <a:pPr algn="ctr"/>
                      <a:r>
                        <a:rPr lang="en-US" dirty="0"/>
                        <a:t>In Treatment Group (n=80)</a:t>
                      </a:r>
                    </a:p>
                  </a:txBody>
                  <a:tcPr/>
                </a:tc>
                <a:extLst>
                  <a:ext uri="{0D108BD9-81ED-4DB2-BD59-A6C34878D82A}">
                    <a16:rowId xmlns:a16="http://schemas.microsoft.com/office/drawing/2014/main" val="2440291601"/>
                  </a:ext>
                </a:extLst>
              </a:tr>
              <a:tr h="370840">
                <a:tc>
                  <a:txBody>
                    <a:bodyPr/>
                    <a:lstStyle/>
                    <a:p>
                      <a:r>
                        <a:rPr lang="en-US" dirty="0"/>
                        <a:t>Number of ED Visits</a:t>
                      </a:r>
                    </a:p>
                  </a:txBody>
                  <a:tcPr/>
                </a:tc>
                <a:tc>
                  <a:txBody>
                    <a:bodyPr/>
                    <a:lstStyle/>
                    <a:p>
                      <a:pPr algn="ctr"/>
                      <a:r>
                        <a:rPr lang="en-US" dirty="0"/>
                        <a:t>-89%</a:t>
                      </a:r>
                    </a:p>
                  </a:txBody>
                  <a:tcPr/>
                </a:tc>
                <a:extLst>
                  <a:ext uri="{0D108BD9-81ED-4DB2-BD59-A6C34878D82A}">
                    <a16:rowId xmlns:a16="http://schemas.microsoft.com/office/drawing/2014/main" val="3336996734"/>
                  </a:ext>
                </a:extLst>
              </a:tr>
              <a:tr h="370840">
                <a:tc>
                  <a:txBody>
                    <a:bodyPr/>
                    <a:lstStyle/>
                    <a:p>
                      <a:r>
                        <a:rPr lang="en-US" dirty="0"/>
                        <a:t>OD in the previous 90 days</a:t>
                      </a:r>
                    </a:p>
                  </a:txBody>
                  <a:tcPr/>
                </a:tc>
                <a:tc>
                  <a:txBody>
                    <a:bodyPr/>
                    <a:lstStyle/>
                    <a:p>
                      <a:pPr algn="ctr"/>
                      <a:r>
                        <a:rPr lang="en-US" dirty="0"/>
                        <a:t>-100%</a:t>
                      </a:r>
                      <a:endParaRPr lang="en-US" sz="1100" dirty="0"/>
                    </a:p>
                  </a:txBody>
                  <a:tcPr/>
                </a:tc>
                <a:extLst>
                  <a:ext uri="{0D108BD9-81ED-4DB2-BD59-A6C34878D82A}">
                    <a16:rowId xmlns:a16="http://schemas.microsoft.com/office/drawing/2014/main" val="4268485877"/>
                  </a:ext>
                </a:extLst>
              </a:tr>
              <a:tr h="370840">
                <a:tc>
                  <a:txBody>
                    <a:bodyPr/>
                    <a:lstStyle/>
                    <a:p>
                      <a:r>
                        <a:rPr lang="en-US" dirty="0"/>
                        <a:t>Number of police stops or arrests</a:t>
                      </a:r>
                    </a:p>
                  </a:txBody>
                  <a:tcPr/>
                </a:tc>
                <a:tc>
                  <a:txBody>
                    <a:bodyPr/>
                    <a:lstStyle/>
                    <a:p>
                      <a:pPr algn="ctr"/>
                      <a:r>
                        <a:rPr lang="en-US" dirty="0"/>
                        <a:t>-90%</a:t>
                      </a:r>
                    </a:p>
                  </a:txBody>
                  <a:tcPr/>
                </a:tc>
                <a:extLst>
                  <a:ext uri="{0D108BD9-81ED-4DB2-BD59-A6C34878D82A}">
                    <a16:rowId xmlns:a16="http://schemas.microsoft.com/office/drawing/2014/main" val="603649572"/>
                  </a:ext>
                </a:extLst>
              </a:tr>
              <a:tr h="370840">
                <a:tc>
                  <a:txBody>
                    <a:bodyPr/>
                    <a:lstStyle/>
                    <a:p>
                      <a:r>
                        <a:rPr lang="en-US" dirty="0"/>
                        <a:t>Days of illegal activity</a:t>
                      </a:r>
                    </a:p>
                  </a:txBody>
                  <a:tcPr/>
                </a:tc>
                <a:tc>
                  <a:txBody>
                    <a:bodyPr/>
                    <a:lstStyle/>
                    <a:p>
                      <a:pPr algn="ctr"/>
                      <a:r>
                        <a:rPr lang="en-US" dirty="0"/>
                        <a:t>-90%</a:t>
                      </a:r>
                    </a:p>
                  </a:txBody>
                  <a:tcPr/>
                </a:tc>
                <a:extLst>
                  <a:ext uri="{0D108BD9-81ED-4DB2-BD59-A6C34878D82A}">
                    <a16:rowId xmlns:a16="http://schemas.microsoft.com/office/drawing/2014/main" val="826717999"/>
                  </a:ext>
                </a:extLst>
              </a:tr>
            </a:tbl>
          </a:graphicData>
        </a:graphic>
      </p:graphicFrame>
      <p:sp>
        <p:nvSpPr>
          <p:cNvPr id="4" name="Footer Placeholder 3">
            <a:extLst>
              <a:ext uri="{FF2B5EF4-FFF2-40B4-BE49-F238E27FC236}">
                <a16:creationId xmlns:a16="http://schemas.microsoft.com/office/drawing/2014/main" id="{D52B1892-779A-4209-8D3D-3675103A936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8178"/>
                </a:solidFill>
                <a:effectLst/>
                <a:uLnTx/>
                <a:uFillTx/>
                <a:latin typeface="Tw Cen MT"/>
                <a:ea typeface="+mn-ea"/>
                <a:cs typeface="+mn-cs"/>
              </a:rPr>
              <a:t>Vermont Department of Health</a:t>
            </a:r>
            <a:endParaRPr kumimoji="0" lang="en-US" sz="1400" b="0" i="0" u="none" strike="noStrike" kern="1200" cap="none" spc="0" normalizeH="0" baseline="0" noProof="0" dirty="0">
              <a:ln>
                <a:noFill/>
              </a:ln>
              <a:solidFill>
                <a:srgbClr val="8B8178"/>
              </a:solidFill>
              <a:effectLst/>
              <a:uLnTx/>
              <a:uFillTx/>
              <a:latin typeface="Tw Cen MT"/>
              <a:ea typeface="+mn-ea"/>
              <a:cs typeface="+mn-cs"/>
            </a:endParaRPr>
          </a:p>
        </p:txBody>
      </p:sp>
      <p:sp>
        <p:nvSpPr>
          <p:cNvPr id="10" name="Arrow: Down 9">
            <a:extLst>
              <a:ext uri="{FF2B5EF4-FFF2-40B4-BE49-F238E27FC236}">
                <a16:creationId xmlns:a16="http://schemas.microsoft.com/office/drawing/2014/main" id="{F4C9DD38-9BD8-4790-A896-C8F8C9F231E2}"/>
              </a:ext>
            </a:extLst>
          </p:cNvPr>
          <p:cNvSpPr/>
          <p:nvPr/>
        </p:nvSpPr>
        <p:spPr>
          <a:xfrm>
            <a:off x="5564093" y="3846846"/>
            <a:ext cx="127820"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Arrow: Down 10">
            <a:extLst>
              <a:ext uri="{FF2B5EF4-FFF2-40B4-BE49-F238E27FC236}">
                <a16:creationId xmlns:a16="http://schemas.microsoft.com/office/drawing/2014/main" id="{E5B5E9F0-17AC-407D-82CF-BCD96C2A460C}"/>
              </a:ext>
            </a:extLst>
          </p:cNvPr>
          <p:cNvSpPr/>
          <p:nvPr/>
        </p:nvSpPr>
        <p:spPr>
          <a:xfrm>
            <a:off x="5554261" y="4550416"/>
            <a:ext cx="137652"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Arrow: Down 11">
            <a:extLst>
              <a:ext uri="{FF2B5EF4-FFF2-40B4-BE49-F238E27FC236}">
                <a16:creationId xmlns:a16="http://schemas.microsoft.com/office/drawing/2014/main" id="{676B42A7-F625-45E4-9110-7D16D1512596}"/>
              </a:ext>
            </a:extLst>
          </p:cNvPr>
          <p:cNvSpPr/>
          <p:nvPr/>
        </p:nvSpPr>
        <p:spPr>
          <a:xfrm>
            <a:off x="5554261" y="4927869"/>
            <a:ext cx="137652"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3" name="TextBox 12">
            <a:extLst>
              <a:ext uri="{FF2B5EF4-FFF2-40B4-BE49-F238E27FC236}">
                <a16:creationId xmlns:a16="http://schemas.microsoft.com/office/drawing/2014/main" id="{72D73F86-475E-4A10-BF92-35BC8AD255D0}"/>
              </a:ext>
            </a:extLst>
          </p:cNvPr>
          <p:cNvSpPr txBox="1"/>
          <p:nvPr/>
        </p:nvSpPr>
        <p:spPr>
          <a:xfrm>
            <a:off x="3278443" y="6362423"/>
            <a:ext cx="39499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Designates statistically significant change</a:t>
            </a:r>
          </a:p>
        </p:txBody>
      </p:sp>
      <p:sp>
        <p:nvSpPr>
          <p:cNvPr id="17" name="Arrow: Down 16">
            <a:extLst>
              <a:ext uri="{FF2B5EF4-FFF2-40B4-BE49-F238E27FC236}">
                <a16:creationId xmlns:a16="http://schemas.microsoft.com/office/drawing/2014/main" id="{C758BB38-88D6-4063-8244-26BF67F6479A}"/>
              </a:ext>
            </a:extLst>
          </p:cNvPr>
          <p:cNvSpPr/>
          <p:nvPr/>
        </p:nvSpPr>
        <p:spPr>
          <a:xfrm>
            <a:off x="3214533" y="6451207"/>
            <a:ext cx="127820"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3" name="TextBox 2">
            <a:extLst>
              <a:ext uri="{FF2B5EF4-FFF2-40B4-BE49-F238E27FC236}">
                <a16:creationId xmlns:a16="http://schemas.microsoft.com/office/drawing/2014/main" id="{D7D5D902-F5FC-4CE6-B9BC-B670D268A16E}"/>
              </a:ext>
            </a:extLst>
          </p:cNvPr>
          <p:cNvSpPr txBox="1"/>
          <p:nvPr/>
        </p:nvSpPr>
        <p:spPr>
          <a:xfrm>
            <a:off x="432618" y="1581497"/>
            <a:ext cx="827876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There were significant decreases in the number of ED visits, arrests, and days of illegal activity.  No study participants overdosed in the 90 days prior to the interview.  Days of school or training increased but there was not a significant change in days of work.</a:t>
            </a:r>
          </a:p>
        </p:txBody>
      </p:sp>
      <p:sp>
        <p:nvSpPr>
          <p:cNvPr id="6" name="TextBox 5">
            <a:extLst>
              <a:ext uri="{FF2B5EF4-FFF2-40B4-BE49-F238E27FC236}">
                <a16:creationId xmlns:a16="http://schemas.microsoft.com/office/drawing/2014/main" id="{05CA1F8A-409A-4181-B6DA-6157096E0201}"/>
              </a:ext>
            </a:extLst>
          </p:cNvPr>
          <p:cNvSpPr txBox="1"/>
          <p:nvPr/>
        </p:nvSpPr>
        <p:spPr>
          <a:xfrm>
            <a:off x="6440560" y="4831392"/>
            <a:ext cx="218049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The out of treatment group is excluded because there were  no significant changes</a:t>
            </a:r>
          </a:p>
        </p:txBody>
      </p:sp>
      <p:pic>
        <p:nvPicPr>
          <p:cNvPr id="7" name="Picture 6">
            <a:extLst>
              <a:ext uri="{FF2B5EF4-FFF2-40B4-BE49-F238E27FC236}">
                <a16:creationId xmlns:a16="http://schemas.microsoft.com/office/drawing/2014/main" id="{54C964A3-AE75-4082-A0A6-85BCD8CA24A9}"/>
              </a:ext>
            </a:extLst>
          </p:cNvPr>
          <p:cNvPicPr>
            <a:picLocks noChangeAspect="1"/>
          </p:cNvPicPr>
          <p:nvPr/>
        </p:nvPicPr>
        <p:blipFill>
          <a:blip r:embed="rId3"/>
          <a:stretch>
            <a:fillRect/>
          </a:stretch>
        </p:blipFill>
        <p:spPr>
          <a:xfrm>
            <a:off x="6027760" y="2696818"/>
            <a:ext cx="3006093" cy="2016587"/>
          </a:xfrm>
          <a:prstGeom prst="rect">
            <a:avLst/>
          </a:prstGeom>
        </p:spPr>
      </p:pic>
      <p:sp>
        <p:nvSpPr>
          <p:cNvPr id="16" name="Arrow: Down 15">
            <a:extLst>
              <a:ext uri="{FF2B5EF4-FFF2-40B4-BE49-F238E27FC236}">
                <a16:creationId xmlns:a16="http://schemas.microsoft.com/office/drawing/2014/main" id="{A3E9A4D4-B344-46D6-B299-BF41473E21EC}"/>
              </a:ext>
            </a:extLst>
          </p:cNvPr>
          <p:cNvSpPr/>
          <p:nvPr/>
        </p:nvSpPr>
        <p:spPr>
          <a:xfrm>
            <a:off x="5564093" y="4166568"/>
            <a:ext cx="127820" cy="235975"/>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80555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F6CF-0A94-4A45-8FD8-84F2F2B476C6}"/>
              </a:ext>
            </a:extLst>
          </p:cNvPr>
          <p:cNvSpPr>
            <a:spLocks noGrp="1"/>
          </p:cNvSpPr>
          <p:nvPr>
            <p:ph type="title"/>
          </p:nvPr>
        </p:nvSpPr>
        <p:spPr/>
        <p:txBody>
          <a:bodyPr/>
          <a:lstStyle/>
          <a:p>
            <a:r>
              <a:rPr lang="en-US" dirty="0"/>
              <a:t>Evaluation Recommendations</a:t>
            </a:r>
          </a:p>
        </p:txBody>
      </p:sp>
      <p:sp>
        <p:nvSpPr>
          <p:cNvPr id="3" name="Content Placeholder 2">
            <a:extLst>
              <a:ext uri="{FF2B5EF4-FFF2-40B4-BE49-F238E27FC236}">
                <a16:creationId xmlns:a16="http://schemas.microsoft.com/office/drawing/2014/main" id="{2EEDF7D5-D331-424A-8020-2209D7235485}"/>
              </a:ext>
            </a:extLst>
          </p:cNvPr>
          <p:cNvSpPr>
            <a:spLocks noGrp="1"/>
          </p:cNvSpPr>
          <p:nvPr>
            <p:ph sz="quarter" idx="1"/>
          </p:nvPr>
        </p:nvSpPr>
        <p:spPr/>
        <p:txBody>
          <a:bodyPr/>
          <a:lstStyle/>
          <a:p>
            <a:r>
              <a:rPr lang="en-US" dirty="0"/>
              <a:t>Increase access to MAT in spokes</a:t>
            </a:r>
          </a:p>
          <a:p>
            <a:r>
              <a:rPr lang="en-US" dirty="0"/>
              <a:t>Add hubs to decrease hub census per location</a:t>
            </a:r>
          </a:p>
          <a:p>
            <a:r>
              <a:rPr lang="en-US" dirty="0"/>
              <a:t>Develop an addiction workforce plan</a:t>
            </a:r>
          </a:p>
          <a:p>
            <a:r>
              <a:rPr lang="en-US" dirty="0"/>
              <a:t>Establish a workgroup to improve clinical treatment</a:t>
            </a:r>
          </a:p>
          <a:p>
            <a:pPr lvl="1"/>
            <a:r>
              <a:rPr lang="en-US" dirty="0"/>
              <a:t>Increase mental health services</a:t>
            </a:r>
          </a:p>
          <a:p>
            <a:pPr lvl="1"/>
            <a:r>
              <a:rPr lang="en-US" dirty="0"/>
              <a:t>Provide services for family members/significant others</a:t>
            </a:r>
          </a:p>
          <a:p>
            <a:pPr lvl="1"/>
            <a:r>
              <a:rPr lang="en-US" dirty="0"/>
              <a:t>Provide vocational services</a:t>
            </a:r>
          </a:p>
          <a:p>
            <a:pPr lvl="1"/>
            <a:r>
              <a:rPr lang="en-US" dirty="0"/>
              <a:t>Review and update as needed system protocols and procedures</a:t>
            </a:r>
          </a:p>
        </p:txBody>
      </p:sp>
      <p:sp>
        <p:nvSpPr>
          <p:cNvPr id="4" name="Footer Placeholder 3">
            <a:extLst>
              <a:ext uri="{FF2B5EF4-FFF2-40B4-BE49-F238E27FC236}">
                <a16:creationId xmlns:a16="http://schemas.microsoft.com/office/drawing/2014/main" id="{174E8973-01C9-40CA-8BB6-505C59E62DE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8178"/>
                </a:solidFill>
                <a:effectLst/>
                <a:uLnTx/>
                <a:uFillTx/>
                <a:latin typeface="Tw Cen MT"/>
                <a:ea typeface="+mn-ea"/>
                <a:cs typeface="+mn-cs"/>
              </a:rPr>
              <a:t>Vermont Department of Health</a:t>
            </a:r>
            <a:endParaRPr kumimoji="0" lang="en-US" sz="1400" b="0" i="0" u="none" strike="noStrike" kern="1200" cap="none" spc="0" normalizeH="0" baseline="0" noProof="0" dirty="0">
              <a:ln>
                <a:noFill/>
              </a:ln>
              <a:solidFill>
                <a:srgbClr val="8B8178"/>
              </a:solidFill>
              <a:effectLst/>
              <a:uLnTx/>
              <a:uFillTx/>
              <a:latin typeface="Tw Cen MT"/>
              <a:ea typeface="+mn-ea"/>
              <a:cs typeface="+mn-cs"/>
            </a:endParaRPr>
          </a:p>
        </p:txBody>
      </p:sp>
    </p:spTree>
    <p:extLst>
      <p:ext uri="{BB962C8B-B14F-4D97-AF65-F5344CB8AC3E}">
        <p14:creationId xmlns:p14="http://schemas.microsoft.com/office/powerpoint/2010/main" val="205995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9E50-F096-4A42-BA91-75F6AE2B1DB5}"/>
              </a:ext>
            </a:extLst>
          </p:cNvPr>
          <p:cNvSpPr>
            <a:spLocks noGrp="1"/>
          </p:cNvSpPr>
          <p:nvPr>
            <p:ph type="title"/>
          </p:nvPr>
        </p:nvSpPr>
        <p:spPr/>
        <p:txBody>
          <a:bodyPr/>
          <a:lstStyle/>
          <a:p>
            <a:r>
              <a:rPr lang="en-US" dirty="0"/>
              <a:t>Study Limitations</a:t>
            </a:r>
          </a:p>
        </p:txBody>
      </p:sp>
      <p:sp>
        <p:nvSpPr>
          <p:cNvPr id="3" name="Content Placeholder 2">
            <a:extLst>
              <a:ext uri="{FF2B5EF4-FFF2-40B4-BE49-F238E27FC236}">
                <a16:creationId xmlns:a16="http://schemas.microsoft.com/office/drawing/2014/main" id="{B64CCFCA-09A6-43CB-ABE5-42F5D532CE9E}"/>
              </a:ext>
            </a:extLst>
          </p:cNvPr>
          <p:cNvSpPr>
            <a:spLocks noGrp="1"/>
          </p:cNvSpPr>
          <p:nvPr>
            <p:ph sz="quarter" idx="1"/>
          </p:nvPr>
        </p:nvSpPr>
        <p:spPr/>
        <p:txBody>
          <a:bodyPr/>
          <a:lstStyle/>
          <a:p>
            <a:r>
              <a:rPr lang="en-US" dirty="0"/>
              <a:t>Sample sizes are small</a:t>
            </a:r>
          </a:p>
          <a:p>
            <a:r>
              <a:rPr lang="en-US" dirty="0"/>
              <a:t>Participants self selected</a:t>
            </a:r>
          </a:p>
          <a:p>
            <a:r>
              <a:rPr lang="en-US" dirty="0"/>
              <a:t>All data is self-report</a:t>
            </a:r>
          </a:p>
          <a:p>
            <a:r>
              <a:rPr lang="en-US" dirty="0"/>
              <a:t>This was not a controlled research trial and the out of treatment group are not a true control group</a:t>
            </a:r>
          </a:p>
          <a:p>
            <a:r>
              <a:rPr lang="en-US" dirty="0"/>
              <a:t>Sample results should be used in combination of other studies and data</a:t>
            </a:r>
          </a:p>
        </p:txBody>
      </p:sp>
      <p:sp>
        <p:nvSpPr>
          <p:cNvPr id="4" name="Footer Placeholder 3">
            <a:extLst>
              <a:ext uri="{FF2B5EF4-FFF2-40B4-BE49-F238E27FC236}">
                <a16:creationId xmlns:a16="http://schemas.microsoft.com/office/drawing/2014/main" id="{F20C8DFD-E364-4B66-9F08-67E41CF0CA5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B8178"/>
                </a:solidFill>
                <a:effectLst/>
                <a:uLnTx/>
                <a:uFillTx/>
                <a:latin typeface="Tw Cen MT"/>
                <a:ea typeface="+mn-ea"/>
                <a:cs typeface="+mn-cs"/>
              </a:rPr>
              <a:t>Vermont Department of Health</a:t>
            </a:r>
            <a:endParaRPr kumimoji="0" lang="en-US" sz="1400" b="0" i="0" u="none" strike="noStrike" kern="1200" cap="none" spc="0" normalizeH="0" baseline="0" noProof="0" dirty="0">
              <a:ln>
                <a:noFill/>
              </a:ln>
              <a:solidFill>
                <a:srgbClr val="8B8178"/>
              </a:solidFill>
              <a:effectLst/>
              <a:uLnTx/>
              <a:uFillTx/>
              <a:latin typeface="Tw Cen MT"/>
              <a:ea typeface="+mn-ea"/>
              <a:cs typeface="+mn-cs"/>
            </a:endParaRPr>
          </a:p>
        </p:txBody>
      </p:sp>
    </p:spTree>
    <p:extLst>
      <p:ext uri="{BB962C8B-B14F-4D97-AF65-F5344CB8AC3E}">
        <p14:creationId xmlns:p14="http://schemas.microsoft.com/office/powerpoint/2010/main" val="41893866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1177</TotalTime>
  <Words>433</Words>
  <Application>Microsoft Office PowerPoint</Application>
  <PresentationFormat>On-screen Show (4:3)</PresentationFormat>
  <Paragraphs>61</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Calibri</vt:lpstr>
      <vt:lpstr>Tw Cen MT</vt:lpstr>
      <vt:lpstr>Wingdings</vt:lpstr>
      <vt:lpstr>Wingdings 2</vt:lpstr>
      <vt:lpstr>Median</vt:lpstr>
      <vt:lpstr>Alcohol and Drug Abuse Programs</vt:lpstr>
      <vt:lpstr>Study Measurement Periods</vt:lpstr>
      <vt:lpstr>Study participants trajectory of substance use</vt:lpstr>
      <vt:lpstr>Self-Reported Changes in Opioid Use:  T1 to T2</vt:lpstr>
      <vt:lpstr>Self-Reported Changes in Functioning:  T1 to T2</vt:lpstr>
      <vt:lpstr>Evaluation Recommendations</vt:lpstr>
      <vt:lpstr>Study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Abuse Programs</dc:title>
  <dc:creator>VanDonsel, Anne</dc:creator>
  <cp:lastModifiedBy>Gowdey, Rose</cp:lastModifiedBy>
  <cp:revision>4</cp:revision>
  <dcterms:created xsi:type="dcterms:W3CDTF">2018-02-05T21:48:20Z</dcterms:created>
  <dcterms:modified xsi:type="dcterms:W3CDTF">2018-02-06T19:19:15Z</dcterms:modified>
</cp:coreProperties>
</file>