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9"/>
  </p:notesMasterIdLst>
  <p:sldIdLst>
    <p:sldId id="281" r:id="rId6"/>
    <p:sldId id="258" r:id="rId7"/>
    <p:sldId id="259" r:id="rId8"/>
    <p:sldId id="260"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9" r:id="rId24"/>
    <p:sldId id="276" r:id="rId25"/>
    <p:sldId id="277" r:id="rId26"/>
    <p:sldId id="278" r:id="rId27"/>
    <p:sldId id="28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0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249CFA-ED21-4D73-9AE8-2B99149E4F98}" type="datetimeFigureOut">
              <a:rPr lang="en-US" smtClean="0"/>
              <a:t>11/16/2022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7BB18D-BBAE-4F1F-A0A3-CA4B9F4D498F}" type="slidenum">
              <a:rPr lang="en-US" smtClean="0"/>
              <a:t>‹#›</a:t>
            </a:fld>
            <a:endParaRPr lang="en-US"/>
          </a:p>
        </p:txBody>
      </p:sp>
    </p:spTree>
    <p:extLst>
      <p:ext uri="{BB962C8B-B14F-4D97-AF65-F5344CB8AC3E}">
        <p14:creationId xmlns:p14="http://schemas.microsoft.com/office/powerpoint/2010/main" val="14039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1" y="0"/>
            <a:ext cx="3342503"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3660006" y="480469"/>
            <a:ext cx="4781350"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3660008" y="2960144"/>
            <a:ext cx="4781350"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580" y="5925744"/>
            <a:ext cx="1683776"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3660008" y="4530726"/>
            <a:ext cx="4781525"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5292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9144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4056487" y="4919056"/>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06" y="743408"/>
            <a:ext cx="2380241" cy="638661"/>
          </a:xfrm>
          <a:prstGeom prst="rect">
            <a:avLst/>
          </a:prstGeom>
        </p:spPr>
      </p:pic>
      <p:sp>
        <p:nvSpPr>
          <p:cNvPr id="17" name="Title 1">
            <a:extLst>
              <a:ext uri="{FF2B5EF4-FFF2-40B4-BE49-F238E27FC236}">
                <a16:creationId xmlns:a16="http://schemas.microsoft.com/office/drawing/2014/main" id="{5CECF0CC-4A14-4B87-9C8E-AB7DD92BCEC9}"/>
              </a:ext>
            </a:extLst>
          </p:cNvPr>
          <p:cNvSpPr>
            <a:spLocks noGrp="1"/>
          </p:cNvSpPr>
          <p:nvPr>
            <p:ph type="title" hasCustomPrompt="1"/>
          </p:nvPr>
        </p:nvSpPr>
        <p:spPr>
          <a:xfrm>
            <a:off x="3054045" y="1607392"/>
            <a:ext cx="5518774" cy="1600200"/>
          </a:xfrm>
        </p:spPr>
        <p:txBody>
          <a:bodyPr anchor="b">
            <a:normAutofit/>
          </a:bodyPr>
          <a:lstStyle>
            <a:lvl1pPr>
              <a:defRPr sz="4000">
                <a:solidFill>
                  <a:schemeClr val="tx1"/>
                </a:solidFill>
              </a:defRPr>
            </a:lvl1pPr>
          </a:lstStyle>
          <a:p>
            <a:r>
              <a:rPr lang="en-US" dirty="0"/>
              <a:t>Thank you!</a:t>
            </a:r>
          </a:p>
        </p:txBody>
      </p:sp>
      <p:sp>
        <p:nvSpPr>
          <p:cNvPr id="5" name="Text Placeholder 4">
            <a:extLst>
              <a:ext uri="{FF2B5EF4-FFF2-40B4-BE49-F238E27FC236}">
                <a16:creationId xmlns:a16="http://schemas.microsoft.com/office/drawing/2014/main" id="{8B075A97-7B8E-4C83-844F-43A417C99649}"/>
              </a:ext>
            </a:extLst>
          </p:cNvPr>
          <p:cNvSpPr>
            <a:spLocks noGrp="1"/>
          </p:cNvSpPr>
          <p:nvPr>
            <p:ph type="body" sz="quarter" idx="13" hasCustomPrompt="1"/>
          </p:nvPr>
        </p:nvSpPr>
        <p:spPr>
          <a:xfrm>
            <a:off x="3054045" y="4172109"/>
            <a:ext cx="5518455" cy="509503"/>
          </a:xfrm>
        </p:spPr>
        <p:txBody>
          <a:bodyPr>
            <a:normAutofit/>
          </a:bodyPr>
          <a:lstStyle>
            <a:lvl1pPr>
              <a:defRPr sz="3200">
                <a:solidFill>
                  <a:schemeClr val="bg1"/>
                </a:solidFill>
                <a:latin typeface="+mj-lt"/>
              </a:defRPr>
            </a:lvl1pPr>
          </a:lstStyle>
          <a:p>
            <a:pPr lvl="0"/>
            <a:r>
              <a:rPr lang="en-US" dirty="0"/>
              <a:t>Let’s stay in touch.</a:t>
            </a:r>
          </a:p>
        </p:txBody>
      </p:sp>
      <p:sp>
        <p:nvSpPr>
          <p:cNvPr id="18" name="Text Placeholder 11">
            <a:extLst>
              <a:ext uri="{FF2B5EF4-FFF2-40B4-BE49-F238E27FC236}">
                <a16:creationId xmlns:a16="http://schemas.microsoft.com/office/drawing/2014/main" id="{5C3014D6-E780-4DAC-9047-184BB44F2812}"/>
              </a:ext>
            </a:extLst>
          </p:cNvPr>
          <p:cNvSpPr>
            <a:spLocks noGrp="1"/>
          </p:cNvSpPr>
          <p:nvPr>
            <p:ph type="body" sz="quarter" idx="14" hasCustomPrompt="1"/>
          </p:nvPr>
        </p:nvSpPr>
        <p:spPr>
          <a:xfrm>
            <a:off x="3053726" y="4919056"/>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Email:</a:t>
            </a:r>
          </a:p>
        </p:txBody>
      </p:sp>
      <p:sp>
        <p:nvSpPr>
          <p:cNvPr id="19" name="Text Placeholder 11">
            <a:extLst>
              <a:ext uri="{FF2B5EF4-FFF2-40B4-BE49-F238E27FC236}">
                <a16:creationId xmlns:a16="http://schemas.microsoft.com/office/drawing/2014/main" id="{645E8E91-EF31-48B1-916C-2BFE4F850A4B}"/>
              </a:ext>
            </a:extLst>
          </p:cNvPr>
          <p:cNvSpPr>
            <a:spLocks noGrp="1"/>
          </p:cNvSpPr>
          <p:nvPr>
            <p:ph type="body" sz="quarter" idx="15" hasCustomPrompt="1"/>
          </p:nvPr>
        </p:nvSpPr>
        <p:spPr>
          <a:xfrm>
            <a:off x="3053726" y="5384394"/>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Web:</a:t>
            </a:r>
          </a:p>
        </p:txBody>
      </p:sp>
      <p:sp>
        <p:nvSpPr>
          <p:cNvPr id="20" name="Text Placeholder 11">
            <a:extLst>
              <a:ext uri="{FF2B5EF4-FFF2-40B4-BE49-F238E27FC236}">
                <a16:creationId xmlns:a16="http://schemas.microsoft.com/office/drawing/2014/main" id="{5084D2A8-DD55-4870-82B7-7D0FF0BC44C7}"/>
              </a:ext>
            </a:extLst>
          </p:cNvPr>
          <p:cNvSpPr>
            <a:spLocks noGrp="1"/>
          </p:cNvSpPr>
          <p:nvPr>
            <p:ph type="body" sz="quarter" idx="16" hasCustomPrompt="1"/>
          </p:nvPr>
        </p:nvSpPr>
        <p:spPr>
          <a:xfrm>
            <a:off x="3053726" y="5824132"/>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Social:</a:t>
            </a:r>
          </a:p>
        </p:txBody>
      </p:sp>
      <p:sp>
        <p:nvSpPr>
          <p:cNvPr id="25" name="Text Placeholder 11">
            <a:extLst>
              <a:ext uri="{FF2B5EF4-FFF2-40B4-BE49-F238E27FC236}">
                <a16:creationId xmlns:a16="http://schemas.microsoft.com/office/drawing/2014/main" id="{B808FB5B-41EF-4BBD-9908-5CCAEF92BA4B}"/>
              </a:ext>
            </a:extLst>
          </p:cNvPr>
          <p:cNvSpPr>
            <a:spLocks noGrp="1"/>
          </p:cNvSpPr>
          <p:nvPr>
            <p:ph type="body" sz="quarter" idx="17" hasCustomPrompt="1"/>
          </p:nvPr>
        </p:nvSpPr>
        <p:spPr>
          <a:xfrm>
            <a:off x="4056169" y="5378960"/>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healthvermont.gov</a:t>
            </a:r>
          </a:p>
        </p:txBody>
      </p:sp>
      <p:sp>
        <p:nvSpPr>
          <p:cNvPr id="26" name="Text Placeholder 11">
            <a:extLst>
              <a:ext uri="{FF2B5EF4-FFF2-40B4-BE49-F238E27FC236}">
                <a16:creationId xmlns:a16="http://schemas.microsoft.com/office/drawing/2014/main" id="{F1B53ED2-C47B-4EEE-95D4-A6E1D5336F4B}"/>
              </a:ext>
            </a:extLst>
          </p:cNvPr>
          <p:cNvSpPr>
            <a:spLocks noGrp="1"/>
          </p:cNvSpPr>
          <p:nvPr>
            <p:ph type="body" sz="quarter" idx="18" hasCustomPrompt="1"/>
          </p:nvPr>
        </p:nvSpPr>
        <p:spPr>
          <a:xfrm>
            <a:off x="4056169" y="5824132"/>
            <a:ext cx="4516331"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a:t>
            </a:r>
            <a:r>
              <a:rPr lang="en-US" dirty="0" err="1"/>
              <a:t>healthvermont</a:t>
            </a:r>
            <a:endParaRPr lang="en-US" dirty="0"/>
          </a:p>
        </p:txBody>
      </p:sp>
    </p:spTree>
    <p:extLst>
      <p:ext uri="{BB962C8B-B14F-4D97-AF65-F5344CB8AC3E}">
        <p14:creationId xmlns:p14="http://schemas.microsoft.com/office/powerpoint/2010/main" val="975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9144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9698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623888" y="1709741"/>
            <a:ext cx="78867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623888" y="4589466"/>
            <a:ext cx="78867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203741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9144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628650" y="1825625"/>
            <a:ext cx="38862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4629150" y="1825625"/>
            <a:ext cx="38862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57386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92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628650" y="963827"/>
            <a:ext cx="78867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5860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628650" y="963827"/>
            <a:ext cx="78867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endParaRPr lang="en-US" dirty="0"/>
          </a:p>
        </p:txBody>
      </p:sp>
    </p:spTree>
    <p:extLst>
      <p:ext uri="{BB962C8B-B14F-4D97-AF65-F5344CB8AC3E}">
        <p14:creationId xmlns:p14="http://schemas.microsoft.com/office/powerpoint/2010/main" val="7356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629841" y="987425"/>
            <a:ext cx="2949178"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3887391" y="987428"/>
            <a:ext cx="462915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629841" y="2587627"/>
            <a:ext cx="2949178"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737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495169" y="2137719"/>
            <a:ext cx="7021727" cy="1154112"/>
          </a:xfrm>
        </p:spPr>
        <p:txBody>
          <a:bodyPr/>
          <a:lstStyle>
            <a:lvl1pPr>
              <a:defRPr sz="2400"/>
            </a:lvl1pPr>
          </a:lstStyle>
          <a:p>
            <a:pPr lvl="0"/>
            <a:r>
              <a:rPr lang="en-US" dirty="0"/>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493624" y="3420762"/>
            <a:ext cx="7021727" cy="1154112"/>
          </a:xfrm>
        </p:spPr>
        <p:txBody>
          <a:bodyPr/>
          <a:lstStyle>
            <a:lvl1pPr algn="l">
              <a:defRPr sz="2400"/>
            </a:lvl1pPr>
          </a:lstStyle>
          <a:p>
            <a:pPr lvl="0"/>
            <a:r>
              <a:rPr lang="en-US" dirty="0"/>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493624" y="4703806"/>
            <a:ext cx="7021727" cy="1154112"/>
          </a:xfrm>
        </p:spPr>
        <p:txBody>
          <a:bodyPr>
            <a:normAutofit/>
          </a:bodyPr>
          <a:lstStyle>
            <a:lvl1pPr>
              <a:defRPr sz="2400"/>
            </a:lvl1pPr>
          </a:lstStyle>
          <a:p>
            <a:pPr lvl="0"/>
            <a:r>
              <a:rPr lang="en-US" dirty="0"/>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659542" y="1872426"/>
            <a:ext cx="1032613" cy="784830"/>
          </a:xfrm>
          <a:prstGeom prst="rect">
            <a:avLst/>
          </a:prstGeom>
          <a:noFill/>
        </p:spPr>
        <p:txBody>
          <a:bodyPr wrap="square" rtlCol="0">
            <a:spAutoFit/>
          </a:bodyPr>
          <a:lstStyle/>
          <a:p>
            <a:r>
              <a:rPr lang="en-US" sz="4500" dirty="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628651" y="3155468"/>
            <a:ext cx="1032613" cy="784830"/>
          </a:xfrm>
          <a:prstGeom prst="rect">
            <a:avLst/>
          </a:prstGeom>
          <a:noFill/>
        </p:spPr>
        <p:txBody>
          <a:bodyPr wrap="square" rtlCol="0">
            <a:spAutoFit/>
          </a:bodyPr>
          <a:lstStyle/>
          <a:p>
            <a:r>
              <a:rPr lang="en-US" sz="4500" dirty="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628651" y="4438513"/>
            <a:ext cx="1032613" cy="784830"/>
          </a:xfrm>
          <a:prstGeom prst="rect">
            <a:avLst/>
          </a:prstGeom>
          <a:noFill/>
        </p:spPr>
        <p:txBody>
          <a:bodyPr wrap="square" rtlCol="0">
            <a:spAutoFit/>
          </a:bodyPr>
          <a:lstStyle/>
          <a:p>
            <a:r>
              <a:rPr lang="en-US" sz="4500" dirty="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9497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628650" y="6356353"/>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551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 id="2147483660" r:id="rId7"/>
    <p:sldLayoutId id="2147483656" r:id="rId8"/>
    <p:sldLayoutId id="2147483663" r:id="rId9"/>
    <p:sldLayoutId id="2147483662"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vermont.gov/immunizations-infectious-disease/hiv/surveillance" TargetMode="External"/><Relationship Id="rId2" Type="http://schemas.openxmlformats.org/officeDocument/2006/relationships/hyperlink" Target="https://www.surveymonkey.com/r/QRGH3G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CE7D0E-B62A-43CD-A672-4CF9427DFA7A}"/>
              </a:ext>
            </a:extLst>
          </p:cNvPr>
          <p:cNvSpPr>
            <a:spLocks noGrp="1"/>
          </p:cNvSpPr>
          <p:nvPr>
            <p:ph type="sldNum" sz="quarter" idx="4"/>
          </p:nvPr>
        </p:nvSpPr>
        <p:spPr/>
        <p:txBody>
          <a:bodyPr/>
          <a:lstStyle/>
          <a:p>
            <a:fld id="{820DBD16-8F52-45AC-8998-73485FE4613D}" type="slidenum">
              <a:rPr lang="en-US" smtClean="0"/>
              <a:pPr/>
              <a:t>1</a:t>
            </a:fld>
            <a:endParaRPr lang="en-US" dirty="0"/>
          </a:p>
        </p:txBody>
      </p:sp>
      <p:sp>
        <p:nvSpPr>
          <p:cNvPr id="3" name="Footer Placeholder 2">
            <a:extLst>
              <a:ext uri="{FF2B5EF4-FFF2-40B4-BE49-F238E27FC236}">
                <a16:creationId xmlns:a16="http://schemas.microsoft.com/office/drawing/2014/main" id="{2C4C9CBA-1A4E-4F3F-B308-AA97429E7B15}"/>
              </a:ext>
            </a:extLst>
          </p:cNvPr>
          <p:cNvSpPr>
            <a:spLocks noGrp="1"/>
          </p:cNvSpPr>
          <p:nvPr>
            <p:ph type="ftr" sz="quarter" idx="3"/>
          </p:nvPr>
        </p:nvSpPr>
        <p:spPr/>
        <p:txBody>
          <a:bodyPr/>
          <a:lstStyle/>
          <a:p>
            <a:r>
              <a:rPr lang="en-US"/>
              <a:t>Vermont Department of Health</a:t>
            </a:r>
            <a:endParaRPr lang="en-US" dirty="0"/>
          </a:p>
        </p:txBody>
      </p:sp>
      <p:pic>
        <p:nvPicPr>
          <p:cNvPr id="4" name="Content Placeholder 10">
            <a:extLst>
              <a:ext uri="{FF2B5EF4-FFF2-40B4-BE49-F238E27FC236}">
                <a16:creationId xmlns:a16="http://schemas.microsoft.com/office/drawing/2014/main" id="{C3700057-867D-48D3-83E7-3822EF1ADCC4}"/>
              </a:ext>
            </a:extLst>
          </p:cNvPr>
          <p:cNvPicPr>
            <a:picLocks noChangeAspect="1"/>
          </p:cNvPicPr>
          <p:nvPr/>
        </p:nvPicPr>
        <p:blipFill rotWithShape="1">
          <a:blip r:embed="rId2">
            <a:extLst>
              <a:ext uri="{28A0092B-C50C-407E-A947-70E740481C1C}">
                <a14:useLocalDpi xmlns:a14="http://schemas.microsoft.com/office/drawing/2010/main" val="0"/>
              </a:ext>
            </a:extLst>
          </a:blip>
          <a:srcRect l="40597" r="25252"/>
          <a:stretch/>
        </p:blipFill>
        <p:spPr>
          <a:xfrm>
            <a:off x="0" y="0"/>
            <a:ext cx="3551238" cy="6932428"/>
          </a:xfrm>
          <a:prstGeom prst="rect">
            <a:avLst/>
          </a:prstGeom>
        </p:spPr>
      </p:pic>
      <p:sp>
        <p:nvSpPr>
          <p:cNvPr id="5" name="Title 5">
            <a:extLst>
              <a:ext uri="{FF2B5EF4-FFF2-40B4-BE49-F238E27FC236}">
                <a16:creationId xmlns:a16="http://schemas.microsoft.com/office/drawing/2014/main" id="{52045A6F-CB10-46FB-892E-F456832945F5}"/>
              </a:ext>
            </a:extLst>
          </p:cNvPr>
          <p:cNvSpPr txBox="1">
            <a:spLocks/>
          </p:cNvSpPr>
          <p:nvPr/>
        </p:nvSpPr>
        <p:spPr>
          <a:xfrm>
            <a:off x="3912779" y="992760"/>
            <a:ext cx="4528577" cy="2336703"/>
          </a:xfrm>
          <a:prstGeom prst="rect">
            <a:avLst/>
          </a:prstGeom>
        </p:spPr>
        <p:txBody>
          <a:bodyPr>
            <a:normAutofit fontScale="97500"/>
          </a:bodyPr>
          <a:lstStyle>
            <a:lvl1pPr algn="l" defTabSz="51435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HIV/STD/Hepatitis Program Confidentiality and Security Policies and Procedures for Client-level Data </a:t>
            </a:r>
          </a:p>
        </p:txBody>
      </p:sp>
      <p:sp>
        <p:nvSpPr>
          <p:cNvPr id="6" name="Subtitle 6">
            <a:extLst>
              <a:ext uri="{FF2B5EF4-FFF2-40B4-BE49-F238E27FC236}">
                <a16:creationId xmlns:a16="http://schemas.microsoft.com/office/drawing/2014/main" id="{D42DD3A3-98D3-458C-B5D8-7845CF347CA7}"/>
              </a:ext>
            </a:extLst>
          </p:cNvPr>
          <p:cNvSpPr txBox="1">
            <a:spLocks/>
          </p:cNvSpPr>
          <p:nvPr/>
        </p:nvSpPr>
        <p:spPr>
          <a:xfrm>
            <a:off x="3912780" y="2987748"/>
            <a:ext cx="4528577" cy="1267369"/>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dirty="0"/>
          </a:p>
          <a:p>
            <a:endParaRPr lang="en-US" dirty="0"/>
          </a:p>
          <a:p>
            <a:r>
              <a:rPr lang="en-US" dirty="0"/>
              <a:t>Updated May 2022</a:t>
            </a:r>
          </a:p>
        </p:txBody>
      </p:sp>
      <p:sp>
        <p:nvSpPr>
          <p:cNvPr id="7" name="Slide Number Placeholder 3">
            <a:extLst>
              <a:ext uri="{FF2B5EF4-FFF2-40B4-BE49-F238E27FC236}">
                <a16:creationId xmlns:a16="http://schemas.microsoft.com/office/drawing/2014/main" id="{8ED07D8C-F07A-4708-A1EF-7C7B44DBC3B3}"/>
              </a:ext>
            </a:extLst>
          </p:cNvPr>
          <p:cNvSpPr txBox="1">
            <a:spLocks/>
          </p:cNvSpPr>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DBD16-8F52-45AC-8998-73485FE4613D}" type="slidenum">
              <a:rPr lang="en-US" smtClean="0"/>
              <a:pPr/>
              <a:t>1</a:t>
            </a:fld>
            <a:endParaRPr lang="en-US" dirty="0"/>
          </a:p>
        </p:txBody>
      </p:sp>
    </p:spTree>
    <p:extLst>
      <p:ext uri="{BB962C8B-B14F-4D97-AF65-F5344CB8AC3E}">
        <p14:creationId xmlns:p14="http://schemas.microsoft.com/office/powerpoint/2010/main" val="124532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7A1C-8EA3-450F-B948-D0610C8F9EDC}"/>
              </a:ext>
            </a:extLst>
          </p:cNvPr>
          <p:cNvSpPr>
            <a:spLocks noGrp="1"/>
          </p:cNvSpPr>
          <p:nvPr>
            <p:ph type="title"/>
          </p:nvPr>
        </p:nvSpPr>
        <p:spPr/>
        <p:txBody>
          <a:bodyPr/>
          <a:lstStyle/>
          <a:p>
            <a:r>
              <a:rPr lang="en-US" dirty="0"/>
              <a:t>Securing Client-level Data - Visitors</a:t>
            </a:r>
          </a:p>
        </p:txBody>
      </p:sp>
      <p:sp>
        <p:nvSpPr>
          <p:cNvPr id="3" name="Content Placeholder 2">
            <a:extLst>
              <a:ext uri="{FF2B5EF4-FFF2-40B4-BE49-F238E27FC236}">
                <a16:creationId xmlns:a16="http://schemas.microsoft.com/office/drawing/2014/main" id="{354CD1DD-AEEC-4746-9D8A-2EA8C22FA31E}"/>
              </a:ext>
            </a:extLst>
          </p:cNvPr>
          <p:cNvSpPr>
            <a:spLocks noGrp="1"/>
          </p:cNvSpPr>
          <p:nvPr>
            <p:ph idx="1"/>
          </p:nvPr>
        </p:nvSpPr>
        <p:spPr/>
        <p:txBody>
          <a:bodyPr/>
          <a:lstStyle/>
          <a:p>
            <a:r>
              <a:rPr lang="en-US" dirty="0"/>
              <a:t>If a person who is not a secure user is in a secured area, they must be accompanied at all times and client-level data must be removed from view. </a:t>
            </a:r>
          </a:p>
          <a:p>
            <a:endParaRPr lang="en-US" dirty="0"/>
          </a:p>
          <a:p>
            <a:r>
              <a:rPr lang="en-US" dirty="0"/>
              <a:t>Regular maintenance personnel must sign a confidentiality statement before being admitted to a secured area. </a:t>
            </a:r>
          </a:p>
        </p:txBody>
      </p:sp>
      <p:sp>
        <p:nvSpPr>
          <p:cNvPr id="4" name="Slide Number Placeholder 3">
            <a:extLst>
              <a:ext uri="{FF2B5EF4-FFF2-40B4-BE49-F238E27FC236}">
                <a16:creationId xmlns:a16="http://schemas.microsoft.com/office/drawing/2014/main" id="{6F167376-3F75-41C7-9B47-5A6C1FD1CC65}"/>
              </a:ext>
            </a:extLst>
          </p:cNvPr>
          <p:cNvSpPr>
            <a:spLocks noGrp="1"/>
          </p:cNvSpPr>
          <p:nvPr>
            <p:ph type="sldNum" sz="quarter" idx="4"/>
          </p:nvPr>
        </p:nvSpPr>
        <p:spPr/>
        <p:txBody>
          <a:bodyPr/>
          <a:lstStyle/>
          <a:p>
            <a:fld id="{820DBD16-8F52-45AC-8998-73485FE4613D}" type="slidenum">
              <a:rPr lang="en-US" smtClean="0"/>
              <a:pPr/>
              <a:t>10</a:t>
            </a:fld>
            <a:endParaRPr lang="en-US" dirty="0"/>
          </a:p>
        </p:txBody>
      </p:sp>
      <p:sp>
        <p:nvSpPr>
          <p:cNvPr id="5" name="Footer Placeholder 4">
            <a:extLst>
              <a:ext uri="{FF2B5EF4-FFF2-40B4-BE49-F238E27FC236}">
                <a16:creationId xmlns:a16="http://schemas.microsoft.com/office/drawing/2014/main" id="{271DE51D-BA7D-4309-9804-68CF62F256F2}"/>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65346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EDFA-E1BD-4FC7-95BF-08472879DDB1}"/>
              </a:ext>
            </a:extLst>
          </p:cNvPr>
          <p:cNvSpPr>
            <a:spLocks noGrp="1"/>
          </p:cNvSpPr>
          <p:nvPr>
            <p:ph type="title"/>
          </p:nvPr>
        </p:nvSpPr>
        <p:spPr/>
        <p:txBody>
          <a:bodyPr/>
          <a:lstStyle/>
          <a:p>
            <a:r>
              <a:rPr lang="en-US" dirty="0"/>
              <a:t>Securing Client-level Data - Leaving</a:t>
            </a:r>
          </a:p>
        </p:txBody>
      </p:sp>
      <p:sp>
        <p:nvSpPr>
          <p:cNvPr id="3" name="Content Placeholder 2">
            <a:extLst>
              <a:ext uri="{FF2B5EF4-FFF2-40B4-BE49-F238E27FC236}">
                <a16:creationId xmlns:a16="http://schemas.microsoft.com/office/drawing/2014/main" id="{58AD9228-67BE-4847-9336-7D09ECC30CF1}"/>
              </a:ext>
            </a:extLst>
          </p:cNvPr>
          <p:cNvSpPr>
            <a:spLocks noGrp="1"/>
          </p:cNvSpPr>
          <p:nvPr>
            <p:ph idx="1"/>
          </p:nvPr>
        </p:nvSpPr>
        <p:spPr/>
        <p:txBody>
          <a:bodyPr/>
          <a:lstStyle/>
          <a:p>
            <a:r>
              <a:rPr lang="en-US" dirty="0"/>
              <a:t>If you are leaving a secured area for a brief time (less than 30 minutes), client-level data must be turned face-down on office surfaces and computers storing client-level data records must be locked. </a:t>
            </a:r>
          </a:p>
          <a:p>
            <a:endParaRPr lang="en-US" dirty="0"/>
          </a:p>
          <a:p>
            <a:r>
              <a:rPr lang="en-US" dirty="0"/>
              <a:t>If you are leaving a secured area for a long time (more than 30 minutes), client-level data records must be returned to their locked file cabinet or receptable and computers storing client-level data records must be locked. </a:t>
            </a:r>
          </a:p>
        </p:txBody>
      </p:sp>
      <p:sp>
        <p:nvSpPr>
          <p:cNvPr id="4" name="Slide Number Placeholder 3">
            <a:extLst>
              <a:ext uri="{FF2B5EF4-FFF2-40B4-BE49-F238E27FC236}">
                <a16:creationId xmlns:a16="http://schemas.microsoft.com/office/drawing/2014/main" id="{3FB48ADB-B4AE-41E6-8ED6-25CEED57133B}"/>
              </a:ext>
            </a:extLst>
          </p:cNvPr>
          <p:cNvSpPr>
            <a:spLocks noGrp="1"/>
          </p:cNvSpPr>
          <p:nvPr>
            <p:ph type="sldNum" sz="quarter" idx="4"/>
          </p:nvPr>
        </p:nvSpPr>
        <p:spPr/>
        <p:txBody>
          <a:bodyPr/>
          <a:lstStyle/>
          <a:p>
            <a:fld id="{820DBD16-8F52-45AC-8998-73485FE4613D}" type="slidenum">
              <a:rPr lang="en-US" smtClean="0"/>
              <a:pPr/>
              <a:t>11</a:t>
            </a:fld>
            <a:endParaRPr lang="en-US" dirty="0"/>
          </a:p>
        </p:txBody>
      </p:sp>
      <p:sp>
        <p:nvSpPr>
          <p:cNvPr id="5" name="Footer Placeholder 4">
            <a:extLst>
              <a:ext uri="{FF2B5EF4-FFF2-40B4-BE49-F238E27FC236}">
                <a16:creationId xmlns:a16="http://schemas.microsoft.com/office/drawing/2014/main" id="{854964C8-87D3-42AE-9BE5-20B353B4EAB4}"/>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32960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D77D-8871-4528-9AA0-7D11C0DE5D10}"/>
              </a:ext>
            </a:extLst>
          </p:cNvPr>
          <p:cNvSpPr>
            <a:spLocks noGrp="1"/>
          </p:cNvSpPr>
          <p:nvPr>
            <p:ph type="title"/>
          </p:nvPr>
        </p:nvSpPr>
        <p:spPr/>
        <p:txBody>
          <a:bodyPr/>
          <a:lstStyle/>
          <a:p>
            <a:r>
              <a:rPr lang="en-US" dirty="0"/>
              <a:t>Client-level Data in the Field – Collecting Data </a:t>
            </a:r>
          </a:p>
        </p:txBody>
      </p:sp>
      <p:sp>
        <p:nvSpPr>
          <p:cNvPr id="3" name="Content Placeholder 2">
            <a:extLst>
              <a:ext uri="{FF2B5EF4-FFF2-40B4-BE49-F238E27FC236}">
                <a16:creationId xmlns:a16="http://schemas.microsoft.com/office/drawing/2014/main" id="{3E5A657B-6A00-46DD-B8BB-45942FAAC079}"/>
              </a:ext>
            </a:extLst>
          </p:cNvPr>
          <p:cNvSpPr>
            <a:spLocks noGrp="1"/>
          </p:cNvSpPr>
          <p:nvPr>
            <p:ph idx="1"/>
          </p:nvPr>
        </p:nvSpPr>
        <p:spPr/>
        <p:txBody>
          <a:bodyPr/>
          <a:lstStyle/>
          <a:p>
            <a:r>
              <a:rPr lang="en-US" dirty="0"/>
              <a:t>If you are in the field and need to collect client-level data from a client verbally, you must make sure a door can be closed and that you are alone in the room with a client (or that only secure users are present). </a:t>
            </a:r>
          </a:p>
          <a:p>
            <a:endParaRPr lang="en-US" dirty="0"/>
          </a:p>
          <a:p>
            <a:r>
              <a:rPr lang="en-US" dirty="0"/>
              <a:t>If you are in the field and a client will be completing a client-level data form individually, you must assure that you are in a room with a door and do your best to honor client requests to complete a form in a more private location. </a:t>
            </a:r>
          </a:p>
        </p:txBody>
      </p:sp>
      <p:sp>
        <p:nvSpPr>
          <p:cNvPr id="4" name="Slide Number Placeholder 3">
            <a:extLst>
              <a:ext uri="{FF2B5EF4-FFF2-40B4-BE49-F238E27FC236}">
                <a16:creationId xmlns:a16="http://schemas.microsoft.com/office/drawing/2014/main" id="{D9C5CDA6-1581-4318-BC28-9FEB1A9DF525}"/>
              </a:ext>
            </a:extLst>
          </p:cNvPr>
          <p:cNvSpPr>
            <a:spLocks noGrp="1"/>
          </p:cNvSpPr>
          <p:nvPr>
            <p:ph type="sldNum" sz="quarter" idx="4"/>
          </p:nvPr>
        </p:nvSpPr>
        <p:spPr/>
        <p:txBody>
          <a:bodyPr/>
          <a:lstStyle/>
          <a:p>
            <a:fld id="{820DBD16-8F52-45AC-8998-73485FE4613D}" type="slidenum">
              <a:rPr lang="en-US" smtClean="0"/>
              <a:pPr/>
              <a:t>12</a:t>
            </a:fld>
            <a:endParaRPr lang="en-US" dirty="0"/>
          </a:p>
        </p:txBody>
      </p:sp>
      <p:sp>
        <p:nvSpPr>
          <p:cNvPr id="5" name="Footer Placeholder 4">
            <a:extLst>
              <a:ext uri="{FF2B5EF4-FFF2-40B4-BE49-F238E27FC236}">
                <a16:creationId xmlns:a16="http://schemas.microsoft.com/office/drawing/2014/main" id="{3474980F-B6B0-4EA2-8959-8C597FB469CA}"/>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73772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19BC-FF05-4592-B2AE-B5729FC6AA5A}"/>
              </a:ext>
            </a:extLst>
          </p:cNvPr>
          <p:cNvSpPr>
            <a:spLocks noGrp="1"/>
          </p:cNvSpPr>
          <p:nvPr>
            <p:ph type="title"/>
          </p:nvPr>
        </p:nvSpPr>
        <p:spPr/>
        <p:txBody>
          <a:bodyPr/>
          <a:lstStyle/>
          <a:p>
            <a:r>
              <a:rPr lang="en-US" dirty="0"/>
              <a:t>Client-level Data in the Field – Handling Data</a:t>
            </a:r>
          </a:p>
        </p:txBody>
      </p:sp>
      <p:sp>
        <p:nvSpPr>
          <p:cNvPr id="3" name="Content Placeholder 2">
            <a:extLst>
              <a:ext uri="{FF2B5EF4-FFF2-40B4-BE49-F238E27FC236}">
                <a16:creationId xmlns:a16="http://schemas.microsoft.com/office/drawing/2014/main" id="{3EC041E9-FA8F-4556-AA35-195834AD0D1C}"/>
              </a:ext>
            </a:extLst>
          </p:cNvPr>
          <p:cNvSpPr>
            <a:spLocks noGrp="1"/>
          </p:cNvSpPr>
          <p:nvPr>
            <p:ph idx="1"/>
          </p:nvPr>
        </p:nvSpPr>
        <p:spPr/>
        <p:txBody>
          <a:bodyPr/>
          <a:lstStyle/>
          <a:p>
            <a:r>
              <a:rPr lang="en-US" dirty="0"/>
              <a:t>When you have client-level data records in the field: </a:t>
            </a:r>
          </a:p>
          <a:p>
            <a:endParaRPr lang="en-US" dirty="0"/>
          </a:p>
          <a:p>
            <a:pPr marL="342900" indent="-342900">
              <a:buFont typeface="Arial" panose="020B0604020202020204" pitchFamily="34" charset="0"/>
              <a:buChar char="•"/>
            </a:pPr>
            <a:r>
              <a:rPr lang="en-US" dirty="0"/>
              <a:t>Keep records in a manila envelope that is sealed and marked ‘confidential’ or in a locked briefcase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 not leave records unattended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 not keep records overnight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Encrypt portable electronic records </a:t>
            </a:r>
          </a:p>
          <a:p>
            <a:endParaRPr lang="en-US" dirty="0"/>
          </a:p>
        </p:txBody>
      </p:sp>
      <p:sp>
        <p:nvSpPr>
          <p:cNvPr id="4" name="Slide Number Placeholder 3">
            <a:extLst>
              <a:ext uri="{FF2B5EF4-FFF2-40B4-BE49-F238E27FC236}">
                <a16:creationId xmlns:a16="http://schemas.microsoft.com/office/drawing/2014/main" id="{1EDC9B7C-3347-471E-AAC9-3FBFCE3D7620}"/>
              </a:ext>
            </a:extLst>
          </p:cNvPr>
          <p:cNvSpPr>
            <a:spLocks noGrp="1"/>
          </p:cNvSpPr>
          <p:nvPr>
            <p:ph type="sldNum" sz="quarter" idx="4"/>
          </p:nvPr>
        </p:nvSpPr>
        <p:spPr/>
        <p:txBody>
          <a:bodyPr/>
          <a:lstStyle/>
          <a:p>
            <a:fld id="{820DBD16-8F52-45AC-8998-73485FE4613D}" type="slidenum">
              <a:rPr lang="en-US" smtClean="0"/>
              <a:pPr/>
              <a:t>13</a:t>
            </a:fld>
            <a:endParaRPr lang="en-US" dirty="0"/>
          </a:p>
        </p:txBody>
      </p:sp>
      <p:sp>
        <p:nvSpPr>
          <p:cNvPr id="5" name="Footer Placeholder 4">
            <a:extLst>
              <a:ext uri="{FF2B5EF4-FFF2-40B4-BE49-F238E27FC236}">
                <a16:creationId xmlns:a16="http://schemas.microsoft.com/office/drawing/2014/main" id="{32A23184-EC78-464E-96EE-DE5AAEC0C725}"/>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09606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608A-6A34-497C-B569-CE778F08819D}"/>
              </a:ext>
            </a:extLst>
          </p:cNvPr>
          <p:cNvSpPr>
            <a:spLocks noGrp="1"/>
          </p:cNvSpPr>
          <p:nvPr>
            <p:ph type="title"/>
          </p:nvPr>
        </p:nvSpPr>
        <p:spPr/>
        <p:txBody>
          <a:bodyPr/>
          <a:lstStyle/>
          <a:p>
            <a:r>
              <a:rPr lang="en-US" dirty="0"/>
              <a:t>Encryption</a:t>
            </a:r>
          </a:p>
        </p:txBody>
      </p:sp>
      <p:sp>
        <p:nvSpPr>
          <p:cNvPr id="3" name="Content Placeholder 2">
            <a:extLst>
              <a:ext uri="{FF2B5EF4-FFF2-40B4-BE49-F238E27FC236}">
                <a16:creationId xmlns:a16="http://schemas.microsoft.com/office/drawing/2014/main" id="{8CE35BD7-7A14-48CC-8771-E26681A8FE1A}"/>
              </a:ext>
            </a:extLst>
          </p:cNvPr>
          <p:cNvSpPr>
            <a:spLocks noGrp="1"/>
          </p:cNvSpPr>
          <p:nvPr>
            <p:ph idx="1"/>
          </p:nvPr>
        </p:nvSpPr>
        <p:spPr/>
        <p:txBody>
          <a:bodyPr/>
          <a:lstStyle/>
          <a:p>
            <a:r>
              <a:rPr lang="en-US" dirty="0"/>
              <a:t>Encryption is the translation of data into a secret code. Encryption is the most effective way to achieve data security. To read an encrypted file, you must have access to a secret key or password that enables you to decrypt it. </a:t>
            </a:r>
          </a:p>
        </p:txBody>
      </p:sp>
      <p:sp>
        <p:nvSpPr>
          <p:cNvPr id="4" name="Slide Number Placeholder 3">
            <a:extLst>
              <a:ext uri="{FF2B5EF4-FFF2-40B4-BE49-F238E27FC236}">
                <a16:creationId xmlns:a16="http://schemas.microsoft.com/office/drawing/2014/main" id="{11DE8572-3BA9-4FF3-9772-4AA73DC961B5}"/>
              </a:ext>
            </a:extLst>
          </p:cNvPr>
          <p:cNvSpPr>
            <a:spLocks noGrp="1"/>
          </p:cNvSpPr>
          <p:nvPr>
            <p:ph type="sldNum" sz="quarter" idx="4"/>
          </p:nvPr>
        </p:nvSpPr>
        <p:spPr/>
        <p:txBody>
          <a:bodyPr/>
          <a:lstStyle/>
          <a:p>
            <a:fld id="{820DBD16-8F52-45AC-8998-73485FE4613D}" type="slidenum">
              <a:rPr lang="en-US" smtClean="0"/>
              <a:pPr/>
              <a:t>14</a:t>
            </a:fld>
            <a:endParaRPr lang="en-US" dirty="0"/>
          </a:p>
        </p:txBody>
      </p:sp>
      <p:sp>
        <p:nvSpPr>
          <p:cNvPr id="5" name="Footer Placeholder 4">
            <a:extLst>
              <a:ext uri="{FF2B5EF4-FFF2-40B4-BE49-F238E27FC236}">
                <a16:creationId xmlns:a16="http://schemas.microsoft.com/office/drawing/2014/main" id="{6024EA28-D70A-4D34-93A0-552469F967EE}"/>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59088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9EE1-A1E4-40AD-AE5E-D80FDB1A58A7}"/>
              </a:ext>
            </a:extLst>
          </p:cNvPr>
          <p:cNvSpPr>
            <a:spLocks noGrp="1"/>
          </p:cNvSpPr>
          <p:nvPr>
            <p:ph type="title"/>
          </p:nvPr>
        </p:nvSpPr>
        <p:spPr/>
        <p:txBody>
          <a:bodyPr/>
          <a:lstStyle/>
          <a:p>
            <a:r>
              <a:rPr lang="en-US" dirty="0"/>
              <a:t>Client-level Data – Retention and Disposal </a:t>
            </a:r>
          </a:p>
        </p:txBody>
      </p:sp>
      <p:sp>
        <p:nvSpPr>
          <p:cNvPr id="3" name="Content Placeholder 2">
            <a:extLst>
              <a:ext uri="{FF2B5EF4-FFF2-40B4-BE49-F238E27FC236}">
                <a16:creationId xmlns:a16="http://schemas.microsoft.com/office/drawing/2014/main" id="{4DD82AF6-58F7-4D6D-B159-22EF95D66F75}"/>
              </a:ext>
            </a:extLst>
          </p:cNvPr>
          <p:cNvSpPr>
            <a:spLocks noGrp="1"/>
          </p:cNvSpPr>
          <p:nvPr>
            <p:ph idx="1"/>
          </p:nvPr>
        </p:nvSpPr>
        <p:spPr/>
        <p:txBody>
          <a:bodyPr>
            <a:normAutofit fontScale="85000" lnSpcReduction="10000"/>
          </a:bodyPr>
          <a:lstStyle/>
          <a:p>
            <a:r>
              <a:rPr lang="en-US" b="1" dirty="0"/>
              <a:t>Paper client-level data records</a:t>
            </a:r>
          </a:p>
          <a:p>
            <a:r>
              <a:rPr lang="en-US" dirty="0"/>
              <a:t>Grantees must retain client-level data records for twelve months and then through the end of the grant year in which that twelve-month period expires. After that point, they must be machine shredded. </a:t>
            </a:r>
          </a:p>
          <a:p>
            <a:endParaRPr lang="en-US" dirty="0"/>
          </a:p>
          <a:p>
            <a:r>
              <a:rPr lang="en-US" b="1" dirty="0"/>
              <a:t>Portable electronic records</a:t>
            </a:r>
          </a:p>
          <a:p>
            <a:r>
              <a:rPr lang="en-US" dirty="0"/>
              <a:t>These should be kept for as long as it takes to compete the task for which they were created. After that point, disks and other storage media must be sanitized. </a:t>
            </a:r>
          </a:p>
          <a:p>
            <a:endParaRPr lang="en-US" dirty="0"/>
          </a:p>
          <a:p>
            <a:r>
              <a:rPr lang="en-US" b="1" dirty="0"/>
              <a:t>Electronic records</a:t>
            </a:r>
          </a:p>
          <a:p>
            <a:r>
              <a:rPr lang="en-US" dirty="0"/>
              <a:t>Records stored on a computer </a:t>
            </a:r>
            <a:r>
              <a:rPr lang="en-US" dirty="0" err="1"/>
              <a:t>harddrive</a:t>
            </a:r>
            <a:r>
              <a:rPr lang="en-US" dirty="0"/>
              <a:t> can be kept indefinitely. Before you get rid of a computer that has client-level data stored on it, or give it  to someone who is not a secure user, the hard drive must be sanitized. </a:t>
            </a:r>
          </a:p>
        </p:txBody>
      </p:sp>
      <p:sp>
        <p:nvSpPr>
          <p:cNvPr id="4" name="Slide Number Placeholder 3">
            <a:extLst>
              <a:ext uri="{FF2B5EF4-FFF2-40B4-BE49-F238E27FC236}">
                <a16:creationId xmlns:a16="http://schemas.microsoft.com/office/drawing/2014/main" id="{0A2B2C93-A1F0-4580-91DC-A15565560C44}"/>
              </a:ext>
            </a:extLst>
          </p:cNvPr>
          <p:cNvSpPr>
            <a:spLocks noGrp="1"/>
          </p:cNvSpPr>
          <p:nvPr>
            <p:ph type="sldNum" sz="quarter" idx="4"/>
          </p:nvPr>
        </p:nvSpPr>
        <p:spPr/>
        <p:txBody>
          <a:bodyPr/>
          <a:lstStyle/>
          <a:p>
            <a:fld id="{820DBD16-8F52-45AC-8998-73485FE4613D}" type="slidenum">
              <a:rPr lang="en-US" smtClean="0"/>
              <a:pPr/>
              <a:t>15</a:t>
            </a:fld>
            <a:endParaRPr lang="en-US" dirty="0"/>
          </a:p>
        </p:txBody>
      </p:sp>
      <p:sp>
        <p:nvSpPr>
          <p:cNvPr id="5" name="Footer Placeholder 4">
            <a:extLst>
              <a:ext uri="{FF2B5EF4-FFF2-40B4-BE49-F238E27FC236}">
                <a16:creationId xmlns:a16="http://schemas.microsoft.com/office/drawing/2014/main" id="{7B3B4056-CF78-4EBB-BD31-AB2B36F4228B}"/>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12368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E66-3DA0-473D-BD09-876457C565C4}"/>
              </a:ext>
            </a:extLst>
          </p:cNvPr>
          <p:cNvSpPr>
            <a:spLocks noGrp="1"/>
          </p:cNvSpPr>
          <p:nvPr>
            <p:ph type="title"/>
          </p:nvPr>
        </p:nvSpPr>
        <p:spPr/>
        <p:txBody>
          <a:bodyPr/>
          <a:lstStyle/>
          <a:p>
            <a:r>
              <a:rPr lang="en-US" dirty="0" err="1"/>
              <a:t>Commnuication</a:t>
            </a:r>
            <a:r>
              <a:rPr lang="en-US" dirty="0"/>
              <a:t> of Client-level Data: Mail, Email, Fax</a:t>
            </a:r>
          </a:p>
        </p:txBody>
      </p:sp>
      <p:sp>
        <p:nvSpPr>
          <p:cNvPr id="3" name="Content Placeholder 2">
            <a:extLst>
              <a:ext uri="{FF2B5EF4-FFF2-40B4-BE49-F238E27FC236}">
                <a16:creationId xmlns:a16="http://schemas.microsoft.com/office/drawing/2014/main" id="{067B876F-7A5E-41FF-AFD1-5E4D52BA8D30}"/>
              </a:ext>
            </a:extLst>
          </p:cNvPr>
          <p:cNvSpPr>
            <a:spLocks noGrp="1"/>
          </p:cNvSpPr>
          <p:nvPr>
            <p:ph idx="1"/>
          </p:nvPr>
        </p:nvSpPr>
        <p:spPr/>
        <p:txBody>
          <a:bodyPr>
            <a:normAutofit fontScale="85000" lnSpcReduction="20000"/>
          </a:bodyPr>
          <a:lstStyle/>
          <a:p>
            <a:r>
              <a:rPr lang="en-US" b="1" dirty="0"/>
              <a:t>Mail</a:t>
            </a:r>
          </a:p>
          <a:p>
            <a:r>
              <a:rPr lang="en-US" dirty="0"/>
              <a:t>When transmitting client-level data using U.S. mail, you must place data in an envelope stamped ‘Confidential’ and have a second party verify the correct address. </a:t>
            </a:r>
          </a:p>
          <a:p>
            <a:endParaRPr lang="en-US" dirty="0"/>
          </a:p>
          <a:p>
            <a:r>
              <a:rPr lang="en-US" b="1" dirty="0"/>
              <a:t>Email</a:t>
            </a:r>
          </a:p>
          <a:p>
            <a:r>
              <a:rPr lang="en-US" dirty="0"/>
              <a:t>Client names may not be transmitted via email. Date of birth and date of service may be transmitted between service agencies and referral agencies via email to confirm referral linkages. </a:t>
            </a:r>
          </a:p>
          <a:p>
            <a:endParaRPr lang="en-US" dirty="0"/>
          </a:p>
          <a:p>
            <a:r>
              <a:rPr lang="en-US" b="1" dirty="0"/>
              <a:t>Fax </a:t>
            </a:r>
          </a:p>
          <a:p>
            <a:r>
              <a:rPr lang="en-US" dirty="0"/>
              <a:t>Fax machines being used must be located in secured areas. Use a coversheet that displays your program’s confidentiality standard, alert the fax recipient before you send it, confirm and re-check the fax number on the view screen, and call the recipient in order to verify they received it. If data was not received, attempt to retrieve it. </a:t>
            </a:r>
          </a:p>
        </p:txBody>
      </p:sp>
      <p:sp>
        <p:nvSpPr>
          <p:cNvPr id="4" name="Slide Number Placeholder 3">
            <a:extLst>
              <a:ext uri="{FF2B5EF4-FFF2-40B4-BE49-F238E27FC236}">
                <a16:creationId xmlns:a16="http://schemas.microsoft.com/office/drawing/2014/main" id="{5F5969AA-DBB4-40DA-B259-3790699C60ED}"/>
              </a:ext>
            </a:extLst>
          </p:cNvPr>
          <p:cNvSpPr>
            <a:spLocks noGrp="1"/>
          </p:cNvSpPr>
          <p:nvPr>
            <p:ph type="sldNum" sz="quarter" idx="4"/>
          </p:nvPr>
        </p:nvSpPr>
        <p:spPr/>
        <p:txBody>
          <a:bodyPr/>
          <a:lstStyle/>
          <a:p>
            <a:fld id="{820DBD16-8F52-45AC-8998-73485FE4613D}" type="slidenum">
              <a:rPr lang="en-US" smtClean="0"/>
              <a:pPr/>
              <a:t>16</a:t>
            </a:fld>
            <a:endParaRPr lang="en-US" dirty="0"/>
          </a:p>
        </p:txBody>
      </p:sp>
      <p:sp>
        <p:nvSpPr>
          <p:cNvPr id="5" name="Footer Placeholder 4">
            <a:extLst>
              <a:ext uri="{FF2B5EF4-FFF2-40B4-BE49-F238E27FC236}">
                <a16:creationId xmlns:a16="http://schemas.microsoft.com/office/drawing/2014/main" id="{F74C6115-FA68-4F26-8BA6-4EB5853999F5}"/>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35052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13AB-BEC7-4D0F-BA23-17C1D911E1FC}"/>
              </a:ext>
            </a:extLst>
          </p:cNvPr>
          <p:cNvSpPr>
            <a:spLocks noGrp="1"/>
          </p:cNvSpPr>
          <p:nvPr>
            <p:ph type="title"/>
          </p:nvPr>
        </p:nvSpPr>
        <p:spPr/>
        <p:txBody>
          <a:bodyPr/>
          <a:lstStyle/>
          <a:p>
            <a:r>
              <a:rPr lang="en-US" dirty="0"/>
              <a:t>Printing and Photocopying Client-level Data</a:t>
            </a:r>
          </a:p>
        </p:txBody>
      </p:sp>
      <p:sp>
        <p:nvSpPr>
          <p:cNvPr id="3" name="Content Placeholder 2">
            <a:extLst>
              <a:ext uri="{FF2B5EF4-FFF2-40B4-BE49-F238E27FC236}">
                <a16:creationId xmlns:a16="http://schemas.microsoft.com/office/drawing/2014/main" id="{32197FE9-4E15-4ADF-9A88-7CB3B916C225}"/>
              </a:ext>
            </a:extLst>
          </p:cNvPr>
          <p:cNvSpPr>
            <a:spLocks noGrp="1"/>
          </p:cNvSpPr>
          <p:nvPr>
            <p:ph idx="1"/>
          </p:nvPr>
        </p:nvSpPr>
        <p:spPr/>
        <p:txBody>
          <a:bodyPr/>
          <a:lstStyle/>
          <a:p>
            <a:r>
              <a:rPr lang="en-US" dirty="0"/>
              <a:t>Printers and photocopiers used for client-level data must be located in secure areas.</a:t>
            </a:r>
          </a:p>
          <a:p>
            <a:endParaRPr lang="en-US" dirty="0"/>
          </a:p>
          <a:p>
            <a:r>
              <a:rPr lang="en-US" dirty="0"/>
              <a:t> To print or photocopy, wait by the machine until the job is completed. Do not print or photocopy if there are people in the area who are not secure users. </a:t>
            </a:r>
          </a:p>
        </p:txBody>
      </p:sp>
      <p:sp>
        <p:nvSpPr>
          <p:cNvPr id="4" name="Slide Number Placeholder 3">
            <a:extLst>
              <a:ext uri="{FF2B5EF4-FFF2-40B4-BE49-F238E27FC236}">
                <a16:creationId xmlns:a16="http://schemas.microsoft.com/office/drawing/2014/main" id="{D7589AF0-926F-4BC2-8B5F-DD82BFEA03E0}"/>
              </a:ext>
            </a:extLst>
          </p:cNvPr>
          <p:cNvSpPr>
            <a:spLocks noGrp="1"/>
          </p:cNvSpPr>
          <p:nvPr>
            <p:ph type="sldNum" sz="quarter" idx="4"/>
          </p:nvPr>
        </p:nvSpPr>
        <p:spPr/>
        <p:txBody>
          <a:bodyPr/>
          <a:lstStyle/>
          <a:p>
            <a:fld id="{820DBD16-8F52-45AC-8998-73485FE4613D}" type="slidenum">
              <a:rPr lang="en-US" smtClean="0"/>
              <a:pPr/>
              <a:t>17</a:t>
            </a:fld>
            <a:endParaRPr lang="en-US" dirty="0"/>
          </a:p>
        </p:txBody>
      </p:sp>
      <p:sp>
        <p:nvSpPr>
          <p:cNvPr id="5" name="Footer Placeholder 4">
            <a:extLst>
              <a:ext uri="{FF2B5EF4-FFF2-40B4-BE49-F238E27FC236}">
                <a16:creationId xmlns:a16="http://schemas.microsoft.com/office/drawing/2014/main" id="{387CD11D-B54F-4BD3-8801-03BB17DD1116}"/>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14096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5FB0-C9DF-4A54-9A9C-31D054D1C6A2}"/>
              </a:ext>
            </a:extLst>
          </p:cNvPr>
          <p:cNvSpPr>
            <a:spLocks noGrp="1"/>
          </p:cNvSpPr>
          <p:nvPr>
            <p:ph type="title"/>
          </p:nvPr>
        </p:nvSpPr>
        <p:spPr/>
        <p:txBody>
          <a:bodyPr/>
          <a:lstStyle/>
          <a:p>
            <a:r>
              <a:rPr lang="en-US" dirty="0"/>
              <a:t>Verbal Discussion about Client-level Data</a:t>
            </a:r>
          </a:p>
        </p:txBody>
      </p:sp>
      <p:sp>
        <p:nvSpPr>
          <p:cNvPr id="3" name="Content Placeholder 2">
            <a:extLst>
              <a:ext uri="{FF2B5EF4-FFF2-40B4-BE49-F238E27FC236}">
                <a16:creationId xmlns:a16="http://schemas.microsoft.com/office/drawing/2014/main" id="{32D3FAC4-938E-4BAB-9576-5FBD65E11233}"/>
              </a:ext>
            </a:extLst>
          </p:cNvPr>
          <p:cNvSpPr>
            <a:spLocks noGrp="1"/>
          </p:cNvSpPr>
          <p:nvPr>
            <p:ph idx="1"/>
          </p:nvPr>
        </p:nvSpPr>
        <p:spPr/>
        <p:txBody>
          <a:bodyPr/>
          <a:lstStyle/>
          <a:p>
            <a:r>
              <a:rPr lang="en-US" dirty="0"/>
              <a:t>Do not discuss client-level data with anyone who is not a secure user. </a:t>
            </a:r>
          </a:p>
          <a:p>
            <a:endParaRPr lang="en-US" dirty="0"/>
          </a:p>
          <a:p>
            <a:r>
              <a:rPr lang="en-US" dirty="0"/>
              <a:t>Do not discuss client-level data when non-secure users may be able to overhear. </a:t>
            </a:r>
          </a:p>
          <a:p>
            <a:endParaRPr lang="en-US" dirty="0"/>
          </a:p>
          <a:p>
            <a:r>
              <a:rPr lang="en-US" dirty="0"/>
              <a:t>When discussing client-level data on the telephone, only do so with familiar secure users or a referrable agency. Try to prevent non-secure users from overhearing, and only do so within a secure area. </a:t>
            </a:r>
          </a:p>
        </p:txBody>
      </p:sp>
      <p:sp>
        <p:nvSpPr>
          <p:cNvPr id="4" name="Slide Number Placeholder 3">
            <a:extLst>
              <a:ext uri="{FF2B5EF4-FFF2-40B4-BE49-F238E27FC236}">
                <a16:creationId xmlns:a16="http://schemas.microsoft.com/office/drawing/2014/main" id="{98CFA05A-CDC9-487C-AA67-03390FC32C7A}"/>
              </a:ext>
            </a:extLst>
          </p:cNvPr>
          <p:cNvSpPr>
            <a:spLocks noGrp="1"/>
          </p:cNvSpPr>
          <p:nvPr>
            <p:ph type="sldNum" sz="quarter" idx="4"/>
          </p:nvPr>
        </p:nvSpPr>
        <p:spPr/>
        <p:txBody>
          <a:bodyPr/>
          <a:lstStyle/>
          <a:p>
            <a:fld id="{820DBD16-8F52-45AC-8998-73485FE4613D}" type="slidenum">
              <a:rPr lang="en-US" smtClean="0"/>
              <a:pPr/>
              <a:t>18</a:t>
            </a:fld>
            <a:endParaRPr lang="en-US" dirty="0"/>
          </a:p>
        </p:txBody>
      </p:sp>
      <p:sp>
        <p:nvSpPr>
          <p:cNvPr id="5" name="Footer Placeholder 4">
            <a:extLst>
              <a:ext uri="{FF2B5EF4-FFF2-40B4-BE49-F238E27FC236}">
                <a16:creationId xmlns:a16="http://schemas.microsoft.com/office/drawing/2014/main" id="{5FB68897-25BD-4153-A5CE-45A11E149134}"/>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9854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7FC0-CF7A-4A76-AF82-520F59206F9C}"/>
              </a:ext>
            </a:extLst>
          </p:cNvPr>
          <p:cNvSpPr>
            <a:spLocks noGrp="1"/>
          </p:cNvSpPr>
          <p:nvPr>
            <p:ph type="title"/>
          </p:nvPr>
        </p:nvSpPr>
        <p:spPr/>
        <p:txBody>
          <a:bodyPr/>
          <a:lstStyle/>
          <a:p>
            <a:r>
              <a:rPr lang="en-US" dirty="0"/>
              <a:t>Breaches</a:t>
            </a:r>
          </a:p>
        </p:txBody>
      </p:sp>
      <p:sp>
        <p:nvSpPr>
          <p:cNvPr id="3" name="Content Placeholder 2">
            <a:extLst>
              <a:ext uri="{FF2B5EF4-FFF2-40B4-BE49-F238E27FC236}">
                <a16:creationId xmlns:a16="http://schemas.microsoft.com/office/drawing/2014/main" id="{16DCAA75-222C-42FA-B141-277CF499F63F}"/>
              </a:ext>
            </a:extLst>
          </p:cNvPr>
          <p:cNvSpPr>
            <a:spLocks noGrp="1"/>
          </p:cNvSpPr>
          <p:nvPr>
            <p:ph idx="1"/>
          </p:nvPr>
        </p:nvSpPr>
        <p:spPr/>
        <p:txBody>
          <a:bodyPr>
            <a:normAutofit fontScale="85000" lnSpcReduction="10000"/>
          </a:bodyPr>
          <a:lstStyle/>
          <a:p>
            <a:r>
              <a:rPr lang="en-US" dirty="0"/>
              <a:t>Breaches are infractions or violations of a standard, obligation, or law. A breach in data security would include any unauthorized use </a:t>
            </a:r>
            <a:r>
              <a:rPr lang="en-US" dirty="0" err="1"/>
              <a:t>fo</a:t>
            </a:r>
            <a:r>
              <a:rPr lang="en-US" dirty="0"/>
              <a:t> data, even data without names. A breach, in its broadest sense, may be caused by an act of God, a person, or an application/system and may be malicious in nature or purely unintended. </a:t>
            </a:r>
          </a:p>
          <a:p>
            <a:endParaRPr lang="en-US" dirty="0"/>
          </a:p>
          <a:p>
            <a:r>
              <a:rPr lang="en-US" dirty="0"/>
              <a:t>A breach does not necessarily mean that sensitive information was released to the public or that any one person was harmed. A minor infraction, like forgetting to lock a file drawer containing sensitive information – even if inside the secured area – constitutes a breach of security protocol as compared to a breach of confidentiality. </a:t>
            </a:r>
          </a:p>
          <a:p>
            <a:endParaRPr lang="en-US" dirty="0"/>
          </a:p>
          <a:p>
            <a:r>
              <a:rPr lang="en-US" dirty="0"/>
              <a:t>A breach of confidentiality is a security infraction that results in the release of private information with or without harm to one or more individuals. </a:t>
            </a:r>
          </a:p>
          <a:p>
            <a:endParaRPr lang="en-US" dirty="0"/>
          </a:p>
        </p:txBody>
      </p:sp>
      <p:sp>
        <p:nvSpPr>
          <p:cNvPr id="4" name="Slide Number Placeholder 3">
            <a:extLst>
              <a:ext uri="{FF2B5EF4-FFF2-40B4-BE49-F238E27FC236}">
                <a16:creationId xmlns:a16="http://schemas.microsoft.com/office/drawing/2014/main" id="{319A3898-4A34-4E1A-9419-EAA37F355B7C}"/>
              </a:ext>
            </a:extLst>
          </p:cNvPr>
          <p:cNvSpPr>
            <a:spLocks noGrp="1"/>
          </p:cNvSpPr>
          <p:nvPr>
            <p:ph type="sldNum" sz="quarter" idx="4"/>
          </p:nvPr>
        </p:nvSpPr>
        <p:spPr/>
        <p:txBody>
          <a:bodyPr/>
          <a:lstStyle/>
          <a:p>
            <a:fld id="{820DBD16-8F52-45AC-8998-73485FE4613D}" type="slidenum">
              <a:rPr lang="en-US" smtClean="0"/>
              <a:pPr/>
              <a:t>19</a:t>
            </a:fld>
            <a:endParaRPr lang="en-US" dirty="0"/>
          </a:p>
        </p:txBody>
      </p:sp>
      <p:sp>
        <p:nvSpPr>
          <p:cNvPr id="5" name="Footer Placeholder 4">
            <a:extLst>
              <a:ext uri="{FF2B5EF4-FFF2-40B4-BE49-F238E27FC236}">
                <a16:creationId xmlns:a16="http://schemas.microsoft.com/office/drawing/2014/main" id="{95DA6FB4-EAC7-4C86-9954-A102508241AC}"/>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06167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2633-96D2-4D58-A210-92968AEF4AF2}"/>
              </a:ext>
            </a:extLst>
          </p:cNvPr>
          <p:cNvSpPr>
            <a:spLocks noGrp="1"/>
          </p:cNvSpPr>
          <p:nvPr>
            <p:ph type="title"/>
          </p:nvPr>
        </p:nvSpPr>
        <p:spPr/>
        <p:txBody>
          <a:bodyPr/>
          <a:lstStyle/>
          <a:p>
            <a:r>
              <a:rPr lang="en-US" dirty="0"/>
              <a:t>Becoming a Secure User</a:t>
            </a:r>
          </a:p>
        </p:txBody>
      </p:sp>
      <p:sp>
        <p:nvSpPr>
          <p:cNvPr id="3" name="Content Placeholder 2">
            <a:extLst>
              <a:ext uri="{FF2B5EF4-FFF2-40B4-BE49-F238E27FC236}">
                <a16:creationId xmlns:a16="http://schemas.microsoft.com/office/drawing/2014/main" id="{C64D9E61-FB9B-45BF-84B0-24527C400BEE}"/>
              </a:ext>
            </a:extLst>
          </p:cNvPr>
          <p:cNvSpPr>
            <a:spLocks noGrp="1"/>
          </p:cNvSpPr>
          <p:nvPr>
            <p:ph idx="1"/>
          </p:nvPr>
        </p:nvSpPr>
        <p:spPr/>
        <p:txBody>
          <a:bodyPr>
            <a:normAutofit lnSpcReduction="10000"/>
          </a:bodyPr>
          <a:lstStyle/>
          <a:p>
            <a:r>
              <a:rPr lang="en-US" dirty="0"/>
              <a:t>A secure user is a staff member or volunteer of a grantee organization of the Vermont Department of Health (VDH) HIV/STD/Hepatitis (HSH) program who will have access to client-level data for the purposes of collecting, processing, or analyzing that data. </a:t>
            </a:r>
          </a:p>
          <a:p>
            <a:endParaRPr lang="en-US" dirty="0"/>
          </a:p>
          <a:p>
            <a:r>
              <a:rPr lang="en-US" dirty="0"/>
              <a:t>In order to be authorized to be a secure user, you must:</a:t>
            </a:r>
          </a:p>
          <a:p>
            <a:pPr marL="342900" indent="-342900">
              <a:buFont typeface="Arial" panose="020B0604020202020204" pitchFamily="34" charset="0"/>
              <a:buChar char="•"/>
            </a:pPr>
            <a:r>
              <a:rPr lang="en-US" dirty="0"/>
              <a:t>Review this slide set</a:t>
            </a:r>
          </a:p>
          <a:p>
            <a:pPr marL="342900" indent="-342900">
              <a:buFont typeface="Arial" panose="020B0604020202020204" pitchFamily="34" charset="0"/>
              <a:buChar char="•"/>
            </a:pPr>
            <a:r>
              <a:rPr lang="en-US" dirty="0"/>
              <a:t>Take the Confidentiality and Security quiz</a:t>
            </a:r>
          </a:p>
          <a:p>
            <a:pPr marL="342900" indent="-342900">
              <a:buFont typeface="Arial" panose="020B0604020202020204" pitchFamily="34" charset="0"/>
              <a:buChar char="•"/>
            </a:pPr>
            <a:r>
              <a:rPr lang="en-US" dirty="0"/>
              <a:t>Review the correct answers to assure you understand any errors</a:t>
            </a:r>
          </a:p>
          <a:p>
            <a:pPr marL="342900" indent="-342900">
              <a:buFont typeface="Arial" panose="020B0604020202020204" pitchFamily="34" charset="0"/>
              <a:buChar char="•"/>
            </a:pPr>
            <a:r>
              <a:rPr lang="en-US" dirty="0"/>
              <a:t>Sign a secure user confidentiality statement</a:t>
            </a:r>
          </a:p>
        </p:txBody>
      </p:sp>
      <p:sp>
        <p:nvSpPr>
          <p:cNvPr id="4" name="Slide Number Placeholder 3">
            <a:extLst>
              <a:ext uri="{FF2B5EF4-FFF2-40B4-BE49-F238E27FC236}">
                <a16:creationId xmlns:a16="http://schemas.microsoft.com/office/drawing/2014/main" id="{255FF4DC-F65E-4A2B-96D5-97FF85539360}"/>
              </a:ext>
            </a:extLst>
          </p:cNvPr>
          <p:cNvSpPr>
            <a:spLocks noGrp="1"/>
          </p:cNvSpPr>
          <p:nvPr>
            <p:ph type="sldNum" sz="quarter" idx="4"/>
          </p:nvPr>
        </p:nvSpPr>
        <p:spPr/>
        <p:txBody>
          <a:bodyPr/>
          <a:lstStyle/>
          <a:p>
            <a:fld id="{820DBD16-8F52-45AC-8998-73485FE4613D}" type="slidenum">
              <a:rPr lang="en-US" smtClean="0"/>
              <a:pPr/>
              <a:t>2</a:t>
            </a:fld>
            <a:endParaRPr lang="en-US" dirty="0"/>
          </a:p>
        </p:txBody>
      </p:sp>
      <p:sp>
        <p:nvSpPr>
          <p:cNvPr id="5" name="Footer Placeholder 4">
            <a:extLst>
              <a:ext uri="{FF2B5EF4-FFF2-40B4-BE49-F238E27FC236}">
                <a16:creationId xmlns:a16="http://schemas.microsoft.com/office/drawing/2014/main" id="{8EB2AAB0-B56B-4A64-88AB-536DF2123C20}"/>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83162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7EA2-7876-4A8F-B5FA-A7D5DE86C69C}"/>
              </a:ext>
            </a:extLst>
          </p:cNvPr>
          <p:cNvSpPr>
            <a:spLocks noGrp="1"/>
          </p:cNvSpPr>
          <p:nvPr>
            <p:ph type="title"/>
          </p:nvPr>
        </p:nvSpPr>
        <p:spPr/>
        <p:txBody>
          <a:bodyPr/>
          <a:lstStyle/>
          <a:p>
            <a:r>
              <a:rPr lang="en-US" dirty="0"/>
              <a:t>Secure User Responsibilities </a:t>
            </a:r>
          </a:p>
        </p:txBody>
      </p:sp>
      <p:sp>
        <p:nvSpPr>
          <p:cNvPr id="3" name="Content Placeholder 2">
            <a:extLst>
              <a:ext uri="{FF2B5EF4-FFF2-40B4-BE49-F238E27FC236}">
                <a16:creationId xmlns:a16="http://schemas.microsoft.com/office/drawing/2014/main" id="{71DC2477-C927-426E-8A86-057154BF3096}"/>
              </a:ext>
            </a:extLst>
          </p:cNvPr>
          <p:cNvSpPr>
            <a:spLocks noGrp="1"/>
          </p:cNvSpPr>
          <p:nvPr>
            <p:ph idx="1"/>
          </p:nvPr>
        </p:nvSpPr>
        <p:spPr/>
        <p:txBody>
          <a:bodyPr/>
          <a:lstStyle/>
          <a:p>
            <a:r>
              <a:rPr lang="en-US" dirty="0"/>
              <a:t>As a secure user, you have the following responsibilities to avoid a breach of confidentiality: </a:t>
            </a:r>
          </a:p>
          <a:p>
            <a:pPr marL="342900" indent="-342900">
              <a:buFont typeface="Arial" panose="020B0604020202020204" pitchFamily="34" charset="0"/>
              <a:buChar char="•"/>
            </a:pPr>
            <a:r>
              <a:rPr lang="en-US" dirty="0"/>
              <a:t>Adhere to policies in this document to ensure confidentiality of client-level data that you work with </a:t>
            </a:r>
          </a:p>
          <a:p>
            <a:pPr marL="342900" indent="-342900">
              <a:buFont typeface="Arial" panose="020B0604020202020204" pitchFamily="34" charset="0"/>
              <a:buChar char="•"/>
            </a:pPr>
            <a:r>
              <a:rPr lang="en-US" dirty="0"/>
              <a:t>Do not access client-level data that is not necessary to do your job</a:t>
            </a:r>
          </a:p>
          <a:p>
            <a:pPr marL="342900" indent="-342900">
              <a:buFont typeface="Arial" panose="020B0604020202020204" pitchFamily="34" charset="0"/>
              <a:buChar char="•"/>
            </a:pPr>
            <a:r>
              <a:rPr lang="en-US" dirty="0"/>
              <a:t>Do not disclose client-level data to non-secure users</a:t>
            </a:r>
          </a:p>
          <a:p>
            <a:pPr marL="342900" indent="-342900">
              <a:buFont typeface="Arial" panose="020B0604020202020204" pitchFamily="34" charset="0"/>
              <a:buChar char="•"/>
            </a:pPr>
            <a:r>
              <a:rPr lang="en-US" dirty="0"/>
              <a:t>Challenge unauthorized users of data</a:t>
            </a:r>
          </a:p>
          <a:p>
            <a:pPr marL="342900" indent="-342900">
              <a:buFont typeface="Arial" panose="020B0604020202020204" pitchFamily="34" charset="0"/>
              <a:buChar char="•"/>
            </a:pPr>
            <a:r>
              <a:rPr lang="en-US" dirty="0"/>
              <a:t>Report suspected security and confidentiality breaches to your supervisor</a:t>
            </a:r>
          </a:p>
        </p:txBody>
      </p:sp>
      <p:sp>
        <p:nvSpPr>
          <p:cNvPr id="4" name="Slide Number Placeholder 3">
            <a:extLst>
              <a:ext uri="{FF2B5EF4-FFF2-40B4-BE49-F238E27FC236}">
                <a16:creationId xmlns:a16="http://schemas.microsoft.com/office/drawing/2014/main" id="{CAE4135E-48E6-4681-A22B-9FFD021EB2CE}"/>
              </a:ext>
            </a:extLst>
          </p:cNvPr>
          <p:cNvSpPr>
            <a:spLocks noGrp="1"/>
          </p:cNvSpPr>
          <p:nvPr>
            <p:ph type="sldNum" sz="quarter" idx="4"/>
          </p:nvPr>
        </p:nvSpPr>
        <p:spPr/>
        <p:txBody>
          <a:bodyPr/>
          <a:lstStyle/>
          <a:p>
            <a:fld id="{820DBD16-8F52-45AC-8998-73485FE4613D}" type="slidenum">
              <a:rPr lang="en-US" smtClean="0"/>
              <a:pPr/>
              <a:t>20</a:t>
            </a:fld>
            <a:endParaRPr lang="en-US" dirty="0"/>
          </a:p>
        </p:txBody>
      </p:sp>
      <p:sp>
        <p:nvSpPr>
          <p:cNvPr id="5" name="Footer Placeholder 4">
            <a:extLst>
              <a:ext uri="{FF2B5EF4-FFF2-40B4-BE49-F238E27FC236}">
                <a16:creationId xmlns:a16="http://schemas.microsoft.com/office/drawing/2014/main" id="{9CE41708-14EB-4988-AFB7-2253550EF2F6}"/>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82550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FFCD-D249-4E22-B6C0-A315C038C8A4}"/>
              </a:ext>
            </a:extLst>
          </p:cNvPr>
          <p:cNvSpPr>
            <a:spLocks noGrp="1"/>
          </p:cNvSpPr>
          <p:nvPr>
            <p:ph type="title"/>
          </p:nvPr>
        </p:nvSpPr>
        <p:spPr/>
        <p:txBody>
          <a:bodyPr/>
          <a:lstStyle/>
          <a:p>
            <a:r>
              <a:rPr lang="en-US" dirty="0"/>
              <a:t>Secure User </a:t>
            </a:r>
            <a:r>
              <a:rPr lang="en-US" dirty="0" err="1"/>
              <a:t>Responsiblities</a:t>
            </a:r>
            <a:r>
              <a:rPr lang="en-US" dirty="0"/>
              <a:t> </a:t>
            </a:r>
          </a:p>
        </p:txBody>
      </p:sp>
      <p:sp>
        <p:nvSpPr>
          <p:cNvPr id="3" name="Content Placeholder 2">
            <a:extLst>
              <a:ext uri="{FF2B5EF4-FFF2-40B4-BE49-F238E27FC236}">
                <a16:creationId xmlns:a16="http://schemas.microsoft.com/office/drawing/2014/main" id="{10002C01-6FD2-4B7F-8ED7-BC24E9C048CC}"/>
              </a:ext>
            </a:extLst>
          </p:cNvPr>
          <p:cNvSpPr>
            <a:spLocks noGrp="1"/>
          </p:cNvSpPr>
          <p:nvPr>
            <p:ph idx="1"/>
          </p:nvPr>
        </p:nvSpPr>
        <p:spPr/>
        <p:txBody>
          <a:bodyPr/>
          <a:lstStyle/>
          <a:p>
            <a:r>
              <a:rPr lang="en-US" dirty="0"/>
              <a:t>Not adhering to these responsibilities could result in the following penalties: </a:t>
            </a:r>
          </a:p>
          <a:p>
            <a:endParaRPr lang="en-US" dirty="0"/>
          </a:p>
          <a:p>
            <a:pPr marL="342900" indent="-342900">
              <a:buFont typeface="Arial" panose="020B0604020202020204" pitchFamily="34" charset="0"/>
              <a:buChar char="•"/>
            </a:pPr>
            <a:r>
              <a:rPr lang="en-US" dirty="0"/>
              <a:t>Reprimands</a:t>
            </a:r>
          </a:p>
          <a:p>
            <a:pPr marL="342900" indent="-342900">
              <a:buFont typeface="Arial" panose="020B0604020202020204" pitchFamily="34" charset="0"/>
              <a:buChar char="•"/>
            </a:pPr>
            <a:r>
              <a:rPr lang="en-US" dirty="0"/>
              <a:t>Suspension of system and data privileges</a:t>
            </a:r>
          </a:p>
          <a:p>
            <a:pPr marL="342900" indent="-342900">
              <a:buFont typeface="Arial" panose="020B0604020202020204" pitchFamily="34" charset="0"/>
              <a:buChar char="•"/>
            </a:pPr>
            <a:r>
              <a:rPr lang="en-US" dirty="0"/>
              <a:t>Suspension from duty </a:t>
            </a:r>
          </a:p>
          <a:p>
            <a:pPr marL="342900" indent="-342900">
              <a:buFont typeface="Arial" panose="020B0604020202020204" pitchFamily="34" charset="0"/>
              <a:buChar char="•"/>
            </a:pPr>
            <a:r>
              <a:rPr lang="en-US" dirty="0"/>
              <a:t>Civil penalties</a:t>
            </a:r>
          </a:p>
          <a:p>
            <a:pPr marL="342900" indent="-342900">
              <a:buFont typeface="Arial" panose="020B0604020202020204" pitchFamily="34" charset="0"/>
              <a:buChar char="•"/>
            </a:pPr>
            <a:r>
              <a:rPr lang="en-US" dirty="0"/>
              <a:t>Criminal prosecution</a:t>
            </a:r>
          </a:p>
        </p:txBody>
      </p:sp>
      <p:sp>
        <p:nvSpPr>
          <p:cNvPr id="4" name="Slide Number Placeholder 3">
            <a:extLst>
              <a:ext uri="{FF2B5EF4-FFF2-40B4-BE49-F238E27FC236}">
                <a16:creationId xmlns:a16="http://schemas.microsoft.com/office/drawing/2014/main" id="{1C309B38-877F-443C-8608-A1059B449375}"/>
              </a:ext>
            </a:extLst>
          </p:cNvPr>
          <p:cNvSpPr>
            <a:spLocks noGrp="1"/>
          </p:cNvSpPr>
          <p:nvPr>
            <p:ph type="sldNum" sz="quarter" idx="4"/>
          </p:nvPr>
        </p:nvSpPr>
        <p:spPr/>
        <p:txBody>
          <a:bodyPr/>
          <a:lstStyle/>
          <a:p>
            <a:fld id="{820DBD16-8F52-45AC-8998-73485FE4613D}" type="slidenum">
              <a:rPr lang="en-US" smtClean="0"/>
              <a:pPr/>
              <a:t>21</a:t>
            </a:fld>
            <a:endParaRPr lang="en-US" dirty="0"/>
          </a:p>
        </p:txBody>
      </p:sp>
      <p:sp>
        <p:nvSpPr>
          <p:cNvPr id="5" name="Footer Placeholder 4">
            <a:extLst>
              <a:ext uri="{FF2B5EF4-FFF2-40B4-BE49-F238E27FC236}">
                <a16:creationId xmlns:a16="http://schemas.microsoft.com/office/drawing/2014/main" id="{90351D40-CEEE-416C-8141-CB4BB99216A8}"/>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06513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AAF8-8624-4156-9F66-D372D37772CC}"/>
              </a:ext>
            </a:extLst>
          </p:cNvPr>
          <p:cNvSpPr>
            <a:spLocks noGrp="1"/>
          </p:cNvSpPr>
          <p:nvPr>
            <p:ph type="title"/>
          </p:nvPr>
        </p:nvSpPr>
        <p:spPr/>
        <p:txBody>
          <a:bodyPr/>
          <a:lstStyle/>
          <a:p>
            <a:r>
              <a:rPr lang="en-US" dirty="0"/>
              <a:t>Release of Client-level Data</a:t>
            </a:r>
          </a:p>
        </p:txBody>
      </p:sp>
      <p:sp>
        <p:nvSpPr>
          <p:cNvPr id="3" name="Content Placeholder 2">
            <a:extLst>
              <a:ext uri="{FF2B5EF4-FFF2-40B4-BE49-F238E27FC236}">
                <a16:creationId xmlns:a16="http://schemas.microsoft.com/office/drawing/2014/main" id="{8A1BB7E2-82DB-4A0D-975A-3632B819B493}"/>
              </a:ext>
            </a:extLst>
          </p:cNvPr>
          <p:cNvSpPr>
            <a:spLocks noGrp="1"/>
          </p:cNvSpPr>
          <p:nvPr>
            <p:ph idx="1"/>
          </p:nvPr>
        </p:nvSpPr>
        <p:spPr/>
        <p:txBody>
          <a:bodyPr/>
          <a:lstStyle/>
          <a:p>
            <a:r>
              <a:rPr lang="en-US" dirty="0"/>
              <a:t>Releasing client-level data means giving that data to an individual or organization that is outside the secure user’s organization, other than the Vermont Department of Health or the CDC.</a:t>
            </a:r>
          </a:p>
          <a:p>
            <a:endParaRPr lang="en-US" dirty="0"/>
          </a:p>
          <a:p>
            <a:r>
              <a:rPr lang="en-US" dirty="0"/>
              <a:t>The only permissible release of client-level data by a secure user, or the organization under which they work, is for the purpose of confirming linkage to a needed client referral to which the client has agreed. For example, for the purpose of a referral made during an HIV testing session. In such instances, a valid release must be in place that is signed and dated by the client in question. </a:t>
            </a:r>
          </a:p>
        </p:txBody>
      </p:sp>
      <p:sp>
        <p:nvSpPr>
          <p:cNvPr id="4" name="Slide Number Placeholder 3">
            <a:extLst>
              <a:ext uri="{FF2B5EF4-FFF2-40B4-BE49-F238E27FC236}">
                <a16:creationId xmlns:a16="http://schemas.microsoft.com/office/drawing/2014/main" id="{59670A34-1A33-4772-9F0E-405149F474B3}"/>
              </a:ext>
            </a:extLst>
          </p:cNvPr>
          <p:cNvSpPr>
            <a:spLocks noGrp="1"/>
          </p:cNvSpPr>
          <p:nvPr>
            <p:ph type="sldNum" sz="quarter" idx="4"/>
          </p:nvPr>
        </p:nvSpPr>
        <p:spPr/>
        <p:txBody>
          <a:bodyPr/>
          <a:lstStyle/>
          <a:p>
            <a:fld id="{820DBD16-8F52-45AC-8998-73485FE4613D}" type="slidenum">
              <a:rPr lang="en-US" smtClean="0"/>
              <a:pPr/>
              <a:t>22</a:t>
            </a:fld>
            <a:endParaRPr lang="en-US" dirty="0"/>
          </a:p>
        </p:txBody>
      </p:sp>
      <p:sp>
        <p:nvSpPr>
          <p:cNvPr id="5" name="Footer Placeholder 4">
            <a:extLst>
              <a:ext uri="{FF2B5EF4-FFF2-40B4-BE49-F238E27FC236}">
                <a16:creationId xmlns:a16="http://schemas.microsoft.com/office/drawing/2014/main" id="{4DAAE975-60DF-46D2-9988-727613B5BF2F}"/>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58724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2203-D352-4BBB-B1B0-E216D6AB4FB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0EC1729-C82F-4F36-B57D-DC26D330E27C}"/>
              </a:ext>
            </a:extLst>
          </p:cNvPr>
          <p:cNvSpPr>
            <a:spLocks noGrp="1"/>
          </p:cNvSpPr>
          <p:nvPr>
            <p:ph idx="1"/>
          </p:nvPr>
        </p:nvSpPr>
        <p:spPr/>
        <p:txBody>
          <a:bodyPr>
            <a:normAutofit fontScale="92500" lnSpcReduction="20000"/>
          </a:bodyPr>
          <a:lstStyle/>
          <a:p>
            <a:r>
              <a:rPr lang="en-US" dirty="0"/>
              <a:t>Please complete the Vermont Department of Health HIV/STD/Hepatitis Confidentiality and Security Quiz, found here: </a:t>
            </a:r>
          </a:p>
          <a:p>
            <a:endParaRPr lang="en-US" dirty="0"/>
          </a:p>
          <a:p>
            <a:r>
              <a:rPr lang="en-US" dirty="0">
                <a:hlinkClick r:id="rId2"/>
              </a:rPr>
              <a:t>https://www.surveymonkey.com/r/QRGH3GD</a:t>
            </a:r>
            <a:endParaRPr lang="en-US" dirty="0"/>
          </a:p>
          <a:p>
            <a:endParaRPr lang="en-US" dirty="0"/>
          </a:p>
          <a:p>
            <a:r>
              <a:rPr lang="en-US" dirty="0"/>
              <a:t>Once you have taken the quiz, be sure to sign the Secure User Confidentiality Statement, found on our HIV surveillance page under the dropdown Confidentiality Training For HIV Services Staff and Volunteers:</a:t>
            </a:r>
          </a:p>
          <a:p>
            <a:endParaRPr lang="en-US" dirty="0"/>
          </a:p>
          <a:p>
            <a:r>
              <a:rPr lang="en-US" dirty="0">
                <a:hlinkClick r:id="rId3"/>
              </a:rPr>
              <a:t>https://www.healthvermont.gov/immunizations-infectious-disease/hiv/surveillance</a:t>
            </a:r>
            <a:endParaRPr lang="en-US" dirty="0"/>
          </a:p>
          <a:p>
            <a:endParaRPr lang="en-US" dirty="0"/>
          </a:p>
          <a:p>
            <a:r>
              <a:rPr lang="en-US" dirty="0">
                <a:effectLst/>
                <a:ea typeface="Times New Roman" panose="02020603050405020304" pitchFamily="18" charset="0"/>
              </a:rPr>
              <a:t>Submit the completed </a:t>
            </a:r>
            <a:r>
              <a:rPr lang="en-US">
                <a:effectLst/>
                <a:ea typeface="Times New Roman" panose="02020603050405020304" pitchFamily="18" charset="0"/>
              </a:rPr>
              <a:t>statement to </a:t>
            </a:r>
            <a:r>
              <a:rPr lang="en-US" dirty="0">
                <a:effectLst/>
                <a:ea typeface="Times New Roman" panose="02020603050405020304" pitchFamily="18" charset="0"/>
              </a:rPr>
              <a:t>your supervisor, team leader or agency designee. </a:t>
            </a:r>
            <a:endParaRPr lang="en-US" dirty="0"/>
          </a:p>
          <a:p>
            <a:endParaRPr lang="en-US" dirty="0"/>
          </a:p>
        </p:txBody>
      </p:sp>
      <p:sp>
        <p:nvSpPr>
          <p:cNvPr id="4" name="Slide Number Placeholder 3">
            <a:extLst>
              <a:ext uri="{FF2B5EF4-FFF2-40B4-BE49-F238E27FC236}">
                <a16:creationId xmlns:a16="http://schemas.microsoft.com/office/drawing/2014/main" id="{BCE252EF-41FE-4B1F-9CFB-909CA60686D1}"/>
              </a:ext>
            </a:extLst>
          </p:cNvPr>
          <p:cNvSpPr>
            <a:spLocks noGrp="1"/>
          </p:cNvSpPr>
          <p:nvPr>
            <p:ph type="sldNum" sz="quarter" idx="4"/>
          </p:nvPr>
        </p:nvSpPr>
        <p:spPr/>
        <p:txBody>
          <a:bodyPr/>
          <a:lstStyle/>
          <a:p>
            <a:fld id="{820DBD16-8F52-45AC-8998-73485FE4613D}" type="slidenum">
              <a:rPr lang="en-US" smtClean="0"/>
              <a:pPr/>
              <a:t>23</a:t>
            </a:fld>
            <a:endParaRPr lang="en-US" dirty="0"/>
          </a:p>
        </p:txBody>
      </p:sp>
      <p:sp>
        <p:nvSpPr>
          <p:cNvPr id="5" name="Footer Placeholder 4">
            <a:extLst>
              <a:ext uri="{FF2B5EF4-FFF2-40B4-BE49-F238E27FC236}">
                <a16:creationId xmlns:a16="http://schemas.microsoft.com/office/drawing/2014/main" id="{9179F0C5-5110-419A-AB8B-41D618BD075E}"/>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19976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A4B1-5879-44EB-BF5F-A9C21EBF07BB}"/>
              </a:ext>
            </a:extLst>
          </p:cNvPr>
          <p:cNvSpPr>
            <a:spLocks noGrp="1"/>
          </p:cNvSpPr>
          <p:nvPr>
            <p:ph type="title"/>
          </p:nvPr>
        </p:nvSpPr>
        <p:spPr/>
        <p:txBody>
          <a:bodyPr/>
          <a:lstStyle/>
          <a:p>
            <a:r>
              <a:rPr lang="en-US" dirty="0"/>
              <a:t>Client-level Data </a:t>
            </a:r>
          </a:p>
        </p:txBody>
      </p:sp>
      <p:sp>
        <p:nvSpPr>
          <p:cNvPr id="3" name="Content Placeholder 2">
            <a:extLst>
              <a:ext uri="{FF2B5EF4-FFF2-40B4-BE49-F238E27FC236}">
                <a16:creationId xmlns:a16="http://schemas.microsoft.com/office/drawing/2014/main" id="{0DCDD086-F1F4-40D3-8EB5-638041C6C403}"/>
              </a:ext>
            </a:extLst>
          </p:cNvPr>
          <p:cNvSpPr>
            <a:spLocks noGrp="1"/>
          </p:cNvSpPr>
          <p:nvPr>
            <p:ph idx="1"/>
          </p:nvPr>
        </p:nvSpPr>
        <p:spPr/>
        <p:txBody>
          <a:bodyPr>
            <a:normAutofit/>
          </a:bodyPr>
          <a:lstStyle/>
          <a:p>
            <a:r>
              <a:rPr lang="en-US" dirty="0"/>
              <a:t>Client level data is: </a:t>
            </a:r>
          </a:p>
          <a:p>
            <a:endParaRPr lang="en-US" dirty="0"/>
          </a:p>
          <a:p>
            <a:pPr marL="342900" indent="-342900">
              <a:buFont typeface="Arial" panose="020B0604020202020204" pitchFamily="34" charset="0"/>
              <a:buChar char="•"/>
            </a:pPr>
            <a:r>
              <a:rPr lang="en-US" dirty="0"/>
              <a:t>Any record containing constructive identifying information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Information collected about a particular client while the client is engaged with or enrolled in your program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Examples include client name and date of birth, client demographics (race, ethnicity, gender, etc.), client risk behaviors (whether the client has had sex or used injection drugs during a certain period of time)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7FDC7CA-79E8-4D0E-8FF8-BC4B9BC32B98}"/>
              </a:ext>
            </a:extLst>
          </p:cNvPr>
          <p:cNvSpPr>
            <a:spLocks noGrp="1"/>
          </p:cNvSpPr>
          <p:nvPr>
            <p:ph type="sldNum" sz="quarter" idx="4"/>
          </p:nvPr>
        </p:nvSpPr>
        <p:spPr/>
        <p:txBody>
          <a:bodyPr/>
          <a:lstStyle/>
          <a:p>
            <a:fld id="{820DBD16-8F52-45AC-8998-73485FE4613D}" type="slidenum">
              <a:rPr lang="en-US" smtClean="0"/>
              <a:pPr/>
              <a:t>3</a:t>
            </a:fld>
            <a:endParaRPr lang="en-US" dirty="0"/>
          </a:p>
        </p:txBody>
      </p:sp>
      <p:sp>
        <p:nvSpPr>
          <p:cNvPr id="5" name="Footer Placeholder 4">
            <a:extLst>
              <a:ext uri="{FF2B5EF4-FFF2-40B4-BE49-F238E27FC236}">
                <a16:creationId xmlns:a16="http://schemas.microsoft.com/office/drawing/2014/main" id="{1BB0C11F-573B-469B-A285-66AAD8D37489}"/>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79553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E452-AC77-42B8-BC20-F567C80BEC91}"/>
              </a:ext>
            </a:extLst>
          </p:cNvPr>
          <p:cNvSpPr>
            <a:spLocks noGrp="1"/>
          </p:cNvSpPr>
          <p:nvPr>
            <p:ph type="title"/>
          </p:nvPr>
        </p:nvSpPr>
        <p:spPr/>
        <p:txBody>
          <a:bodyPr/>
          <a:lstStyle/>
          <a:p>
            <a:r>
              <a:rPr lang="en-US" dirty="0"/>
              <a:t>Constructive Identifying Information</a:t>
            </a:r>
          </a:p>
        </p:txBody>
      </p:sp>
      <p:sp>
        <p:nvSpPr>
          <p:cNvPr id="3" name="Content Placeholder 2">
            <a:extLst>
              <a:ext uri="{FF2B5EF4-FFF2-40B4-BE49-F238E27FC236}">
                <a16:creationId xmlns:a16="http://schemas.microsoft.com/office/drawing/2014/main" id="{4F2957AE-419F-4BDE-80B3-3DD75C1E0A2B}"/>
              </a:ext>
            </a:extLst>
          </p:cNvPr>
          <p:cNvSpPr>
            <a:spLocks noGrp="1"/>
          </p:cNvSpPr>
          <p:nvPr>
            <p:ph idx="1"/>
          </p:nvPr>
        </p:nvSpPr>
        <p:spPr/>
        <p:txBody>
          <a:bodyPr/>
          <a:lstStyle/>
          <a:p>
            <a:r>
              <a:rPr lang="en-US" dirty="0"/>
              <a:t>Constructive identifying information is any single piece of information or combination of several pieces of information from information collected by a VDH HSH-funded program that could be used to deduce the identity of an individual (e.g. names or pieces of names, date of birth, addresses, zip codes, telephone numbers, ethnicity, gender)</a:t>
            </a:r>
          </a:p>
        </p:txBody>
      </p:sp>
      <p:sp>
        <p:nvSpPr>
          <p:cNvPr id="4" name="Slide Number Placeholder 3">
            <a:extLst>
              <a:ext uri="{FF2B5EF4-FFF2-40B4-BE49-F238E27FC236}">
                <a16:creationId xmlns:a16="http://schemas.microsoft.com/office/drawing/2014/main" id="{50F283B4-9155-4DAE-9D80-FF7DB7EE8473}"/>
              </a:ext>
            </a:extLst>
          </p:cNvPr>
          <p:cNvSpPr>
            <a:spLocks noGrp="1"/>
          </p:cNvSpPr>
          <p:nvPr>
            <p:ph type="sldNum" sz="quarter" idx="4"/>
          </p:nvPr>
        </p:nvSpPr>
        <p:spPr/>
        <p:txBody>
          <a:bodyPr/>
          <a:lstStyle/>
          <a:p>
            <a:fld id="{820DBD16-8F52-45AC-8998-73485FE4613D}" type="slidenum">
              <a:rPr lang="en-US" smtClean="0"/>
              <a:pPr/>
              <a:t>4</a:t>
            </a:fld>
            <a:endParaRPr lang="en-US" dirty="0"/>
          </a:p>
        </p:txBody>
      </p:sp>
      <p:sp>
        <p:nvSpPr>
          <p:cNvPr id="5" name="Footer Placeholder 4">
            <a:extLst>
              <a:ext uri="{FF2B5EF4-FFF2-40B4-BE49-F238E27FC236}">
                <a16:creationId xmlns:a16="http://schemas.microsoft.com/office/drawing/2014/main" id="{3EDF3C87-AD7B-4736-A67F-2657A6F618C2}"/>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90247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D127-B5C9-4581-875B-6B4FE9A7C61A}"/>
              </a:ext>
            </a:extLst>
          </p:cNvPr>
          <p:cNvSpPr>
            <a:spLocks noGrp="1"/>
          </p:cNvSpPr>
          <p:nvPr>
            <p:ph type="title"/>
          </p:nvPr>
        </p:nvSpPr>
        <p:spPr/>
        <p:txBody>
          <a:bodyPr/>
          <a:lstStyle/>
          <a:p>
            <a:r>
              <a:rPr lang="en-US" dirty="0"/>
              <a:t>Client-level Data</a:t>
            </a:r>
          </a:p>
        </p:txBody>
      </p:sp>
      <p:sp>
        <p:nvSpPr>
          <p:cNvPr id="3" name="Content Placeholder 2">
            <a:extLst>
              <a:ext uri="{FF2B5EF4-FFF2-40B4-BE49-F238E27FC236}">
                <a16:creationId xmlns:a16="http://schemas.microsoft.com/office/drawing/2014/main" id="{7A0D93B8-5922-4D64-87D2-AD66204D7BD8}"/>
              </a:ext>
            </a:extLst>
          </p:cNvPr>
          <p:cNvSpPr>
            <a:spLocks noGrp="1"/>
          </p:cNvSpPr>
          <p:nvPr>
            <p:ph idx="1"/>
          </p:nvPr>
        </p:nvSpPr>
        <p:spPr/>
        <p:txBody>
          <a:bodyPr>
            <a:normAutofit lnSpcReduction="10000"/>
          </a:bodyPr>
          <a:lstStyle/>
          <a:p>
            <a:r>
              <a:rPr lang="en-US" dirty="0"/>
              <a:t>Client-level data records can consist of:</a:t>
            </a:r>
          </a:p>
          <a:p>
            <a:endParaRPr lang="en-US" dirty="0"/>
          </a:p>
          <a:p>
            <a:pPr marL="342900" indent="-342900">
              <a:buFont typeface="Arial" panose="020B0604020202020204" pitchFamily="34" charset="0"/>
              <a:buChar char="•"/>
            </a:pPr>
            <a:r>
              <a:rPr lang="en-US" dirty="0"/>
              <a:t>Paper records – ex. client-level data that is on a data collection form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Electronic records – client-level data stored electronically (most likely on a computer)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Portable electronic records – client-level data stored on portable electronic devices such as laptops, smartphones, or on removable storage media such as a flash drive</a:t>
            </a:r>
          </a:p>
        </p:txBody>
      </p:sp>
      <p:sp>
        <p:nvSpPr>
          <p:cNvPr id="4" name="Slide Number Placeholder 3">
            <a:extLst>
              <a:ext uri="{FF2B5EF4-FFF2-40B4-BE49-F238E27FC236}">
                <a16:creationId xmlns:a16="http://schemas.microsoft.com/office/drawing/2014/main" id="{7632F1EC-1AF5-48D0-AB78-98F1ADCF5870}"/>
              </a:ext>
            </a:extLst>
          </p:cNvPr>
          <p:cNvSpPr>
            <a:spLocks noGrp="1"/>
          </p:cNvSpPr>
          <p:nvPr>
            <p:ph type="sldNum" sz="quarter" idx="4"/>
          </p:nvPr>
        </p:nvSpPr>
        <p:spPr/>
        <p:txBody>
          <a:bodyPr/>
          <a:lstStyle/>
          <a:p>
            <a:fld id="{820DBD16-8F52-45AC-8998-73485FE4613D}" type="slidenum">
              <a:rPr lang="en-US" smtClean="0"/>
              <a:pPr/>
              <a:t>5</a:t>
            </a:fld>
            <a:endParaRPr lang="en-US" dirty="0"/>
          </a:p>
        </p:txBody>
      </p:sp>
      <p:sp>
        <p:nvSpPr>
          <p:cNvPr id="5" name="Footer Placeholder 4">
            <a:extLst>
              <a:ext uri="{FF2B5EF4-FFF2-40B4-BE49-F238E27FC236}">
                <a16:creationId xmlns:a16="http://schemas.microsoft.com/office/drawing/2014/main" id="{7CA03226-3900-4D62-BF41-C4DED96935B0}"/>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81435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2A7C-61BB-48D1-89FA-C57D68B0EBBC}"/>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C084AA56-A082-4CC4-A798-C11A65E8DC54}"/>
              </a:ext>
            </a:extLst>
          </p:cNvPr>
          <p:cNvSpPr>
            <a:spLocks noGrp="1"/>
          </p:cNvSpPr>
          <p:nvPr>
            <p:ph idx="1"/>
          </p:nvPr>
        </p:nvSpPr>
        <p:spPr/>
        <p:txBody>
          <a:bodyPr/>
          <a:lstStyle/>
          <a:p>
            <a:r>
              <a:rPr lang="en-US" dirty="0"/>
              <a:t>Confidentiality is the disclosure of personal information in a relationship of trust and with the expectation that it will not be divulged to others in ways that are inconsistent with the original disclosure. </a:t>
            </a:r>
          </a:p>
          <a:p>
            <a:endParaRPr lang="en-US" dirty="0"/>
          </a:p>
          <a:p>
            <a:r>
              <a:rPr lang="en-US" dirty="0"/>
              <a:t>After learning what client-level data is, you can see how it could be possible to use this data to identify a particular client. For this reason, it is very important that this data be kept confidential in order to protect client privacy. </a:t>
            </a:r>
          </a:p>
          <a:p>
            <a:endParaRPr lang="en-US" dirty="0"/>
          </a:p>
        </p:txBody>
      </p:sp>
      <p:sp>
        <p:nvSpPr>
          <p:cNvPr id="4" name="Slide Number Placeholder 3">
            <a:extLst>
              <a:ext uri="{FF2B5EF4-FFF2-40B4-BE49-F238E27FC236}">
                <a16:creationId xmlns:a16="http://schemas.microsoft.com/office/drawing/2014/main" id="{B68FB949-494C-4400-B908-5F1C71753ACD}"/>
              </a:ext>
            </a:extLst>
          </p:cNvPr>
          <p:cNvSpPr>
            <a:spLocks noGrp="1"/>
          </p:cNvSpPr>
          <p:nvPr>
            <p:ph type="sldNum" sz="quarter" idx="4"/>
          </p:nvPr>
        </p:nvSpPr>
        <p:spPr/>
        <p:txBody>
          <a:bodyPr/>
          <a:lstStyle/>
          <a:p>
            <a:fld id="{820DBD16-8F52-45AC-8998-73485FE4613D}" type="slidenum">
              <a:rPr lang="en-US" smtClean="0"/>
              <a:pPr/>
              <a:t>6</a:t>
            </a:fld>
            <a:endParaRPr lang="en-US" dirty="0"/>
          </a:p>
        </p:txBody>
      </p:sp>
      <p:sp>
        <p:nvSpPr>
          <p:cNvPr id="5" name="Footer Placeholder 4">
            <a:extLst>
              <a:ext uri="{FF2B5EF4-FFF2-40B4-BE49-F238E27FC236}">
                <a16:creationId xmlns:a16="http://schemas.microsoft.com/office/drawing/2014/main" id="{21A2590D-0924-411A-A80C-51E195C58E4B}"/>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65400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234E-A136-41DF-947E-FE3A0CDCC325}"/>
              </a:ext>
            </a:extLst>
          </p:cNvPr>
          <p:cNvSpPr>
            <a:spLocks noGrp="1"/>
          </p:cNvSpPr>
          <p:nvPr>
            <p:ph type="title"/>
          </p:nvPr>
        </p:nvSpPr>
        <p:spPr/>
        <p:txBody>
          <a:bodyPr/>
          <a:lstStyle/>
          <a:p>
            <a:r>
              <a:rPr lang="en-US" dirty="0"/>
              <a:t>Securing Client-level Data </a:t>
            </a:r>
          </a:p>
        </p:txBody>
      </p:sp>
      <p:sp>
        <p:nvSpPr>
          <p:cNvPr id="3" name="Content Placeholder 2">
            <a:extLst>
              <a:ext uri="{FF2B5EF4-FFF2-40B4-BE49-F238E27FC236}">
                <a16:creationId xmlns:a16="http://schemas.microsoft.com/office/drawing/2014/main" id="{1825309E-CE11-4234-8092-6F302E1F38D8}"/>
              </a:ext>
            </a:extLst>
          </p:cNvPr>
          <p:cNvSpPr>
            <a:spLocks noGrp="1"/>
          </p:cNvSpPr>
          <p:nvPr>
            <p:ph idx="1"/>
          </p:nvPr>
        </p:nvSpPr>
        <p:spPr/>
        <p:txBody>
          <a:bodyPr/>
          <a:lstStyle/>
          <a:p>
            <a:r>
              <a:rPr lang="en-US" dirty="0"/>
              <a:t>When client-level data is not being used, it must be stored in a secured area. A secured area is a locked file cabinet or other locked receptable within a room that has floor-to-ceiling walls and a door with a lock. </a:t>
            </a:r>
          </a:p>
          <a:p>
            <a:endParaRPr lang="en-US" dirty="0"/>
          </a:p>
          <a:p>
            <a:r>
              <a:rPr lang="en-US" dirty="0"/>
              <a:t>For the purposes of </a:t>
            </a:r>
            <a:r>
              <a:rPr lang="en-US" b="1" dirty="0"/>
              <a:t>talking</a:t>
            </a:r>
            <a:r>
              <a:rPr lang="en-US" dirty="0"/>
              <a:t> about client-level data, a secured area would be a room with floor-to-ceiling walls and a door with a lock. </a:t>
            </a:r>
          </a:p>
          <a:p>
            <a:endParaRPr lang="en-US" dirty="0"/>
          </a:p>
          <a:p>
            <a:r>
              <a:rPr lang="en-US" dirty="0"/>
              <a:t>Secured areas must be locked when the secure user is not present. </a:t>
            </a:r>
          </a:p>
        </p:txBody>
      </p:sp>
      <p:sp>
        <p:nvSpPr>
          <p:cNvPr id="4" name="Slide Number Placeholder 3">
            <a:extLst>
              <a:ext uri="{FF2B5EF4-FFF2-40B4-BE49-F238E27FC236}">
                <a16:creationId xmlns:a16="http://schemas.microsoft.com/office/drawing/2014/main" id="{92830694-A792-49D7-8105-ACF32B7E6E13}"/>
              </a:ext>
            </a:extLst>
          </p:cNvPr>
          <p:cNvSpPr>
            <a:spLocks noGrp="1"/>
          </p:cNvSpPr>
          <p:nvPr>
            <p:ph type="sldNum" sz="quarter" idx="4"/>
          </p:nvPr>
        </p:nvSpPr>
        <p:spPr/>
        <p:txBody>
          <a:bodyPr/>
          <a:lstStyle/>
          <a:p>
            <a:fld id="{820DBD16-8F52-45AC-8998-73485FE4613D}" type="slidenum">
              <a:rPr lang="en-US" smtClean="0"/>
              <a:pPr/>
              <a:t>7</a:t>
            </a:fld>
            <a:endParaRPr lang="en-US" dirty="0"/>
          </a:p>
        </p:txBody>
      </p:sp>
      <p:sp>
        <p:nvSpPr>
          <p:cNvPr id="5" name="Footer Placeholder 4">
            <a:extLst>
              <a:ext uri="{FF2B5EF4-FFF2-40B4-BE49-F238E27FC236}">
                <a16:creationId xmlns:a16="http://schemas.microsoft.com/office/drawing/2014/main" id="{DCFB8003-4BE1-4B50-96BB-830A0AAC228D}"/>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37376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A2CC-50CC-4FDF-B081-EC3B19E68C46}"/>
              </a:ext>
            </a:extLst>
          </p:cNvPr>
          <p:cNvSpPr>
            <a:spLocks noGrp="1"/>
          </p:cNvSpPr>
          <p:nvPr>
            <p:ph type="title"/>
          </p:nvPr>
        </p:nvSpPr>
        <p:spPr/>
        <p:txBody>
          <a:bodyPr/>
          <a:lstStyle/>
          <a:p>
            <a:r>
              <a:rPr lang="en-US" dirty="0"/>
              <a:t>Securing Client-level Data – Passwords, Keys, etc. </a:t>
            </a:r>
          </a:p>
        </p:txBody>
      </p:sp>
      <p:sp>
        <p:nvSpPr>
          <p:cNvPr id="3" name="Content Placeholder 2">
            <a:extLst>
              <a:ext uri="{FF2B5EF4-FFF2-40B4-BE49-F238E27FC236}">
                <a16:creationId xmlns:a16="http://schemas.microsoft.com/office/drawing/2014/main" id="{41075522-B35E-4774-9CB9-33EA1A29F022}"/>
              </a:ext>
            </a:extLst>
          </p:cNvPr>
          <p:cNvSpPr>
            <a:spLocks noGrp="1"/>
          </p:cNvSpPr>
          <p:nvPr>
            <p:ph idx="1"/>
          </p:nvPr>
        </p:nvSpPr>
        <p:spPr/>
        <p:txBody>
          <a:bodyPr/>
          <a:lstStyle/>
          <a:p>
            <a:r>
              <a:rPr lang="en-US" dirty="0"/>
              <a:t>As a secure user, you are responsible for protecting any keys, passwords/codes, or electronic devices that would give a person access to client-level data. All of these must be kept in a locked location. </a:t>
            </a:r>
          </a:p>
          <a:p>
            <a:endParaRPr lang="en-US" dirty="0"/>
          </a:p>
          <a:p>
            <a:r>
              <a:rPr lang="en-US" dirty="0"/>
              <a:t>If you discover that a password has been stolen or become known to another person, notify your supervisor immediately. This would be a security breach. </a:t>
            </a:r>
          </a:p>
        </p:txBody>
      </p:sp>
      <p:sp>
        <p:nvSpPr>
          <p:cNvPr id="4" name="Slide Number Placeholder 3">
            <a:extLst>
              <a:ext uri="{FF2B5EF4-FFF2-40B4-BE49-F238E27FC236}">
                <a16:creationId xmlns:a16="http://schemas.microsoft.com/office/drawing/2014/main" id="{C30C5E88-EA40-4F0D-8058-B44B73524C80}"/>
              </a:ext>
            </a:extLst>
          </p:cNvPr>
          <p:cNvSpPr>
            <a:spLocks noGrp="1"/>
          </p:cNvSpPr>
          <p:nvPr>
            <p:ph type="sldNum" sz="quarter" idx="4"/>
          </p:nvPr>
        </p:nvSpPr>
        <p:spPr/>
        <p:txBody>
          <a:bodyPr/>
          <a:lstStyle/>
          <a:p>
            <a:fld id="{820DBD16-8F52-45AC-8998-73485FE4613D}" type="slidenum">
              <a:rPr lang="en-US" smtClean="0"/>
              <a:pPr/>
              <a:t>8</a:t>
            </a:fld>
            <a:endParaRPr lang="en-US" dirty="0"/>
          </a:p>
        </p:txBody>
      </p:sp>
      <p:sp>
        <p:nvSpPr>
          <p:cNvPr id="5" name="Footer Placeholder 4">
            <a:extLst>
              <a:ext uri="{FF2B5EF4-FFF2-40B4-BE49-F238E27FC236}">
                <a16:creationId xmlns:a16="http://schemas.microsoft.com/office/drawing/2014/main" id="{F4F9F237-7D1C-4469-AE56-248FE0DE2351}"/>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23226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A005-F2BE-4AC9-B24F-6F875E17D3C7}"/>
              </a:ext>
            </a:extLst>
          </p:cNvPr>
          <p:cNvSpPr>
            <a:spLocks noGrp="1"/>
          </p:cNvSpPr>
          <p:nvPr>
            <p:ph type="title"/>
          </p:nvPr>
        </p:nvSpPr>
        <p:spPr/>
        <p:txBody>
          <a:bodyPr/>
          <a:lstStyle/>
          <a:p>
            <a:r>
              <a:rPr lang="en-US" dirty="0"/>
              <a:t>Securing Client-level Data - Computers </a:t>
            </a:r>
          </a:p>
        </p:txBody>
      </p:sp>
      <p:sp>
        <p:nvSpPr>
          <p:cNvPr id="3" name="Content Placeholder 2">
            <a:extLst>
              <a:ext uri="{FF2B5EF4-FFF2-40B4-BE49-F238E27FC236}">
                <a16:creationId xmlns:a16="http://schemas.microsoft.com/office/drawing/2014/main" id="{F3952538-26E5-49AB-AAD4-A256DE8EFD7D}"/>
              </a:ext>
            </a:extLst>
          </p:cNvPr>
          <p:cNvSpPr>
            <a:spLocks noGrp="1"/>
          </p:cNvSpPr>
          <p:nvPr>
            <p:ph idx="1"/>
          </p:nvPr>
        </p:nvSpPr>
        <p:spPr/>
        <p:txBody>
          <a:bodyPr/>
          <a:lstStyle/>
          <a:p>
            <a:r>
              <a:rPr lang="en-US" dirty="0"/>
              <a:t>If client-level data is stored on a computer, the computer must: </a:t>
            </a:r>
          </a:p>
          <a:p>
            <a:pPr marL="342900" indent="-342900">
              <a:buFont typeface="Arial" panose="020B0604020202020204" pitchFamily="34" charset="0"/>
              <a:buChar char="•"/>
            </a:pPr>
            <a:r>
              <a:rPr lang="en-US" dirty="0"/>
              <a:t>Have an automatic screen saver lock with a 15 minute or less activation time</a:t>
            </a:r>
          </a:p>
          <a:p>
            <a:pPr marL="342900" indent="-342900">
              <a:buFont typeface="Arial" panose="020B0604020202020204" pitchFamily="34" charset="0"/>
              <a:buChar char="•"/>
            </a:pPr>
            <a:r>
              <a:rPr lang="en-US" dirty="0"/>
              <a:t>Be password protected (you need a username and password to unlock the screensaver)</a:t>
            </a:r>
          </a:p>
          <a:p>
            <a:pPr marL="342900" indent="-342900">
              <a:buFont typeface="Arial" panose="020B0604020202020204" pitchFamily="34" charset="0"/>
              <a:buChar char="•"/>
            </a:pPr>
            <a:r>
              <a:rPr lang="en-US" dirty="0"/>
              <a:t>Be locked </a:t>
            </a:r>
            <a:r>
              <a:rPr lang="en-US" u="sng" dirty="0"/>
              <a:t>at all times </a:t>
            </a:r>
            <a:r>
              <a:rPr lang="en-US" dirty="0"/>
              <a:t>when not in use</a:t>
            </a:r>
          </a:p>
          <a:p>
            <a:pPr marL="342900" indent="-342900">
              <a:buFont typeface="Arial" panose="020B0604020202020204" pitchFamily="34" charset="0"/>
              <a:buChar char="•"/>
            </a:pPr>
            <a:r>
              <a:rPr lang="en-US" dirty="0"/>
              <a:t>Be located in a secured area</a:t>
            </a:r>
          </a:p>
          <a:p>
            <a:pPr marL="342900" indent="-342900">
              <a:buFont typeface="Arial" panose="020B0604020202020204" pitchFamily="34" charset="0"/>
              <a:buChar char="•"/>
            </a:pPr>
            <a:r>
              <a:rPr lang="en-US" dirty="0"/>
              <a:t>Be protected by surge suppressors and emergency battery power to prevent data loss in case of power fluctuations</a:t>
            </a:r>
          </a:p>
        </p:txBody>
      </p:sp>
      <p:sp>
        <p:nvSpPr>
          <p:cNvPr id="4" name="Slide Number Placeholder 3">
            <a:extLst>
              <a:ext uri="{FF2B5EF4-FFF2-40B4-BE49-F238E27FC236}">
                <a16:creationId xmlns:a16="http://schemas.microsoft.com/office/drawing/2014/main" id="{8C217428-CD17-46E0-A654-C00323612568}"/>
              </a:ext>
            </a:extLst>
          </p:cNvPr>
          <p:cNvSpPr>
            <a:spLocks noGrp="1"/>
          </p:cNvSpPr>
          <p:nvPr>
            <p:ph type="sldNum" sz="quarter" idx="4"/>
          </p:nvPr>
        </p:nvSpPr>
        <p:spPr/>
        <p:txBody>
          <a:bodyPr/>
          <a:lstStyle/>
          <a:p>
            <a:fld id="{820DBD16-8F52-45AC-8998-73485FE4613D}" type="slidenum">
              <a:rPr lang="en-US" smtClean="0"/>
              <a:pPr/>
              <a:t>9</a:t>
            </a:fld>
            <a:endParaRPr lang="en-US" dirty="0"/>
          </a:p>
        </p:txBody>
      </p:sp>
      <p:sp>
        <p:nvSpPr>
          <p:cNvPr id="5" name="Footer Placeholder 4">
            <a:extLst>
              <a:ext uri="{FF2B5EF4-FFF2-40B4-BE49-F238E27FC236}">
                <a16:creationId xmlns:a16="http://schemas.microsoft.com/office/drawing/2014/main" id="{AEB4ACA2-BFB5-4B5D-ADA7-B0E30145977B}"/>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897970807"/>
      </p:ext>
    </p:extLst>
  </p:cSld>
  <p:clrMapOvr>
    <a:masterClrMapping/>
  </p:clrMapOvr>
</p:sld>
</file>

<file path=ppt/theme/theme1.xml><?xml version="1.0" encoding="utf-8"?>
<a:theme xmlns:a="http://schemas.openxmlformats.org/drawingml/2006/main" name="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Standard.potx" id="{62150ACC-0F5C-46D4-9B06-CF52EB0DEFBB}" vid="{B1FC06E4-7F24-4801-A7B3-D7547469E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2.xml><?xml version="1.0" encoding="utf-8"?>
<ct:contentTypeSchema xmlns:ct="http://schemas.microsoft.com/office/2006/metadata/contentType" xmlns:ma="http://schemas.microsoft.com/office/2006/metadata/properties/metaAttributes" ct:_="" ma:_="" ma:contentTypeName="VDH Managed Document" ma:contentTypeID="0x010100E33B793E1E7D4240861BC825712579F5020100565C5DFC0583BD42A423A1682711FA6D" ma:contentTypeVersion="48" ma:contentTypeDescription="" ma:contentTypeScope="" ma:versionID="d288c967c3227edf9448a73b63a3f98e">
  <xsd:schema xmlns:xsd="http://www.w3.org/2001/XMLSchema" xmlns:xs="http://www.w3.org/2001/XMLSchema" xmlns:p="http://schemas.microsoft.com/office/2006/metadata/properties" xmlns:ns1="http://schemas.microsoft.com/sharepoint/v3" xmlns:ns2="046f9449-3d25-46ac-9a39-b41fdb973d2f" xmlns:ns3="bfc7ab43-a351-4688-aca3-bf166918b94c" xmlns:ns4="a6fb58ca-3225-4afd-985f-6a849fc96194" targetNamespace="http://schemas.microsoft.com/office/2006/metadata/properties" ma:root="true" ma:fieldsID="8ad10dd5b9faeafd6eeef64276ab95a0" ns1:_="" ns2:_="" ns3:_="" ns4:_="">
    <xsd:import namespace="http://schemas.microsoft.com/sharepoint/v3"/>
    <xsd:import namespace="046f9449-3d25-46ac-9a39-b41fdb973d2f"/>
    <xsd:import namespace="bfc7ab43-a351-4688-aca3-bf166918b94c"/>
    <xsd:import namespace="a6fb58ca-3225-4afd-985f-6a849fc96194"/>
    <xsd:element name="properties">
      <xsd:complexType>
        <xsd:sequence>
          <xsd:element name="documentManagement">
            <xsd:complexType>
              <xsd:all>
                <xsd:element ref="ns2:VDHDocumentType"/>
                <xsd:element ref="ns2:ItemOwner"/>
                <xsd:element ref="ns3:bucketTopic"/>
                <xsd:element ref="ns3:TagTopic" minOccurs="0"/>
                <xsd:element ref="ns2:LastReviewed" minOccurs="0"/>
                <xsd:element ref="ns2:NextReviewDate" minOccurs="0"/>
                <xsd:element ref="ns2:Reviewed" minOccurs="0"/>
                <xsd:element ref="ns2:VDHDocumentType_x003a_Review_x0020_Period" minOccurs="0"/>
                <xsd:element ref="ns3:Resource_x0020_Description" minOccurs="0"/>
                <xsd:element ref="ns2:VDHUnit2"/>
                <xsd:element ref="ns2:VDHUnit2_x003a_Contact_x0020_Email" minOccurs="0"/>
                <xsd:element ref="ns2:VDHUnit2_x003a_Contact_x0020_Name" minOccurs="0"/>
                <xsd:element ref="ns2:Content_x0020_Lead"/>
                <xsd:element ref="ns1:_dlc_ExpireDateSaved" minOccurs="0"/>
                <xsd:element ref="ns1:_dlc_Expire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6f9449-3d25-46ac-9a39-b41fdb973d2f" elementFormDefault="qualified">
    <xsd:import namespace="http://schemas.microsoft.com/office/2006/documentManagement/types"/>
    <xsd:import namespace="http://schemas.microsoft.com/office/infopath/2007/PartnerControls"/>
    <xsd:element name="VDHDocumentType" ma:index="2" ma:displayName="VDH Document Type" ma:description="Should match the library." ma:list="{82d97bec-9759-49dd-b9ab-4b74e8fae08f}" ma:internalName="VDHDocumentType" ma:readOnly="false" ma:showField="Title" ma:web="046f9449-3d25-46ac-9a39-b41fdb973d2f">
      <xsd:simpleType>
        <xsd:restriction base="dms:Lookup"/>
      </xsd:simpleType>
    </xsd:element>
    <xsd:element name="ItemOwner" ma:index="3" ma:displayName="Item Owner" ma:description="Individual(s) responsible for making edits to this document. This could be the content lead or someone else who goes through the content lead to post documents." ma:list="UserInfo" ma:SharePointGroup="0" ma:internalName="Item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astReviewed" ma:index="6" nillable="true" ma:displayName="Last Reviewed" ma:default="[today]" ma:format="DateOnly" ma:hidden="true" ma:internalName="LastReviewed" ma:readOnly="false">
      <xsd:simpleType>
        <xsd:restriction base="dms:DateTime"/>
      </xsd:simpleType>
    </xsd:element>
    <xsd:element name="NextReviewDate" ma:index="7" nillable="true" ma:displayName="Next Review Date" ma:format="DateOnly" ma:hidden="true" ma:internalName="NextReviewDate" ma:readOnly="false">
      <xsd:simpleType>
        <xsd:restriction base="dms:DateTime"/>
      </xsd:simpleType>
    </xsd:element>
    <xsd:element name="Reviewed" ma:index="8" nillable="true" ma:displayName="Reviewed" ma:default="1" ma:description="When you update an item, switch this to &quot;Yes.&quot; Within the next couple weeks, it will automatically return to &quot;No.&quot; Leave as &quot;yes&quot; during the initial upload." ma:internalName="Reviewed" ma:readOnly="false">
      <xsd:simpleType>
        <xsd:restriction base="dms:Boolean"/>
      </xsd:simpleType>
    </xsd:element>
    <xsd:element name="VDHDocumentType_x003a_Review_x0020_Period" ma:index="12" nillable="true" ma:displayName="VDHDocumentType:Review Period" ma:list="{82d97bec-9759-49dd-b9ab-4b74e8fae08f}" ma:internalName="VDHDocumentType_x003A_Review_x0020_Period" ma:readOnly="true" ma:showField="ReviewPeriod" ma:web="046f9449-3d25-46ac-9a39-b41fdb973d2f">
      <xsd:simpleType>
        <xsd:restriction base="dms:Lookup"/>
      </xsd:simpleType>
    </xsd:element>
    <xsd:element name="VDHUnit2" ma:index="18" ma:displayName="VDH_Unit" ma:list="{c8cb889a-cea8-44f1-99dd-e225192c4610}" ma:internalName="VDHUnit2" ma:readOnly="false" ma:showField="Title" ma:web="046f9449-3d25-46ac-9a39-b41fdb973d2f">
      <xsd:simpleType>
        <xsd:restriction base="dms:Lookup"/>
      </xsd:simpleType>
    </xsd:element>
    <xsd:element name="VDHUnit2_x003a_Contact_x0020_Email" ma:index="19" nillable="true" ma:displayName="VDHUnit2:Contact Email" ma:list="{c8cb889a-cea8-44f1-99dd-e225192c4610}" ma:internalName="VDHUnit2_x003A_Contact_x0020_Email" ma:readOnly="true" ma:showField="Contact_x0020_Email" ma:web="046f9449-3d25-46ac-9a39-b41fdb973d2f">
      <xsd:simpleType>
        <xsd:restriction base="dms:Lookup"/>
      </xsd:simpleType>
    </xsd:element>
    <xsd:element name="VDHUnit2_x003a_Contact_x0020_Name" ma:index="20" nillable="true" ma:displayName="VDHUnit2:Contact Name" ma:list="{c8cb889a-cea8-44f1-99dd-e225192c4610}" ma:internalName="VDHUnit2_x003A_Contact_x0020_Name" ma:readOnly="true" ma:showField="Contact_x0020_Name" ma:web="046f9449-3d25-46ac-9a39-b41fdb973d2f">
      <xsd:simpleType>
        <xsd:restriction base="dms:Lookup"/>
      </xsd:simpleType>
    </xsd:element>
    <xsd:element name="Content_x0020_Lead" ma:index="21" ma:displayName="Content Lead" ma:description="Put yourself unless another content owner is responsible for this document." ma:list="UserInfo" ma:SharePointGroup="5330" ma:internalName="Content_x0020_Lea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c7ab43-a351-4688-aca3-bf166918b94c" elementFormDefault="qualified">
    <xsd:import namespace="http://schemas.microsoft.com/office/2006/documentManagement/types"/>
    <xsd:import namespace="http://schemas.microsoft.com/office/infopath/2007/PartnerControls"/>
    <xsd:element name="bucketTopic" ma:index="4" ma:displayName="Topic for Grouping (bucket)" ma:description="Main Topic. Select the most Applicable." ma:format="Dropdown" ma:internalName="bucketTopic">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element name="TagTopic" ma:index="5" nillable="true" ma:displayName="Topics for Filtering (Tags)" ma:description="Secondary Topics. Select all that are applicable, including primary topic if it is an option." ma:internalName="TagTopic" ma:requiredMultiChoice="true">
      <xsd:complexType>
        <xsd:complexContent>
          <xsd:extension base="dms:MultiChoice">
            <xsd:sequence>
              <xsd:element name="Value" maxOccurs="unbounded" minOccurs="0" nillable="true">
                <xsd:simpleType>
                  <xsd:restriction base="dms:Choice">
                    <xsd:enumeration value="Accounts Payable"/>
                    <xsd:enumeration value="Accounts Receivable"/>
                    <xsd:enumeration value="AV Equipment"/>
                    <xsd:enumeration value="Benefits"/>
                    <xsd:enumeration value="Business Resources"/>
                    <xsd:enumeration value="Conference Rooms"/>
                    <xsd:enumeration value="Contracting"/>
                    <xsd:enumeration value="COOP"/>
                    <xsd:enumeration value="Digital Library &amp; Publications"/>
                    <xsd:enumeration value="Emergency Preparedness"/>
                    <xsd:enumeration value="Employee Discounts"/>
                    <xsd:enumeration value="Evaluations"/>
                    <xsd:enumeration value="Fleet"/>
                    <xsd:enumeration value="Floor Plans"/>
                    <xsd:enumeration value="Food &amp; Refreshments"/>
                    <xsd:enumeration value="General HR Topics"/>
                    <xsd:enumeration value="Health Department Information"/>
                    <xsd:enumeration value="Health Equity"/>
                    <xsd:enumeration value="HIPAA"/>
                    <xsd:enumeration value="Leave &amp; FMLA"/>
                    <xsd:enumeration value="Legislative Information"/>
                    <xsd:enumeration value="Logos"/>
                    <xsd:enumeration value="Marketing"/>
                    <xsd:enumeration value="New Employee Resources"/>
                    <xsd:enumeration value="Office Space"/>
                    <xsd:enumeration value="Onboarding"/>
                    <xsd:enumeration value="Organizational Charts"/>
                    <xsd:enumeration value="Payroll"/>
                    <xsd:enumeration value="Performance Management &amp; Quality Improvement"/>
                    <xsd:enumeration value="Performance Evaluation"/>
                    <xsd:enumeration value="Phones &amp; Telecommunication"/>
                    <xsd:enumeration value="Professional Resources"/>
                    <xsd:enumeration value="Public Health Nursing"/>
                    <xsd:enumeration value="Public Records"/>
                    <xsd:enumeration value="Purchasing"/>
                    <xsd:enumeration value="Records Management"/>
                    <xsd:enumeration value="Resources"/>
                    <xsd:enumeration value="Rewards &amp; Recognition"/>
                    <xsd:enumeration value="Safety &amp; Security"/>
                    <xsd:enumeration value="Seeking Federal Funds"/>
                    <xsd:enumeration value="Separation, Recruiting and Hiring"/>
                    <xsd:enumeration value="Strategic Planning"/>
                    <xsd:enumeration value="Subrecipient Grants"/>
                    <xsd:enumeration value="Supervisor Resources"/>
                    <xsd:enumeration value="Tools &amp; Resources"/>
                    <xsd:enumeration value="Training"/>
                    <xsd:enumeration value="Travel and Expenses"/>
                    <xsd:enumeration value="Workers' Compensation"/>
                    <xsd:enumeration value="Workforce Development"/>
                    <xsd:enumeration value="Workgroups and User Groups"/>
                  </xsd:restriction>
                </xsd:simpleType>
              </xsd:element>
            </xsd:sequence>
          </xsd:extension>
        </xsd:complexContent>
      </xsd:complexType>
    </xsd:element>
    <xsd:element name="Resource_x0020_Description" ma:index="16" nillable="true" ma:displayName="Resource Description" ma:internalName="Resource_x0020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b58ca-3225-4afd-985f-6a849fc96194"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gTopic xmlns="bfc7ab43-a351-4688-aca3-bf166918b94c">
      <Value>Marketing</Value>
      <Value>Resources</Value>
      <Value>Tools &amp; Resources</Value>
    </TagTopic>
    <VDHUnit2 xmlns="046f9449-3d25-46ac-9a39-b41fdb973d2f">3</VDHUnit2>
    <VDHDocumentType xmlns="046f9449-3d25-46ac-9a39-b41fdb973d2f">6</VDHDocumentType>
    <ItemOwner xmlns="046f9449-3d25-46ac-9a39-b41fdb973d2f">
      <UserInfo>
        <DisplayName>i:0#.f|membership|kathleen.horton@vermont.gov,#i:0#.f|membership|kathleen.horton@vermont.gov,#Kathleen.Horton@vermont.gov,#,#Horton, Kathleen,#,#AHS,#Communications &amp; Outreach Coordinator</DisplayName>
        <AccountId>4282</AccountId>
        <AccountType/>
      </UserInfo>
    </ItemOwner>
    <Content_x0020_Lead xmlns="046f9449-3d25-46ac-9a39-b41fdb973d2f">
      <UserInfo>
        <DisplayName>i:0#.f|membership|sharon.muellers@vermont.gov,#i:0#.f|membership|sharon.muellers@vermont.gov,#Sharon.Muellers@vermont.gov,#,#Muellers, Sharon,#,#AHS,#Communication Officer</DisplayName>
        <AccountId>3837</AccountId>
        <AccountType/>
      </UserInfo>
    </Content_x0020_Lead>
    <Reviewed xmlns="046f9449-3d25-46ac-9a39-b41fdb973d2f">true</Reviewed>
    <Resource_x0020_Description xmlns="bfc7ab43-a351-4688-aca3-bf166918b94c" xsi:nil="true"/>
    <LastReviewed xmlns="046f9449-3d25-46ac-9a39-b41fdb973d2f">2019-06-27T12:04:05+00:00</LastReviewed>
    <bucketTopic xmlns="bfc7ab43-a351-4688-aca3-bf166918b94c">Resources</bucketTopic>
    <NextReviewDate xmlns="046f9449-3d25-46ac-9a39-b41fdb973d2f" xsi:nil="true"/>
  </documentManagement>
</p:properties>
</file>

<file path=customXml/itemProps1.xml><?xml version="1.0" encoding="utf-8"?>
<ds:datastoreItem xmlns:ds="http://schemas.openxmlformats.org/officeDocument/2006/customXml" ds:itemID="{5A137B2C-4AA5-4E63-A9A4-68C9C5A3D6F7}">
  <ds:schemaRefs>
    <ds:schemaRef ds:uri="http://schemas.microsoft.com/sharepoint/events"/>
  </ds:schemaRefs>
</ds:datastoreItem>
</file>

<file path=customXml/itemProps2.xml><?xml version="1.0" encoding="utf-8"?>
<ds:datastoreItem xmlns:ds="http://schemas.openxmlformats.org/officeDocument/2006/customXml" ds:itemID="{CD304B63-F4B6-4202-BE3B-DAD345E9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6f9449-3d25-46ac-9a39-b41fdb973d2f"/>
    <ds:schemaRef ds:uri="bfc7ab43-a351-4688-aca3-bf166918b94c"/>
    <ds:schemaRef ds:uri="a6fb58ca-3225-4afd-985f-6a849fc96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17C6-1693-494B-8D53-44D782E1911F}">
  <ds:schemaRefs>
    <ds:schemaRef ds:uri="http://schemas.microsoft.com/sharepoint/v3/contenttype/forms"/>
  </ds:schemaRefs>
</ds:datastoreItem>
</file>

<file path=customXml/itemProps4.xml><?xml version="1.0" encoding="utf-8"?>
<ds:datastoreItem xmlns:ds="http://schemas.openxmlformats.org/officeDocument/2006/customXml" ds:itemID="{A379A1F7-3AE4-49C6-91E8-BBEDF6C6CA6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beb649e-e330-493c-826b-dcbb35d1ffec"/>
    <ds:schemaRef ds:uri="http://www.w3.org/XML/1998/namespace"/>
    <ds:schemaRef ds:uri="http://purl.org/dc/dcmitype/"/>
    <ds:schemaRef ds:uri="bfc7ab43-a351-4688-aca3-bf166918b94c"/>
    <ds:schemaRef ds:uri="046f9449-3d25-46ac-9a39-b41fdb973d2f"/>
  </ds:schemaRefs>
</ds:datastoreItem>
</file>

<file path=docProps/app.xml><?xml version="1.0" encoding="utf-8"?>
<Properties xmlns="http://schemas.openxmlformats.org/officeDocument/2006/extended-properties" xmlns:vt="http://schemas.openxmlformats.org/officeDocument/2006/docPropsVTypes">
  <Template>Health_SlideDeck_Template_Standard</Template>
  <TotalTime>346</TotalTime>
  <Words>1938</Words>
  <Application>Microsoft Office PowerPoint</Application>
  <PresentationFormat>On-screen Show (4:3)</PresentationFormat>
  <Paragraphs>186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Demi Cond</vt:lpstr>
      <vt:lpstr>Franklin Gothic Medium</vt:lpstr>
      <vt:lpstr>Office Theme</vt:lpstr>
      <vt:lpstr>PowerPoint Presentation</vt:lpstr>
      <vt:lpstr>Becoming a Secure User</vt:lpstr>
      <vt:lpstr>Client-level Data </vt:lpstr>
      <vt:lpstr>Constructive Identifying Information</vt:lpstr>
      <vt:lpstr>Client-level Data</vt:lpstr>
      <vt:lpstr>Confidentiality </vt:lpstr>
      <vt:lpstr>Securing Client-level Data </vt:lpstr>
      <vt:lpstr>Securing Client-level Data – Passwords, Keys, etc. </vt:lpstr>
      <vt:lpstr>Securing Client-level Data - Computers </vt:lpstr>
      <vt:lpstr>Securing Client-level Data - Visitors</vt:lpstr>
      <vt:lpstr>Securing Client-level Data - Leaving</vt:lpstr>
      <vt:lpstr>Client-level Data in the Field – Collecting Data </vt:lpstr>
      <vt:lpstr>Client-level Data in the Field – Handling Data</vt:lpstr>
      <vt:lpstr>Encryption</vt:lpstr>
      <vt:lpstr>Client-level Data – Retention and Disposal </vt:lpstr>
      <vt:lpstr>Commnuication of Client-level Data: Mail, Email, Fax</vt:lpstr>
      <vt:lpstr>Printing and Photocopying Client-level Data</vt:lpstr>
      <vt:lpstr>Verbal Discussion about Client-level Data</vt:lpstr>
      <vt:lpstr>Breaches</vt:lpstr>
      <vt:lpstr>Secure User Responsibilities </vt:lpstr>
      <vt:lpstr>Secure User Responsiblities </vt:lpstr>
      <vt:lpstr>Release of Client-level Data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 &amp; Tips (delete after reading)</dc:title>
  <dc:creator>Bachiochi, Kelly</dc:creator>
  <cp:lastModifiedBy>Bachiochi, Kelly</cp:lastModifiedBy>
  <cp:revision>13</cp:revision>
  <cp:lastPrinted>2019-04-12T12:56:40Z</cp:lastPrinted>
  <dcterms:created xsi:type="dcterms:W3CDTF">2022-03-22T12:42:45Z</dcterms:created>
  <dcterms:modified xsi:type="dcterms:W3CDTF">2022-11-16T17:29:34Z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0x010100E33B793E1E7D4240861BC825712579F5020100565C5DFC0583BD42A423A1682711FA6D</vt:lpwstr>
  </property>
  <property fmtid="{D5CDD505-2E9C-101B-9397-08002B2CF9AE}" pid="3" name="_dlc_policyId">
    <vt:lpwstr/>
  </property>
  <property fmtid="{D5CDD505-2E9C-101B-9397-08002B2CF9AE}" pid="4" name="ItemRetentionFormula">
    <vt:lpwstr/>
  </property>
</Properties>
</file>