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57" r:id="rId2"/>
    <p:sldId id="281" r:id="rId3"/>
    <p:sldId id="282" r:id="rId4"/>
    <p:sldId id="283" r:id="rId5"/>
    <p:sldId id="284" r:id="rId6"/>
    <p:sldId id="285" r:id="rId7"/>
    <p:sldId id="287" r:id="rId8"/>
    <p:sldId id="286" r:id="rId9"/>
    <p:sldId id="288" r:id="rId10"/>
    <p:sldId id="290" r:id="rId11"/>
    <p:sldId id="262" r:id="rId12"/>
    <p:sldId id="263" r:id="rId13"/>
    <p:sldId id="289" r:id="rId14"/>
    <p:sldId id="264" r:id="rId15"/>
    <p:sldId id="291" r:id="rId16"/>
    <p:sldId id="265" r:id="rId17"/>
    <p:sldId id="292" r:id="rId18"/>
    <p:sldId id="293" r:id="rId19"/>
    <p:sldId id="280" r:id="rId20"/>
    <p:sldId id="274" r:id="rId21"/>
    <p:sldId id="275" r:id="rId22"/>
    <p:sldId id="276" r:id="rId23"/>
    <p:sldId id="277" r:id="rId24"/>
    <p:sldId id="278" r:id="rId25"/>
    <p:sldId id="294" r:id="rId26"/>
    <p:sldId id="295" r:id="rId27"/>
    <p:sldId id="296" r:id="rId28"/>
    <p:sldId id="297" r:id="rId29"/>
    <p:sldId id="258" r:id="rId30"/>
    <p:sldId id="261" r:id="rId31"/>
    <p:sldId id="267" r:id="rId32"/>
    <p:sldId id="268" r:id="rId33"/>
    <p:sldId id="269" r:id="rId34"/>
    <p:sldId id="270" r:id="rId35"/>
    <p:sldId id="271" r:id="rId36"/>
    <p:sldId id="272" r:id="rId37"/>
    <p:sldId id="273" r:id="rId38"/>
    <p:sldId id="279" r:id="rId39"/>
    <p:sldId id="29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7" autoAdjust="0"/>
    <p:restoredTop sz="71633"/>
  </p:normalViewPr>
  <p:slideViewPr>
    <p:cSldViewPr snapToGrid="0">
      <p:cViewPr varScale="1">
        <p:scale>
          <a:sx n="90" d="100"/>
          <a:sy n="90" d="100"/>
        </p:scale>
        <p:origin x="936"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7212AF-1E0B-42E6-9FFE-A0645016AC3B}" type="datetimeFigureOut">
              <a:rPr lang="en-US" smtClean="0"/>
              <a:t>3/19/20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BC42BC-A382-4F5D-81C3-7324B8B1563D}" type="slidenum">
              <a:rPr lang="en-US" smtClean="0"/>
              <a:t>‹#›</a:t>
            </a:fld>
            <a:endParaRPr lang="en-US"/>
          </a:p>
        </p:txBody>
      </p:sp>
    </p:spTree>
    <p:extLst>
      <p:ext uri="{BB962C8B-B14F-4D97-AF65-F5344CB8AC3E}">
        <p14:creationId xmlns:p14="http://schemas.microsoft.com/office/powerpoint/2010/main" val="290542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who.int/emergencies/diseases/novel-coronavirus-2019"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dc.gov/coronavirus/2019-ncov/hcp/guidance-risk-assesment-hcp.html"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www.epa.gov/pesticide-registration/list-n-disinfectants-use-against-sars-cov-2" TargetMode="External"/><Relationship Id="rId5" Type="http://schemas.openxmlformats.org/officeDocument/2006/relationships/hyperlink" Target="https://www.surveygizmo.com/s3/5504100/COVID-Resource-Request-Form" TargetMode="External"/><Relationship Id="rId4" Type="http://schemas.openxmlformats.org/officeDocument/2006/relationships/hyperlink" Target="https://www.cdc.gov/coronavirus/2019-ncov/hcp/respirators-strategy/index.html"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youtu.be/Re2667Ho5UA"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youtu.be/Zlwefwlg6fo"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will review the Vermont EMS response to Coronavirus disease also known as COVID-19.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39B35-396B-4CA9-80B1-3DDB2C780C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500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dispatch advises that the patient 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Suspected of having infectious disease (COVID-19) or has had close contact with someone being evaluated for or diagnosed with COVID-19, </a:t>
            </a:r>
            <a:r>
              <a:rPr lang="en-US" sz="1200" b="1" kern="1200" dirty="0">
                <a:solidFill>
                  <a:schemeClr val="tx1"/>
                </a:solidFill>
                <a:effectLst/>
                <a:latin typeface="+mn-lt"/>
                <a:ea typeface="+mn-ea"/>
                <a:cs typeface="+mn-cs"/>
              </a:rPr>
              <a:t>OR</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The </a:t>
            </a:r>
            <a:r>
              <a:rPr lang="en-US" sz="1200" kern="1200" dirty="0">
                <a:solidFill>
                  <a:schemeClr val="tx1"/>
                </a:solidFill>
                <a:effectLst/>
                <a:latin typeface="+mn-lt"/>
                <a:ea typeface="+mn-ea"/>
                <a:cs typeface="+mn-cs"/>
              </a:rPr>
              <a:t>Patient is exhibiting symptoms including fever, cough or shortness of breath</a:t>
            </a:r>
            <a:endParaRPr lang="en-US" dirty="0">
              <a:effectLst/>
            </a:endParaRPr>
          </a:p>
          <a:p>
            <a:r>
              <a:rPr lang="en-US" sz="1200" b="1" kern="1200" dirty="0">
                <a:solidFill>
                  <a:schemeClr val="tx1"/>
                </a:solidFill>
                <a:effectLst/>
                <a:latin typeface="+mn-lt"/>
                <a:ea typeface="+mn-ea"/>
                <a:cs typeface="+mn-cs"/>
              </a:rPr>
              <a:t>THEN </a:t>
            </a:r>
            <a:endParaRPr lang="en-US" dirty="0">
              <a:effectLst/>
            </a:endParaRPr>
          </a:p>
          <a:p>
            <a:r>
              <a:rPr lang="en-US" sz="1200" kern="1200" dirty="0">
                <a:solidFill>
                  <a:schemeClr val="tx1"/>
                </a:solidFill>
                <a:effectLst/>
                <a:latin typeface="+mn-lt"/>
                <a:ea typeface="+mn-ea"/>
                <a:cs typeface="+mn-cs"/>
              </a:rPr>
              <a:t>▪ EMS practitioners should put on appropriate PPE before entering the scene. </a:t>
            </a:r>
            <a:endParaRPr lang="en-US" dirty="0">
              <a:effectLst/>
            </a:endParaRPr>
          </a:p>
          <a:p>
            <a:r>
              <a:rPr lang="en-US" sz="1200" kern="1200" dirty="0">
                <a:solidFill>
                  <a:schemeClr val="tx1"/>
                </a:solidFill>
                <a:effectLst/>
                <a:latin typeface="+mn-lt"/>
                <a:ea typeface="+mn-ea"/>
                <a:cs typeface="+mn-cs"/>
              </a:rPr>
              <a:t>▪ Initial assessment should begin from a distance of at least 6 feet from the patient and be limited to one EMS practitioner if possible.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the situation is unclear, or the patient has cardiac or respiratory arrest, use full PPE </a:t>
            </a:r>
          </a:p>
          <a:p>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10</a:t>
            </a:fld>
            <a:endParaRPr lang="en-US"/>
          </a:p>
        </p:txBody>
      </p:sp>
    </p:spTree>
    <p:extLst>
      <p:ext uri="{BB962C8B-B14F-4D97-AF65-F5344CB8AC3E}">
        <p14:creationId xmlns:p14="http://schemas.microsoft.com/office/powerpoint/2010/main" val="4108947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a:solidFill>
                  <a:schemeClr val="tx1"/>
                </a:solidFill>
                <a:effectLst/>
                <a:latin typeface="Calibri" panose="020F0502020204030204" pitchFamily="34" charset="0"/>
                <a:ea typeface="+mn-ea"/>
                <a:cs typeface="+mn-cs"/>
              </a:rPr>
              <a:t>Be advised, Vermont 9-1-1 call-takers are screening all EMS-related calls for any indications of possible COVID-19 virus based on travel or contact history and symptoms: including fever, trouble breathing or cough.  If any risk factors are present, 911 will Alert EMS dispatch, including any First Responders and EMS personnel, of the potential for infectious disease before the responders arrive on scene using the following wording:</a:t>
            </a:r>
          </a:p>
          <a:p>
            <a:r>
              <a:rPr lang="en-US" sz="1200" b="0" i="0" kern="1200" baseline="0" dirty="0">
                <a:solidFill>
                  <a:schemeClr val="tx1"/>
                </a:solidFill>
                <a:effectLst/>
                <a:latin typeface="Calibri" panose="020F0502020204030204" pitchFamily="34" charset="0"/>
                <a:ea typeface="+mn-ea"/>
                <a:cs typeface="+mn-cs"/>
              </a:rPr>
              <a:t>UNKNOWN MEDICAL CONCERN, CALL DISPATCH.  The message to be relayed to responders over the phone will be as follows:</a:t>
            </a:r>
          </a:p>
          <a:p>
            <a:r>
              <a:rPr lang="en-US" sz="1200" b="0" i="0" kern="1200" baseline="0" dirty="0">
                <a:solidFill>
                  <a:schemeClr val="tx1"/>
                </a:solidFill>
                <a:effectLst/>
                <a:latin typeface="Calibri" panose="020F0502020204030204" pitchFamily="34" charset="0"/>
                <a:ea typeface="+mn-ea"/>
                <a:cs typeface="+mn-cs"/>
              </a:rPr>
              <a:t>The patient may have an infectious disease.  The specific travel, contact or symptom risk factors will then be shared along with instructions to use full personal protective equipment (PPE).  If you hear, “Unknown Medical Concern, Call Dispatch”, but are unable to contact dispatch, assume the concern is infectious disease and use full PPE</a:t>
            </a:r>
            <a:r>
              <a:rPr lang="en-US" sz="1200" b="1" kern="1200" baseline="0" dirty="0">
                <a:solidFill>
                  <a:schemeClr val="tx1"/>
                </a:solidFill>
                <a:effectLst/>
                <a:latin typeface="Calibri" panose="020F0502020204030204" pitchFamily="34" charset="0"/>
                <a:ea typeface="+mn-ea"/>
                <a:cs typeface="+mn-cs"/>
              </a:rPr>
              <a:t>. </a:t>
            </a:r>
            <a:endParaRPr lang="en-US" sz="1200" kern="1200" baseline="0" dirty="0">
              <a:solidFill>
                <a:schemeClr val="tx1"/>
              </a:solidFill>
              <a:effectLst/>
              <a:latin typeface="Calibri" panose="020F0502020204030204" pitchFamily="34" charset="0"/>
              <a:ea typeface="+mn-ea"/>
              <a:cs typeface="+mn-cs"/>
            </a:endParaRPr>
          </a:p>
        </p:txBody>
      </p:sp>
      <p:sp>
        <p:nvSpPr>
          <p:cNvPr id="4" name="Slide Number Placeholder 3"/>
          <p:cNvSpPr>
            <a:spLocks noGrp="1"/>
          </p:cNvSpPr>
          <p:nvPr>
            <p:ph type="sldNum" sz="quarter" idx="5"/>
          </p:nvPr>
        </p:nvSpPr>
        <p:spPr/>
        <p:txBody>
          <a:bodyPr/>
          <a:lstStyle/>
          <a:p>
            <a:fld id="{19BC42BC-A382-4F5D-81C3-7324B8B1563D}" type="slidenum">
              <a:rPr lang="en-US" smtClean="0"/>
              <a:t>11</a:t>
            </a:fld>
            <a:endParaRPr lang="en-US"/>
          </a:p>
        </p:txBody>
      </p:sp>
    </p:spTree>
    <p:extLst>
      <p:ext uri="{BB962C8B-B14F-4D97-AF65-F5344CB8AC3E}">
        <p14:creationId xmlns:p14="http://schemas.microsoft.com/office/powerpoint/2010/main" val="1226246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911 notifies EMS or not, EMS should assess patients for any symptoms concerning for COVID-19 such as fever, cough or shortness of breath.  If any of these symptoms are present EMS practitioners should put on appropriate PPE before entering the scene.  The initial assessment should begin from a distance of at least 6 feet from the patient and be limited to one EMS practitioner, if possible, in order to avoid exposing multiple crew members to potential virus. </a:t>
            </a:r>
          </a:p>
          <a:p>
            <a:endParaRPr lang="en-US" dirty="0"/>
          </a:p>
          <a:p>
            <a:r>
              <a:rPr lang="en-US" dirty="0"/>
              <a:t>Please understand that we have entered the community transmission phase of this pandemic, therefore, while it is still important to know travel and sick contact history, any patient that has a flu-like illness (Fever, cough, shortness of breath) should be treated as a possible COVID-19 patient in regards to what PPE you wear while caring for the patient.</a:t>
            </a:r>
          </a:p>
          <a:p>
            <a:endParaRPr lang="en-US" dirty="0"/>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12</a:t>
            </a:fld>
            <a:endParaRPr lang="en-US"/>
          </a:p>
        </p:txBody>
      </p:sp>
    </p:spTree>
    <p:extLst>
      <p:ext uri="{BB962C8B-B14F-4D97-AF65-F5344CB8AC3E}">
        <p14:creationId xmlns:p14="http://schemas.microsoft.com/office/powerpoint/2010/main" val="3164997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checking for signs and symptoms such as fever, cough or shortness of breath, ask the patient if they have any contact or travel history.</a:t>
            </a:r>
          </a:p>
          <a:p>
            <a:r>
              <a:rPr lang="en-US" dirty="0"/>
              <a:t>You may ask, “Have you had close contact with someone who has or is being monitored for COVID-19 in the last 14 days?”</a:t>
            </a:r>
          </a:p>
          <a:p>
            <a:r>
              <a:rPr lang="en-US" dirty="0"/>
              <a:t>“Have you traveled outside of the United States in the last 14 days?”</a:t>
            </a:r>
          </a:p>
          <a:p>
            <a:r>
              <a:rPr lang="en-US" dirty="0"/>
              <a:t>If the answer is yes, query them about where they have travelled.  The list of high-risk areas seems to change daily, so please refer to the CDC web site for the most up to date list.  The high-risk countries as of the time of publication of this training are listed in the protocol.</a:t>
            </a:r>
          </a:p>
        </p:txBody>
      </p:sp>
      <p:sp>
        <p:nvSpPr>
          <p:cNvPr id="4" name="Slide Number Placeholder 3"/>
          <p:cNvSpPr>
            <a:spLocks noGrp="1"/>
          </p:cNvSpPr>
          <p:nvPr>
            <p:ph type="sldNum" sz="quarter" idx="5"/>
          </p:nvPr>
        </p:nvSpPr>
        <p:spPr/>
        <p:txBody>
          <a:bodyPr/>
          <a:lstStyle/>
          <a:p>
            <a:fld id="{19BC42BC-A382-4F5D-81C3-7324B8B1563D}" type="slidenum">
              <a:rPr lang="en-US" smtClean="0"/>
              <a:t>13</a:t>
            </a:fld>
            <a:endParaRPr lang="en-US"/>
          </a:p>
        </p:txBody>
      </p:sp>
    </p:spTree>
    <p:extLst>
      <p:ext uri="{BB962C8B-B14F-4D97-AF65-F5344CB8AC3E}">
        <p14:creationId xmlns:p14="http://schemas.microsoft.com/office/powerpoint/2010/main" val="245282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word about personal protective equipment (PPE)</a:t>
            </a:r>
          </a:p>
          <a:p>
            <a:r>
              <a:rPr lang="en-US" dirty="0"/>
              <a:t>The first line of protection is source containment.  This means put a regular surgical mask on a coughing patient.  This is a huge first step in staying safe!</a:t>
            </a:r>
          </a:p>
        </p:txBody>
      </p:sp>
      <p:sp>
        <p:nvSpPr>
          <p:cNvPr id="4" name="Slide Number Placeholder 3"/>
          <p:cNvSpPr>
            <a:spLocks noGrp="1"/>
          </p:cNvSpPr>
          <p:nvPr>
            <p:ph type="sldNum" sz="quarter" idx="5"/>
          </p:nvPr>
        </p:nvSpPr>
        <p:spPr/>
        <p:txBody>
          <a:bodyPr/>
          <a:lstStyle/>
          <a:p>
            <a:fld id="{19BC42BC-A382-4F5D-81C3-7324B8B1563D}" type="slidenum">
              <a:rPr lang="en-US" smtClean="0"/>
              <a:t>14</a:t>
            </a:fld>
            <a:endParaRPr lang="en-US"/>
          </a:p>
        </p:txBody>
      </p:sp>
    </p:spTree>
    <p:extLst>
      <p:ext uri="{BB962C8B-B14F-4D97-AF65-F5344CB8AC3E}">
        <p14:creationId xmlns:p14="http://schemas.microsoft.com/office/powerpoint/2010/main" val="3008292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Any additional resources requested (transporting agency, intercepting agency, fire, police) should be notified so they can take precautions.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Refer to the COVID-19 Field Triage Guidance to determine if the patient requires transport to the Emergency Department. </a:t>
            </a:r>
          </a:p>
          <a:p>
            <a:r>
              <a:rPr lang="en-US" dirty="0"/>
              <a:t>We will talk about this protocol in the next section.</a:t>
            </a:r>
          </a:p>
        </p:txBody>
      </p:sp>
      <p:sp>
        <p:nvSpPr>
          <p:cNvPr id="4" name="Slide Number Placeholder 3"/>
          <p:cNvSpPr>
            <a:spLocks noGrp="1"/>
          </p:cNvSpPr>
          <p:nvPr>
            <p:ph type="sldNum" sz="quarter" idx="5"/>
          </p:nvPr>
        </p:nvSpPr>
        <p:spPr/>
        <p:txBody>
          <a:bodyPr/>
          <a:lstStyle/>
          <a:p>
            <a:fld id="{19BC42BC-A382-4F5D-81C3-7324B8B1563D}" type="slidenum">
              <a:rPr lang="en-US" smtClean="0"/>
              <a:t>15</a:t>
            </a:fld>
            <a:endParaRPr lang="en-US"/>
          </a:p>
        </p:txBody>
      </p:sp>
    </p:spTree>
    <p:extLst>
      <p:ext uri="{BB962C8B-B14F-4D97-AF65-F5344CB8AC3E}">
        <p14:creationId xmlns:p14="http://schemas.microsoft.com/office/powerpoint/2010/main" val="358217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currently following a PPE conservation strategy which is in alignment with recommendations from the CDC and the World Health Organization (WHO).</a:t>
            </a:r>
          </a:p>
          <a:p>
            <a:r>
              <a:rPr lang="en-US" dirty="0"/>
              <a:t>Hospitals such as UVMMC are following the same strategy as well.</a:t>
            </a:r>
          </a:p>
          <a:p>
            <a:endParaRPr lang="en-US" dirty="0"/>
          </a:p>
          <a:p>
            <a:r>
              <a:rPr lang="en-US" dirty="0"/>
              <a:t>The current recommendations for PPE are as follows:</a:t>
            </a:r>
          </a:p>
          <a:p>
            <a:endParaRPr lang="en-US" dirty="0"/>
          </a:p>
          <a:p>
            <a:r>
              <a:rPr lang="en-US" dirty="0"/>
              <a:t>For a known COVID-19 Patient (Lab confirmed), OR, for any aerosol generating procedures (including MDI, nebulizer, CPAP, BVM, SGA, ETI, Cardiac Arrest naloxone administration), use full PPE including a N95 respirator mask or PAPR, Gown, Gloves and Face Shield or Goggles</a:t>
            </a:r>
          </a:p>
          <a:p>
            <a:endParaRPr lang="en-US" dirty="0"/>
          </a:p>
          <a:p>
            <a:r>
              <a:rPr lang="en-US" dirty="0"/>
              <a:t>For suspected but unknown COVID patient, use a regular surgical mask or Universal N95 mask, gown gloves and face shield or goggles.</a:t>
            </a:r>
          </a:p>
          <a:p>
            <a:endParaRPr lang="en-US" dirty="0"/>
          </a:p>
          <a:p>
            <a:r>
              <a:rPr lang="en-US" dirty="0"/>
              <a:t>Please be aware that the “Universal N95” masks, also known as industrial N95 masks are not respirators.  These masks are not NIOSH approved or fit-tested and are used just like a regular surgical mask.  They are now in the supply chain for hospitals and EMS agencies. Do not confuse these with the true N95 fit-tested respirators.</a:t>
            </a:r>
          </a:p>
          <a:p>
            <a:endParaRPr lang="en-US" dirty="0"/>
          </a:p>
          <a:p>
            <a:r>
              <a:rPr lang="en-US" dirty="0"/>
              <a:t>Check with your Training Officer or Service Head to be sure you know what PPE your agency has available.</a:t>
            </a:r>
          </a:p>
          <a:p>
            <a:endParaRPr lang="en-US" dirty="0"/>
          </a:p>
          <a:p>
            <a:r>
              <a:rPr lang="en-US" dirty="0"/>
              <a:t>Bottom line, any patient with a fever, cough or trouble breathing, you should be wearing a surgical mask, gown gloves and eye protection.  For aerosolizing procedures or CPR, or if you are transporting a known COVID patient, an in an interfacility transfer, use a N95 respirator or PAPR</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When the supply chain is restored, fit-tested EMS clinicians should return to use of N95 respirators for patients with known or suspected COVID-19.</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9BC42BC-A382-4F5D-81C3-7324B8B1563D}" type="slidenum">
              <a:rPr lang="en-US" smtClean="0"/>
              <a:t>16</a:t>
            </a:fld>
            <a:endParaRPr lang="en-US"/>
          </a:p>
        </p:txBody>
      </p:sp>
    </p:spTree>
    <p:extLst>
      <p:ext uri="{BB962C8B-B14F-4D97-AF65-F5344CB8AC3E}">
        <p14:creationId xmlns:p14="http://schemas.microsoft.com/office/powerpoint/2010/main" val="1849713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Drivers should wear PPE if providing patient care. After completing patient care and before entering an isolated driver’s compartment, the driver should remove and dispose of PPE and perform hand hygiene to avoid contaminating the compartment.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If the ambulance does not have an isolated driver’s compartment, the driver should remove the face shield or goggles, gown and gloves and perform hand hygiene. An N-95 respirator or face mask should continue to be used during transport. </a:t>
            </a:r>
            <a:endParaRPr lang="en-US" dirty="0"/>
          </a:p>
          <a:p>
            <a:r>
              <a:rPr lang="en-US" sz="1200" kern="1200" dirty="0">
                <a:solidFill>
                  <a:schemeClr val="tx1"/>
                </a:solidFill>
                <a:effectLst/>
                <a:latin typeface="+mn-lt"/>
                <a:ea typeface="+mn-ea"/>
                <a:cs typeface="+mn-cs"/>
              </a:rPr>
              <a:t>After transfer of care, EMS practitioners should remove and discard PPE and perform hand hygiene. Used PPE should be discarded in accordance with routine procedures. </a:t>
            </a:r>
          </a:p>
          <a:p>
            <a:r>
              <a:rPr lang="en-US" sz="1200" kern="1200" dirty="0">
                <a:solidFill>
                  <a:schemeClr val="tx1"/>
                </a:solidFill>
                <a:effectLst/>
                <a:latin typeface="+mn-lt"/>
                <a:ea typeface="+mn-ea"/>
                <a:cs typeface="+mn-cs"/>
              </a:rPr>
              <a:t>All personnel should avoid touching their face while working.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17</a:t>
            </a:fld>
            <a:endParaRPr lang="en-US"/>
          </a:p>
        </p:txBody>
      </p:sp>
    </p:spTree>
    <p:extLst>
      <p:ext uri="{BB962C8B-B14F-4D97-AF65-F5344CB8AC3E}">
        <p14:creationId xmlns:p14="http://schemas.microsoft.com/office/powerpoint/2010/main" val="415939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 word about AEROSOL-GENERATING PROCEDURES </a:t>
            </a:r>
            <a:endParaRPr lang="en-US" dirty="0"/>
          </a:p>
          <a:p>
            <a:r>
              <a:rPr lang="en-US" sz="1200" kern="1200" dirty="0">
                <a:solidFill>
                  <a:schemeClr val="tx1"/>
                </a:solidFill>
                <a:effectLst/>
                <a:latin typeface="+mn-lt"/>
                <a:ea typeface="+mn-ea"/>
                <a:cs typeface="+mn-cs"/>
              </a:rPr>
              <a:t>To limit risk, avoid aerosol-generating procedures, if possible. </a:t>
            </a:r>
          </a:p>
          <a:p>
            <a:r>
              <a:rPr lang="en-US" sz="1200" kern="1200" dirty="0">
                <a:solidFill>
                  <a:schemeClr val="tx1"/>
                </a:solidFill>
                <a:effectLst/>
                <a:latin typeface="+mn-lt"/>
                <a:ea typeface="+mn-ea"/>
                <a:cs typeface="+mn-cs"/>
              </a:rPr>
              <a:t>If possible, consult with </a:t>
            </a:r>
            <a:r>
              <a:rPr lang="en-US" sz="1200" b="1" kern="1200" dirty="0">
                <a:solidFill>
                  <a:schemeClr val="tx1"/>
                </a:solidFill>
                <a:effectLst/>
                <a:latin typeface="+mn-lt"/>
                <a:ea typeface="+mn-ea"/>
                <a:cs typeface="+mn-cs"/>
              </a:rPr>
              <a:t>Medical Direction </a:t>
            </a:r>
            <a:r>
              <a:rPr lang="en-US" sz="1200" kern="1200" dirty="0">
                <a:solidFill>
                  <a:schemeClr val="tx1"/>
                </a:solidFill>
                <a:effectLst/>
                <a:latin typeface="+mn-lt"/>
                <a:ea typeface="+mn-ea"/>
                <a:cs typeface="+mn-cs"/>
              </a:rPr>
              <a:t>before performing aerosol-generating procedures. </a:t>
            </a:r>
          </a:p>
          <a:p>
            <a:r>
              <a:rPr lang="en-US" sz="1200" kern="1200" dirty="0">
                <a:solidFill>
                  <a:schemeClr val="tx1"/>
                </a:solidFill>
                <a:effectLst/>
                <a:latin typeface="+mn-lt"/>
                <a:ea typeface="+mn-ea"/>
                <a:cs typeface="+mn-cs"/>
              </a:rPr>
              <a:t>Practitioners should wear a N95 respirator, gown, gloves and face shield or </a:t>
            </a:r>
          </a:p>
          <a:p>
            <a:r>
              <a:rPr lang="en-US" sz="1200" kern="1200" dirty="0">
                <a:solidFill>
                  <a:schemeClr val="tx1"/>
                </a:solidFill>
                <a:effectLst/>
                <a:latin typeface="+mn-lt"/>
                <a:ea typeface="+mn-ea"/>
                <a:cs typeface="+mn-cs"/>
              </a:rPr>
              <a:t>goggles. </a:t>
            </a:r>
          </a:p>
          <a:p>
            <a:r>
              <a:rPr lang="en-US" sz="1200" kern="1200" dirty="0">
                <a:solidFill>
                  <a:schemeClr val="tx1"/>
                </a:solidFill>
                <a:effectLst/>
                <a:latin typeface="+mn-lt"/>
                <a:ea typeface="+mn-ea"/>
                <a:cs typeface="+mn-cs"/>
              </a:rPr>
              <a:t>EMS practitioners should exercise caution if an aerosol-generating procedure such as BVM, suctioning,  intubation, nebulizer treatment, CPAP, or CPR</a:t>
            </a:r>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18</a:t>
            </a:fld>
            <a:endParaRPr lang="en-US"/>
          </a:p>
        </p:txBody>
      </p:sp>
    </p:spTree>
    <p:extLst>
      <p:ext uri="{BB962C8B-B14F-4D97-AF65-F5344CB8AC3E}">
        <p14:creationId xmlns:p14="http://schemas.microsoft.com/office/powerpoint/2010/main" val="2072198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Consider use of a Metered-Dose Inhaler to administer albuterol or combi-vent instead of administering via nebulization which generates a large amount of aerosolized air.  </a:t>
            </a:r>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19</a:t>
            </a:fld>
            <a:endParaRPr lang="en-US"/>
          </a:p>
        </p:txBody>
      </p:sp>
    </p:spTree>
    <p:extLst>
      <p:ext uri="{BB962C8B-B14F-4D97-AF65-F5344CB8AC3E}">
        <p14:creationId xmlns:p14="http://schemas.microsoft.com/office/powerpoint/2010/main" val="1910527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hlinkClick r:id="rId3"/>
              </a:rPr>
              <a:t>Coronavirus disease (COVID-19)</a:t>
            </a:r>
            <a:r>
              <a:rPr lang="en-US" sz="1200" b="0" i="0" u="none" strike="noStrike" kern="1200" dirty="0">
                <a:solidFill>
                  <a:schemeClr val="tx1"/>
                </a:solidFill>
                <a:effectLst/>
                <a:latin typeface="+mn-lt"/>
                <a:ea typeface="+mn-ea"/>
                <a:cs typeface="+mn-cs"/>
              </a:rPr>
              <a:t> is a new strain of virus that was discovered in 2019 and has not been previously identified in humans.</a:t>
            </a: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2</a:t>
            </a:fld>
            <a:endParaRPr lang="en-US"/>
          </a:p>
        </p:txBody>
      </p:sp>
    </p:spTree>
    <p:extLst>
      <p:ext uri="{BB962C8B-B14F-4D97-AF65-F5344CB8AC3E}">
        <p14:creationId xmlns:p14="http://schemas.microsoft.com/office/powerpoint/2010/main" val="1389453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thoughts about the care of the infectious patient needing oxygen or advanced airway management.  (Obviously, these are patients who are being transported).</a:t>
            </a:r>
          </a:p>
        </p:txBody>
      </p:sp>
      <p:sp>
        <p:nvSpPr>
          <p:cNvPr id="4" name="Slide Number Placeholder 3"/>
          <p:cNvSpPr>
            <a:spLocks noGrp="1"/>
          </p:cNvSpPr>
          <p:nvPr>
            <p:ph type="sldNum" sz="quarter" idx="5"/>
          </p:nvPr>
        </p:nvSpPr>
        <p:spPr/>
        <p:txBody>
          <a:bodyPr/>
          <a:lstStyle/>
          <a:p>
            <a:fld id="{19BC42BC-A382-4F5D-81C3-7324B8B1563D}" type="slidenum">
              <a:rPr lang="en-US" smtClean="0"/>
              <a:t>20</a:t>
            </a:fld>
            <a:endParaRPr lang="en-US"/>
          </a:p>
        </p:txBody>
      </p:sp>
    </p:spTree>
    <p:extLst>
      <p:ext uri="{BB962C8B-B14F-4D97-AF65-F5344CB8AC3E}">
        <p14:creationId xmlns:p14="http://schemas.microsoft.com/office/powerpoint/2010/main" val="1759114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patient needs a nasal cannula:</a:t>
            </a:r>
          </a:p>
        </p:txBody>
      </p:sp>
      <p:sp>
        <p:nvSpPr>
          <p:cNvPr id="4" name="Slide Number Placeholder 3"/>
          <p:cNvSpPr>
            <a:spLocks noGrp="1"/>
          </p:cNvSpPr>
          <p:nvPr>
            <p:ph type="sldNum" sz="quarter" idx="5"/>
          </p:nvPr>
        </p:nvSpPr>
        <p:spPr/>
        <p:txBody>
          <a:bodyPr/>
          <a:lstStyle/>
          <a:p>
            <a:fld id="{19BC42BC-A382-4F5D-81C3-7324B8B1563D}" type="slidenum">
              <a:rPr lang="en-US" smtClean="0"/>
              <a:t>21</a:t>
            </a:fld>
            <a:endParaRPr lang="en-US"/>
          </a:p>
        </p:txBody>
      </p:sp>
    </p:spTree>
    <p:extLst>
      <p:ext uri="{BB962C8B-B14F-4D97-AF65-F5344CB8AC3E}">
        <p14:creationId xmlns:p14="http://schemas.microsoft.com/office/powerpoint/2010/main" val="42357209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patient needs a non-rebreather</a:t>
            </a:r>
          </a:p>
        </p:txBody>
      </p:sp>
      <p:sp>
        <p:nvSpPr>
          <p:cNvPr id="4" name="Slide Number Placeholder 3"/>
          <p:cNvSpPr>
            <a:spLocks noGrp="1"/>
          </p:cNvSpPr>
          <p:nvPr>
            <p:ph type="sldNum" sz="quarter" idx="5"/>
          </p:nvPr>
        </p:nvSpPr>
        <p:spPr/>
        <p:txBody>
          <a:bodyPr/>
          <a:lstStyle/>
          <a:p>
            <a:fld id="{19BC42BC-A382-4F5D-81C3-7324B8B1563D}" type="slidenum">
              <a:rPr lang="en-US" smtClean="0"/>
              <a:t>22</a:t>
            </a:fld>
            <a:endParaRPr lang="en-US"/>
          </a:p>
        </p:txBody>
      </p:sp>
    </p:spTree>
    <p:extLst>
      <p:ext uri="{BB962C8B-B14F-4D97-AF65-F5344CB8AC3E}">
        <p14:creationId xmlns:p14="http://schemas.microsoft.com/office/powerpoint/2010/main" val="3792189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patient needs BVM:</a:t>
            </a:r>
          </a:p>
          <a:p>
            <a:r>
              <a:rPr lang="en-US" dirty="0"/>
              <a:t>Place an HEPA filtration device between bag and mask if available.</a:t>
            </a:r>
          </a:p>
        </p:txBody>
      </p:sp>
      <p:sp>
        <p:nvSpPr>
          <p:cNvPr id="4" name="Slide Number Placeholder 3"/>
          <p:cNvSpPr>
            <a:spLocks noGrp="1"/>
          </p:cNvSpPr>
          <p:nvPr>
            <p:ph type="sldNum" sz="quarter" idx="5"/>
          </p:nvPr>
        </p:nvSpPr>
        <p:spPr/>
        <p:txBody>
          <a:bodyPr/>
          <a:lstStyle/>
          <a:p>
            <a:fld id="{19BC42BC-A382-4F5D-81C3-7324B8B1563D}" type="slidenum">
              <a:rPr lang="en-US" smtClean="0"/>
              <a:t>23</a:t>
            </a:fld>
            <a:endParaRPr lang="en-US"/>
          </a:p>
        </p:txBody>
      </p:sp>
    </p:spTree>
    <p:extLst>
      <p:ext uri="{BB962C8B-B14F-4D97-AF65-F5344CB8AC3E}">
        <p14:creationId xmlns:p14="http://schemas.microsoft.com/office/powerpoint/2010/main" val="1334536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to avoid intubation if possible.  Use of a supraglottic device such as a King Airway or </a:t>
            </a:r>
            <a:r>
              <a:rPr lang="en-US" dirty="0" err="1"/>
              <a:t>i</a:t>
            </a:r>
            <a:r>
              <a:rPr lang="en-US" dirty="0"/>
              <a:t>-gel is preferred if possible.  Again be sure to use a HEPA filtration device if available.</a:t>
            </a:r>
          </a:p>
        </p:txBody>
      </p:sp>
      <p:sp>
        <p:nvSpPr>
          <p:cNvPr id="4" name="Slide Number Placeholder 3"/>
          <p:cNvSpPr>
            <a:spLocks noGrp="1"/>
          </p:cNvSpPr>
          <p:nvPr>
            <p:ph type="sldNum" sz="quarter" idx="5"/>
          </p:nvPr>
        </p:nvSpPr>
        <p:spPr/>
        <p:txBody>
          <a:bodyPr/>
          <a:lstStyle/>
          <a:p>
            <a:fld id="{19BC42BC-A382-4F5D-81C3-7324B8B1563D}" type="slidenum">
              <a:rPr lang="en-US" smtClean="0"/>
              <a:t>24</a:t>
            </a:fld>
            <a:endParaRPr lang="en-US"/>
          </a:p>
        </p:txBody>
      </p:sp>
    </p:spTree>
    <p:extLst>
      <p:ext uri="{BB962C8B-B14F-4D97-AF65-F5344CB8AC3E}">
        <p14:creationId xmlns:p14="http://schemas.microsoft.com/office/powerpoint/2010/main" val="4168686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TRANSPORT </a:t>
            </a:r>
            <a:endParaRPr lang="en-US" dirty="0">
              <a:effectLst/>
            </a:endParaRPr>
          </a:p>
          <a:p>
            <a:r>
              <a:rPr lang="en-US" sz="1200" kern="1200" dirty="0">
                <a:solidFill>
                  <a:schemeClr val="tx1"/>
                </a:solidFill>
                <a:effectLst/>
                <a:latin typeface="+mn-lt"/>
                <a:ea typeface="+mn-ea"/>
                <a:cs typeface="+mn-cs"/>
              </a:rPr>
              <a:t>EMS practitioners should notify the receiving healthcare facility if they suspect COVID-19 so that appropriate precautions may be taken prior to arrival. Share any known details regarding signs/symptoms, travel, or contact history. </a:t>
            </a:r>
          </a:p>
          <a:p>
            <a:r>
              <a:rPr lang="en-US" sz="1200" kern="1200" dirty="0">
                <a:solidFill>
                  <a:schemeClr val="tx1"/>
                </a:solidFill>
                <a:effectLst/>
                <a:latin typeface="+mn-lt"/>
                <a:ea typeface="+mn-ea"/>
                <a:cs typeface="+mn-cs"/>
              </a:rPr>
              <a:t>During transport, limit the number of practitioners in the patient compartment to essential personnel to minimize possible exposures. </a:t>
            </a:r>
          </a:p>
          <a:p>
            <a:r>
              <a:rPr lang="en-US" sz="1200" kern="1200" dirty="0">
                <a:solidFill>
                  <a:schemeClr val="tx1"/>
                </a:solidFill>
                <a:effectLst/>
                <a:latin typeface="+mn-lt"/>
                <a:ea typeface="+mn-ea"/>
                <a:cs typeface="+mn-cs"/>
              </a:rPr>
              <a:t>Keep the patient separated from other people as much as possible. </a:t>
            </a:r>
          </a:p>
          <a:p>
            <a:r>
              <a:rPr lang="en-US" sz="1200" kern="1200" dirty="0">
                <a:solidFill>
                  <a:schemeClr val="tx1"/>
                </a:solidFill>
                <a:effectLst/>
                <a:latin typeface="+mn-lt"/>
                <a:ea typeface="+mn-ea"/>
                <a:cs typeface="+mn-cs"/>
              </a:rPr>
              <a:t>Family members and other contacts of suspect patients should not ride in the </a:t>
            </a:r>
          </a:p>
          <a:p>
            <a:r>
              <a:rPr lang="en-US" sz="1200" kern="1200" dirty="0">
                <a:solidFill>
                  <a:schemeClr val="tx1"/>
                </a:solidFill>
                <a:effectLst/>
                <a:latin typeface="+mn-lt"/>
                <a:ea typeface="+mn-ea"/>
                <a:cs typeface="+mn-cs"/>
              </a:rPr>
              <a:t>ambulance. If unavoidable, they should wear a face mask. </a:t>
            </a:r>
          </a:p>
          <a:p>
            <a:r>
              <a:rPr lang="en-US" sz="1200" kern="1200" dirty="0">
                <a:solidFill>
                  <a:schemeClr val="tx1"/>
                </a:solidFill>
                <a:effectLst/>
                <a:latin typeface="+mn-lt"/>
                <a:ea typeface="+mn-ea"/>
                <a:cs typeface="+mn-cs"/>
              </a:rPr>
              <a:t>Isolate the ambulance driver from the patient: </a:t>
            </a:r>
          </a:p>
          <a:p>
            <a:r>
              <a:rPr lang="en-US" sz="1200" kern="1200" dirty="0">
                <a:solidFill>
                  <a:schemeClr val="tx1"/>
                </a:solidFill>
                <a:effectLst/>
                <a:latin typeface="+mn-lt"/>
                <a:ea typeface="+mn-ea"/>
                <a:cs typeface="+mn-cs"/>
              </a:rPr>
              <a:t>Close the door/window between these compartments before bringing the patient on board.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Tape opening with plastic if there is no door or window that can close. </a:t>
            </a:r>
          </a:p>
          <a:p>
            <a:r>
              <a:rPr lang="en-US" sz="1200" kern="1200" dirty="0">
                <a:solidFill>
                  <a:schemeClr val="tx1"/>
                </a:solidFill>
                <a:effectLst/>
                <a:latin typeface="+mn-lt"/>
                <a:ea typeface="+mn-ea"/>
                <a:cs typeface="+mn-cs"/>
              </a:rPr>
              <a:t>Use non-recirculated mode to ventilate ambulance. </a:t>
            </a:r>
          </a:p>
          <a:p>
            <a:r>
              <a:rPr lang="en-US" sz="1200" kern="1200" dirty="0">
                <a:solidFill>
                  <a:schemeClr val="tx1"/>
                </a:solidFill>
                <a:effectLst/>
                <a:latin typeface="+mn-lt"/>
                <a:ea typeface="+mn-ea"/>
                <a:cs typeface="+mn-cs"/>
              </a:rPr>
              <a:t>Open the outside air vents in the driver area and turn on the rear exhaust </a:t>
            </a:r>
          </a:p>
          <a:p>
            <a:r>
              <a:rPr lang="en-US" sz="1200" kern="1200" dirty="0">
                <a:solidFill>
                  <a:schemeClr val="tx1"/>
                </a:solidFill>
                <a:effectLst/>
                <a:latin typeface="+mn-lt"/>
                <a:ea typeface="+mn-ea"/>
                <a:cs typeface="+mn-cs"/>
              </a:rPr>
              <a:t>ventilation fans to the highest setting. </a:t>
            </a:r>
          </a:p>
          <a:p>
            <a:r>
              <a:rPr lang="en-US" sz="1200" kern="1200" dirty="0">
                <a:solidFill>
                  <a:schemeClr val="tx1"/>
                </a:solidFill>
                <a:effectLst/>
                <a:latin typeface="+mn-lt"/>
                <a:ea typeface="+mn-ea"/>
                <a:cs typeface="+mn-cs"/>
              </a:rPr>
              <a:t>Follow local protocol upon arrival to the Emergency Department for patient hand-off.  Carefully doff PPE.</a:t>
            </a:r>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25</a:t>
            </a:fld>
            <a:endParaRPr lang="en-US"/>
          </a:p>
        </p:txBody>
      </p:sp>
    </p:spTree>
    <p:extLst>
      <p:ext uri="{BB962C8B-B14F-4D97-AF65-F5344CB8AC3E}">
        <p14:creationId xmlns:p14="http://schemas.microsoft.com/office/powerpoint/2010/main" val="4202204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the check list in the protocol for the proper decontamination of the ambulance</a:t>
            </a:r>
          </a:p>
        </p:txBody>
      </p:sp>
      <p:sp>
        <p:nvSpPr>
          <p:cNvPr id="4" name="Slide Number Placeholder 3"/>
          <p:cNvSpPr>
            <a:spLocks noGrp="1"/>
          </p:cNvSpPr>
          <p:nvPr>
            <p:ph type="sldNum" sz="quarter" idx="5"/>
          </p:nvPr>
        </p:nvSpPr>
        <p:spPr/>
        <p:txBody>
          <a:bodyPr/>
          <a:lstStyle/>
          <a:p>
            <a:fld id="{19BC42BC-A382-4F5D-81C3-7324B8B1563D}" type="slidenum">
              <a:rPr lang="en-US" smtClean="0"/>
              <a:t>26</a:t>
            </a:fld>
            <a:endParaRPr lang="en-US"/>
          </a:p>
        </p:txBody>
      </p:sp>
    </p:spTree>
    <p:extLst>
      <p:ext uri="{BB962C8B-B14F-4D97-AF65-F5344CB8AC3E}">
        <p14:creationId xmlns:p14="http://schemas.microsoft.com/office/powerpoint/2010/main" val="29142133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This section of the protocol provides guidance and resources on preparation and communication involving the assessment and transport of COVID-19 patients.  There are several links for additional information. Please review in detail.</a:t>
            </a:r>
          </a:p>
          <a:p>
            <a:pPr lvl="0"/>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EMS agencies will be contacted by the Vermont Department of Health if their providers have been in contact with a case. EMS providers wearing all recommended PPE per protocol are considered to be low risk. If providers were not wearing PPE and are concerned about exposure, please call 802-863-7240.</a:t>
            </a:r>
          </a:p>
          <a:p>
            <a:pPr lvl="0"/>
            <a:endParaRPr lang="en-US" dirty="0">
              <a:effectLst/>
            </a:endParaRPr>
          </a:p>
          <a:p>
            <a:pPr lvl="0"/>
            <a:r>
              <a:rPr lang="en-US" sz="1200" kern="1200" dirty="0">
                <a:solidFill>
                  <a:schemeClr val="tx1"/>
                </a:solidFill>
                <a:effectLst/>
                <a:latin typeface="+mn-lt"/>
                <a:ea typeface="+mn-ea"/>
                <a:cs typeface="+mn-cs"/>
              </a:rPr>
              <a:t>EMS agencies can  refer to the link for additional information. </a:t>
            </a:r>
            <a:r>
              <a:rPr lang="en-US" sz="1200" u="sng" kern="1200" dirty="0">
                <a:solidFill>
                  <a:schemeClr val="tx1"/>
                </a:solidFill>
                <a:effectLst/>
                <a:latin typeface="+mn-lt"/>
                <a:ea typeface="+mn-ea"/>
                <a:cs typeface="+mn-cs"/>
                <a:hlinkClick r:id="rId3"/>
              </a:rPr>
              <a:t>Interim U.S. Guidance for Risk Assessment and Public Health Management of Healthcare Personnel with Potential Exposure in a Healthcare Setting to Patients with Coronavirus Disease 2019 (COVID-19)</a:t>
            </a:r>
            <a:r>
              <a:rPr lang="en-US" sz="1200" kern="1200" dirty="0">
                <a:solidFill>
                  <a:schemeClr val="tx1"/>
                </a:solidFill>
                <a:effectLst/>
                <a:latin typeface="+mn-lt"/>
                <a:ea typeface="+mn-ea"/>
                <a:cs typeface="+mn-cs"/>
              </a:rPr>
              <a:t> </a:t>
            </a:r>
          </a:p>
          <a:p>
            <a:pPr lvl="0"/>
            <a:endParaRPr lang="en-US" dirty="0">
              <a:effectLst/>
            </a:endParaRPr>
          </a:p>
          <a:p>
            <a:pPr lvl="0"/>
            <a:endParaRPr lang="en-US" dirty="0">
              <a:effectLst/>
            </a:endParaRPr>
          </a:p>
          <a:p>
            <a:pPr lvl="0"/>
            <a:r>
              <a:rPr lang="en-US" sz="1200" kern="1200" dirty="0">
                <a:solidFill>
                  <a:schemeClr val="tx1"/>
                </a:solidFill>
                <a:effectLst/>
                <a:latin typeface="+mn-lt"/>
                <a:ea typeface="+mn-ea"/>
                <a:cs typeface="+mn-cs"/>
              </a:rPr>
              <a:t>EMS units should have an adequate supply of PPE. A link is provided for More information about optimizing N95 stores:  </a:t>
            </a:r>
            <a:r>
              <a:rPr lang="en-US" sz="1200" u="sng" kern="1200" dirty="0">
                <a:solidFill>
                  <a:schemeClr val="tx1"/>
                </a:solidFill>
                <a:effectLst/>
                <a:latin typeface="+mn-lt"/>
                <a:ea typeface="+mn-ea"/>
                <a:cs typeface="+mn-cs"/>
                <a:hlinkClick r:id="rId4"/>
              </a:rPr>
              <a:t>https://www.cdc.gov/coronavirus/2019-ncov/hcp/respirators-strategy/index.html</a:t>
            </a:r>
            <a:r>
              <a:rPr lang="en-US" sz="1200" kern="1200" dirty="0">
                <a:solidFill>
                  <a:schemeClr val="tx1"/>
                </a:solidFill>
                <a:effectLst/>
                <a:latin typeface="+mn-lt"/>
                <a:ea typeface="+mn-ea"/>
                <a:cs typeface="+mn-cs"/>
              </a:rPr>
              <a:t>. </a:t>
            </a:r>
          </a:p>
          <a:p>
            <a:pPr lvl="0"/>
            <a:endParaRPr lang="en-US" dirty="0">
              <a:effectLst/>
            </a:endParaRPr>
          </a:p>
          <a:p>
            <a:pPr lvl="0"/>
            <a:r>
              <a:rPr lang="en-US" sz="1200" kern="1200" dirty="0">
                <a:solidFill>
                  <a:schemeClr val="tx1"/>
                </a:solidFill>
                <a:effectLst/>
                <a:latin typeface="+mn-lt"/>
                <a:ea typeface="+mn-ea"/>
                <a:cs typeface="+mn-cs"/>
              </a:rPr>
              <a:t>If your facility is experiencing PPE shortages, use the link provided to make a request:  </a:t>
            </a:r>
            <a:r>
              <a:rPr lang="en-US" sz="1200" u="sng" kern="1200" dirty="0">
                <a:solidFill>
                  <a:schemeClr val="tx1"/>
                </a:solidFill>
                <a:effectLst/>
                <a:latin typeface="+mn-lt"/>
                <a:ea typeface="+mn-ea"/>
                <a:cs typeface="+mn-cs"/>
                <a:hlinkClick r:id="rId5"/>
              </a:rPr>
              <a:t>https://www.surveygizmo.com/s3/5504100/COVID-Resource-Request-Form</a:t>
            </a:r>
            <a:r>
              <a:rPr lang="en-US" sz="1200" kern="1200" dirty="0">
                <a:solidFill>
                  <a:schemeClr val="tx1"/>
                </a:solidFill>
                <a:effectLst/>
                <a:latin typeface="+mn-lt"/>
                <a:ea typeface="+mn-ea"/>
                <a:cs typeface="+mn-cs"/>
              </a:rPr>
              <a:t> </a:t>
            </a:r>
            <a:endParaRPr lang="en-US" dirty="0">
              <a:effectLst/>
            </a:endParaRPr>
          </a:p>
          <a:p>
            <a:pPr lvl="0"/>
            <a:r>
              <a:rPr lang="en-US" sz="1200" kern="1200" dirty="0">
                <a:solidFill>
                  <a:schemeClr val="tx1"/>
                </a:solidFill>
                <a:effectLst/>
                <a:latin typeface="+mn-lt"/>
                <a:ea typeface="+mn-ea"/>
                <a:cs typeface="+mn-cs"/>
              </a:rPr>
              <a:t>Ensure an adequate supply of disinfectants approved for SARS-CoV-2, more information is available at this link: </a:t>
            </a:r>
            <a:r>
              <a:rPr lang="en-US" sz="1200" u="sng" kern="1200" dirty="0">
                <a:solidFill>
                  <a:schemeClr val="tx1"/>
                </a:solidFill>
                <a:effectLst/>
                <a:latin typeface="+mn-lt"/>
                <a:ea typeface="+mn-ea"/>
                <a:cs typeface="+mn-cs"/>
                <a:hlinkClick r:id="rId6"/>
              </a:rPr>
              <a:t>https://www.epa.gov/pesticide-registration/list-n-disinfectants-use-against-sars-cov-2</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27</a:t>
            </a:fld>
            <a:endParaRPr lang="en-US"/>
          </a:p>
        </p:txBody>
      </p:sp>
    </p:spTree>
    <p:extLst>
      <p:ext uri="{BB962C8B-B14F-4D97-AF65-F5344CB8AC3E}">
        <p14:creationId xmlns:p14="http://schemas.microsoft.com/office/powerpoint/2010/main" val="2604841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EMS units should have infection control policies and procedures in place, including education for safely donning and doffing PPE.  Attached are links for videos that UVM HealthNet Regional Transport Service produced and shared with Vermont EMS.  Please review these in detail and practice donning and especially doffing.  Doffing is a high-risk activity for self-contamination and must be done with extreme attention to detail.</a:t>
            </a:r>
            <a:endParaRPr lang="en-US" dirty="0">
              <a:effectLst/>
            </a:endParaRPr>
          </a:p>
          <a:p>
            <a:pPr lvl="1"/>
            <a:r>
              <a:rPr lang="en-US" sz="1200" u="sng" kern="1200" dirty="0">
                <a:solidFill>
                  <a:schemeClr val="tx1"/>
                </a:solidFill>
                <a:effectLst/>
                <a:latin typeface="+mn-lt"/>
                <a:ea typeface="+mn-ea"/>
                <a:cs typeface="+mn-cs"/>
              </a:rPr>
              <a:t>PPE Donning - </a:t>
            </a:r>
            <a:r>
              <a:rPr lang="en-US" sz="1200" u="sng" kern="1200" dirty="0">
                <a:solidFill>
                  <a:schemeClr val="tx1"/>
                </a:solidFill>
                <a:effectLst/>
                <a:latin typeface="+mn-lt"/>
                <a:ea typeface="+mn-ea"/>
                <a:cs typeface="+mn-cs"/>
                <a:hlinkClick r:id="rId3"/>
              </a:rPr>
              <a:t>https://youtu.be/Re2667Ho5UA</a:t>
            </a:r>
            <a:endParaRPr lang="en-US" dirty="0">
              <a:effectLst/>
            </a:endParaRPr>
          </a:p>
          <a:p>
            <a:pPr lvl="1"/>
            <a:r>
              <a:rPr lang="en-US" sz="1200" kern="1200" dirty="0">
                <a:solidFill>
                  <a:schemeClr val="tx1"/>
                </a:solidFill>
                <a:effectLst/>
                <a:latin typeface="+mn-lt"/>
                <a:ea typeface="+mn-ea"/>
                <a:cs typeface="+mn-cs"/>
              </a:rPr>
              <a:t>PPE Doffing - </a:t>
            </a:r>
            <a:r>
              <a:rPr lang="en-US" sz="1200" u="sng" kern="1200" dirty="0">
                <a:solidFill>
                  <a:schemeClr val="tx1"/>
                </a:solidFill>
                <a:effectLst/>
                <a:latin typeface="+mn-lt"/>
                <a:ea typeface="+mn-ea"/>
                <a:cs typeface="+mn-cs"/>
                <a:hlinkClick r:id="rId4"/>
              </a:rPr>
              <a:t>https://youtu.be/Zlwefwlg6fo</a:t>
            </a:r>
            <a:endParaRPr lang="en-US" sz="1200" u="sng" kern="1200" dirty="0">
              <a:solidFill>
                <a:schemeClr val="tx1"/>
              </a:solidFill>
              <a:effectLst/>
              <a:latin typeface="+mn-lt"/>
              <a:ea typeface="+mn-ea"/>
              <a:cs typeface="+mn-cs"/>
            </a:endParaRPr>
          </a:p>
          <a:p>
            <a:pPr lvl="1"/>
            <a:endParaRPr lang="en-US" dirty="0">
              <a:effectLst/>
            </a:endParaRPr>
          </a:p>
          <a:p>
            <a:pPr lvl="0"/>
            <a:r>
              <a:rPr lang="en-US" sz="1200" kern="1200" dirty="0">
                <a:solidFill>
                  <a:schemeClr val="tx1"/>
                </a:solidFill>
                <a:effectLst/>
                <a:latin typeface="+mn-lt"/>
                <a:ea typeface="+mn-ea"/>
                <a:cs typeface="+mn-cs"/>
              </a:rPr>
              <a:t>Ensure EMS providers are medically cleared, trained, and fit tested for N95s.</a:t>
            </a:r>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28</a:t>
            </a:fld>
            <a:endParaRPr lang="en-US"/>
          </a:p>
        </p:txBody>
      </p:sp>
    </p:spTree>
    <p:extLst>
      <p:ext uri="{BB962C8B-B14F-4D97-AF65-F5344CB8AC3E}">
        <p14:creationId xmlns:p14="http://schemas.microsoft.com/office/powerpoint/2010/main" val="1784407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discuss the COVID-19 Field Triage Guidance.</a:t>
            </a:r>
          </a:p>
          <a:p>
            <a:endParaRPr lang="en-US" dirty="0"/>
          </a:p>
          <a:p>
            <a:r>
              <a:rPr lang="en-US" dirty="0"/>
              <a:t>The purpose of this protocol is to identify patients that are safe to assess and not transport to a hospital during widespread cases of confirmed COVID-19 virus.  Local indications may include hospitals exceeding maximum census, significant overcrowding, use of surge plans or alternative care sites, or other conditions associated with a pandemic.</a:t>
            </a:r>
          </a:p>
          <a:p>
            <a:endParaRPr lang="en-US" dirty="0"/>
          </a:p>
          <a:p>
            <a:r>
              <a:rPr lang="en-US" dirty="0"/>
              <a:t>This protocol is only authorized for patients suffering signs or symptoms consistent with COVID-19, including fever and or symptoms of lower respiratory illness (cough or shortness of breath), or patients who have had close contact with someone being evaluated for or diagnosed with COVID-19 or with a travel history to a CDC designated level 2 or 3 region.</a:t>
            </a:r>
          </a:p>
          <a:p>
            <a:endParaRPr lang="en-US" dirty="0"/>
          </a:p>
          <a:p>
            <a:r>
              <a:rPr lang="en-US" dirty="0"/>
              <a:t>The protocol may only be utilized when enacted by the EMS District Medical Advisor based on local indications and consultation with hospital leadership and Vermont EMS.</a:t>
            </a:r>
          </a:p>
        </p:txBody>
      </p:sp>
      <p:sp>
        <p:nvSpPr>
          <p:cNvPr id="4" name="Slide Number Placeholder 3"/>
          <p:cNvSpPr>
            <a:spLocks noGrp="1"/>
          </p:cNvSpPr>
          <p:nvPr>
            <p:ph type="sldNum" sz="quarter" idx="5"/>
          </p:nvPr>
        </p:nvSpPr>
        <p:spPr/>
        <p:txBody>
          <a:bodyPr/>
          <a:lstStyle/>
          <a:p>
            <a:fld id="{19BC42BC-A382-4F5D-81C3-7324B8B1563D}" type="slidenum">
              <a:rPr lang="en-US" smtClean="0"/>
              <a:t>29</a:t>
            </a:fld>
            <a:endParaRPr lang="en-US"/>
          </a:p>
        </p:txBody>
      </p:sp>
    </p:spTree>
    <p:extLst>
      <p:ext uri="{BB962C8B-B14F-4D97-AF65-F5344CB8AC3E}">
        <p14:creationId xmlns:p14="http://schemas.microsoft.com/office/powerpoint/2010/main" val="274935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Covid</a:t>
            </a:r>
            <a:r>
              <a:rPr lang="en-US" sz="1200" b="1" kern="1200" dirty="0">
                <a:solidFill>
                  <a:schemeClr val="tx1"/>
                </a:solidFill>
                <a:effectLst/>
                <a:latin typeface="+mn-lt"/>
                <a:ea typeface="+mn-ea"/>
                <a:cs typeface="+mn-cs"/>
              </a:rPr>
              <a:t> 19</a:t>
            </a:r>
            <a:r>
              <a:rPr lang="en-US" sz="1200" kern="1200" dirty="0">
                <a:solidFill>
                  <a:schemeClr val="tx1"/>
                </a:solidFill>
                <a:effectLst/>
                <a:latin typeface="+mn-lt"/>
                <a:ea typeface="+mn-ea"/>
                <a:cs typeface="+mn-cs"/>
              </a:rPr>
              <a:t> has been detected in the U.S. and in most countries worldwide. Cases of COVID-19 in the U.S. include imported cases in travelers, cases among close contacts of a known case, and community-acquired cases where the source of the infection is unknown. </a:t>
            </a:r>
            <a:endParaRPr lang="en-US" dirty="0"/>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3</a:t>
            </a:fld>
            <a:endParaRPr lang="en-US"/>
          </a:p>
        </p:txBody>
      </p:sp>
    </p:spTree>
    <p:extLst>
      <p:ext uri="{BB962C8B-B14F-4D97-AF65-F5344CB8AC3E}">
        <p14:creationId xmlns:p14="http://schemas.microsoft.com/office/powerpoint/2010/main" val="27041299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a:t>
            </a:r>
            <a:r>
              <a:rPr lang="en-US" sz="1200" kern="1200" dirty="0">
                <a:solidFill>
                  <a:schemeClr val="tx1"/>
                </a:solidFill>
                <a:effectLst/>
                <a:latin typeface="+mn-lt"/>
                <a:ea typeface="+mn-ea"/>
                <a:cs typeface="+mn-cs"/>
              </a:rPr>
              <a:t>If dispatch advises that the patient 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Suspected of having infectious disease (COVID-19) or has had close contact </a:t>
            </a:r>
            <a:endParaRPr lang="en-US" dirty="0">
              <a:effectLst/>
            </a:endParaRPr>
          </a:p>
          <a:p>
            <a:r>
              <a:rPr lang="en-US" sz="1200" kern="1200" dirty="0">
                <a:solidFill>
                  <a:schemeClr val="tx1"/>
                </a:solidFill>
                <a:effectLst/>
                <a:latin typeface="+mn-lt"/>
                <a:ea typeface="+mn-ea"/>
                <a:cs typeface="+mn-cs"/>
              </a:rPr>
              <a:t>with someone being evaluated for or diagnosed with COVID-19, </a:t>
            </a:r>
            <a:r>
              <a:rPr lang="en-US" sz="1200" b="1" kern="1200" dirty="0">
                <a:solidFill>
                  <a:schemeClr val="tx1"/>
                </a:solidFill>
                <a:effectLst/>
                <a:latin typeface="+mn-lt"/>
                <a:ea typeface="+mn-ea"/>
                <a:cs typeface="+mn-cs"/>
              </a:rPr>
              <a:t>OR</a:t>
            </a:r>
            <a:br>
              <a:rPr lang="en-US" sz="1200" b="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Patient is exhibiting symptoms including fever, cough or shortness of breath</a:t>
            </a:r>
            <a:endParaRPr lang="en-US" dirty="0">
              <a:effectLst/>
            </a:endParaRPr>
          </a:p>
          <a:p>
            <a:r>
              <a:rPr lang="en-US" sz="1200" b="1" kern="1200" dirty="0">
                <a:solidFill>
                  <a:schemeClr val="tx1"/>
                </a:solidFill>
                <a:effectLst/>
                <a:latin typeface="+mn-lt"/>
                <a:ea typeface="+mn-ea"/>
                <a:cs typeface="+mn-cs"/>
              </a:rPr>
              <a:t>THEN </a:t>
            </a:r>
            <a:endParaRPr lang="en-US" dirty="0">
              <a:effectLst/>
            </a:endParaRPr>
          </a:p>
          <a:p>
            <a:r>
              <a:rPr lang="en-US" sz="1200" kern="1200" dirty="0">
                <a:solidFill>
                  <a:schemeClr val="tx1"/>
                </a:solidFill>
                <a:effectLst/>
                <a:latin typeface="+mn-lt"/>
                <a:ea typeface="+mn-ea"/>
                <a:cs typeface="+mn-cs"/>
              </a:rPr>
              <a:t>▪ EMS practitioners should put on appropriate PPE before entering the scene. </a:t>
            </a:r>
            <a:endParaRPr lang="en-US" dirty="0">
              <a:effectLst/>
            </a:endParaRPr>
          </a:p>
          <a:p>
            <a:r>
              <a:rPr lang="en-US" sz="1200" kern="1200" dirty="0">
                <a:solidFill>
                  <a:schemeClr val="tx1"/>
                </a:solidFill>
                <a:effectLst/>
                <a:latin typeface="+mn-lt"/>
                <a:ea typeface="+mn-ea"/>
                <a:cs typeface="+mn-cs"/>
              </a:rPr>
              <a:t>▪ Initial assessment should begin from a distance of at least 6 feet from the patient and be limited to one EMS practitioner if possible.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30</a:t>
            </a:fld>
            <a:endParaRPr lang="en-US"/>
          </a:p>
        </p:txBody>
      </p:sp>
    </p:spTree>
    <p:extLst>
      <p:ext uri="{BB962C8B-B14F-4D97-AF65-F5344CB8AC3E}">
        <p14:creationId xmlns:p14="http://schemas.microsoft.com/office/powerpoint/2010/main" val="41139941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next step is to EVALUATE PATIENT FOR SEVERITY OF DISEASE</a:t>
            </a:r>
          </a:p>
          <a:p>
            <a:r>
              <a:rPr lang="en-US" sz="1200" b="1" kern="1200" dirty="0">
                <a:solidFill>
                  <a:schemeClr val="tx1"/>
                </a:solidFill>
                <a:effectLst/>
                <a:latin typeface="+mn-lt"/>
                <a:ea typeface="+mn-ea"/>
                <a:cs typeface="+mn-cs"/>
              </a:rPr>
              <a:t>Ask the following Questions: Does the patient have… </a:t>
            </a:r>
            <a:endParaRPr lang="en-US" dirty="0">
              <a:effectLst/>
            </a:endParaRPr>
          </a:p>
          <a:p>
            <a:r>
              <a:rPr lang="en-US" sz="1200" b="1" kern="1200" dirty="0">
                <a:solidFill>
                  <a:schemeClr val="tx1"/>
                </a:solidFill>
                <a:effectLst/>
                <a:latin typeface="+mn-lt"/>
                <a:ea typeface="+mn-ea"/>
                <a:cs typeface="+mn-cs"/>
              </a:rPr>
              <a:t>Respiratory Distress? </a:t>
            </a:r>
          </a:p>
          <a:p>
            <a:r>
              <a:rPr lang="en-US" sz="1200" b="1" kern="1200" dirty="0">
                <a:solidFill>
                  <a:schemeClr val="tx1"/>
                </a:solidFill>
                <a:effectLst/>
                <a:latin typeface="+mn-lt"/>
                <a:ea typeface="+mn-ea"/>
                <a:cs typeface="+mn-cs"/>
              </a:rPr>
              <a:t>Increased Respiratory Rate? </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Oxygen Saturations less than 93% on RA (room air)?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Evidence of Severe Dehydration or Shock?</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Changes in Mental Status?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Chest Pain </a:t>
            </a:r>
            <a:r>
              <a:rPr lang="en-US" sz="1200" b="1" i="1" kern="1200" dirty="0">
                <a:solidFill>
                  <a:schemeClr val="tx1"/>
                </a:solidFill>
                <a:effectLst/>
                <a:latin typeface="+mn-lt"/>
                <a:ea typeface="+mn-ea"/>
                <a:cs typeface="+mn-cs"/>
              </a:rPr>
              <a:t>(other than mild with coughing</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Patient with worsening symptoms? </a:t>
            </a:r>
            <a:r>
              <a:rPr lang="en-US" sz="1200" i="1" kern="1200" dirty="0">
                <a:solidFill>
                  <a:schemeClr val="tx1"/>
                </a:solidFill>
                <a:effectLst/>
                <a:latin typeface="+mn-lt"/>
                <a:ea typeface="+mn-ea"/>
                <a:cs typeface="+mn-cs"/>
              </a:rPr>
              <a:t>especially in second week of illness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Any history of immunosuppression?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31</a:t>
            </a:fld>
            <a:endParaRPr lang="en-US"/>
          </a:p>
        </p:txBody>
      </p:sp>
    </p:spTree>
    <p:extLst>
      <p:ext uri="{BB962C8B-B14F-4D97-AF65-F5344CB8AC3E}">
        <p14:creationId xmlns:p14="http://schemas.microsoft.com/office/powerpoint/2010/main" val="40611460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answer is No to All of these questions, the patient is less ill, proceed to the second page of the protocol.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answer is Yes to Any of these questions, the patient is clinically ill and should be transported to the Emergency Department following standard infection control and EMS protocols. </a:t>
            </a:r>
            <a:r>
              <a:rPr lang="en-US" sz="1200" b="0" i="0" u="none" strike="noStrike" kern="1200" dirty="0">
                <a:solidFill>
                  <a:schemeClr val="tx1"/>
                </a:solidFill>
                <a:effectLst/>
                <a:latin typeface="+mn-lt"/>
                <a:ea typeface="+mn-ea"/>
                <a:cs typeface="+mn-cs"/>
              </a:rPr>
              <a:t>EMS clinicians should notify the receiving healthcare facility that the patient has an exposure history and signs and symptoms suggestive of COVID-19 so that appropriate infection control precautions may be taken prior to patient arrival.</a:t>
            </a:r>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32</a:t>
            </a:fld>
            <a:endParaRPr lang="en-US"/>
          </a:p>
        </p:txBody>
      </p:sp>
    </p:spTree>
    <p:extLst>
      <p:ext uri="{BB962C8B-B14F-4D97-AF65-F5344CB8AC3E}">
        <p14:creationId xmlns:p14="http://schemas.microsoft.com/office/powerpoint/2010/main" val="41787654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patient appeared less ill, continue with the protocol.  The next step is to consider the patients age, medical history, such as underlying pulmonary, cardiac, renal disease, diabetes or malignancy, and then to evaluate the patient’s eligibility for home care.  Determine if there are caregivers in the home, if there is a separate room available where the patient can recover without sharing immediate space with others, resources for food and other necessities and if there are other medically-fragile patients in the home.  Once you have gathered this information, the next step is to contact Medical Direction.</a:t>
            </a:r>
          </a:p>
        </p:txBody>
      </p:sp>
      <p:sp>
        <p:nvSpPr>
          <p:cNvPr id="4" name="Slide Number Placeholder 3"/>
          <p:cNvSpPr>
            <a:spLocks noGrp="1"/>
          </p:cNvSpPr>
          <p:nvPr>
            <p:ph type="sldNum" sz="quarter" idx="5"/>
          </p:nvPr>
        </p:nvSpPr>
        <p:spPr/>
        <p:txBody>
          <a:bodyPr/>
          <a:lstStyle/>
          <a:p>
            <a:fld id="{19BC42BC-A382-4F5D-81C3-7324B8B1563D}" type="slidenum">
              <a:rPr lang="en-US" smtClean="0"/>
              <a:t>33</a:t>
            </a:fld>
            <a:endParaRPr lang="en-US"/>
          </a:p>
        </p:txBody>
      </p:sp>
    </p:spTree>
    <p:extLst>
      <p:ext uri="{BB962C8B-B14F-4D97-AF65-F5344CB8AC3E}">
        <p14:creationId xmlns:p14="http://schemas.microsoft.com/office/powerpoint/2010/main" val="17881247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Discuss the feasibility of home care with Medical Direction </a:t>
            </a:r>
            <a:endParaRPr lang="en-US" dirty="0">
              <a:effectLst/>
            </a:endParaRPr>
          </a:p>
          <a:p>
            <a:r>
              <a:rPr lang="en-US" sz="1200" kern="1200" dirty="0">
                <a:solidFill>
                  <a:schemeClr val="tx1"/>
                </a:solidFill>
                <a:effectLst/>
                <a:latin typeface="+mn-lt"/>
                <a:ea typeface="+mn-ea"/>
                <a:cs typeface="+mn-cs"/>
              </a:rPr>
              <a:t>Patients most appropriate for home care include those with the following characteristics: </a:t>
            </a:r>
            <a:endParaRPr lang="en-US" dirty="0">
              <a:effectLst/>
            </a:endParaRPr>
          </a:p>
          <a:p>
            <a:r>
              <a:rPr lang="en-US" sz="1200" kern="1200" dirty="0">
                <a:solidFill>
                  <a:schemeClr val="tx1"/>
                </a:solidFill>
                <a:effectLst/>
                <a:latin typeface="+mn-lt"/>
                <a:ea typeface="+mn-ea"/>
                <a:cs typeface="+mn-cs"/>
              </a:rPr>
              <a:t>Meet all criteria for being “Less Ill.” </a:t>
            </a:r>
          </a:p>
          <a:p>
            <a:r>
              <a:rPr lang="en-US" sz="1200" kern="1200" dirty="0">
                <a:solidFill>
                  <a:schemeClr val="tx1"/>
                </a:solidFill>
                <a:effectLst/>
                <a:latin typeface="+mn-lt"/>
                <a:ea typeface="+mn-ea"/>
                <a:cs typeface="+mn-cs"/>
              </a:rPr>
              <a:t>Age is outside the extremes of age (older than 5 and younger than 65). </a:t>
            </a:r>
          </a:p>
          <a:p>
            <a:r>
              <a:rPr lang="en-US" sz="1200" kern="1200" dirty="0">
                <a:solidFill>
                  <a:schemeClr val="tx1"/>
                </a:solidFill>
                <a:effectLst/>
                <a:latin typeface="+mn-lt"/>
                <a:ea typeface="+mn-ea"/>
                <a:cs typeface="+mn-cs"/>
              </a:rPr>
              <a:t>Is generally healthy without significant burden of underlying medical </a:t>
            </a:r>
          </a:p>
          <a:p>
            <a:r>
              <a:rPr lang="en-US" sz="1200" kern="1200" dirty="0">
                <a:solidFill>
                  <a:schemeClr val="tx1"/>
                </a:solidFill>
                <a:effectLst/>
                <a:latin typeface="+mn-lt"/>
                <a:ea typeface="+mn-ea"/>
                <a:cs typeface="+mn-cs"/>
              </a:rPr>
              <a:t>disease. </a:t>
            </a:r>
          </a:p>
          <a:p>
            <a:r>
              <a:rPr lang="en-US" sz="1200" kern="1200" dirty="0">
                <a:solidFill>
                  <a:schemeClr val="tx1"/>
                </a:solidFill>
                <a:effectLst/>
                <a:latin typeface="+mn-lt"/>
                <a:ea typeface="+mn-ea"/>
                <a:cs typeface="+mn-cs"/>
              </a:rPr>
              <a:t>Has support, resources and caregivers in the home with no medically- </a:t>
            </a:r>
          </a:p>
          <a:p>
            <a:r>
              <a:rPr lang="en-US" sz="1200" kern="1200" dirty="0">
                <a:solidFill>
                  <a:schemeClr val="tx1"/>
                </a:solidFill>
                <a:effectLst/>
                <a:latin typeface="+mn-lt"/>
                <a:ea typeface="+mn-ea"/>
                <a:cs typeface="+mn-cs"/>
              </a:rPr>
              <a:t>fragile co-inhabitants. </a:t>
            </a:r>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34</a:t>
            </a:fld>
            <a:endParaRPr lang="en-US"/>
          </a:p>
        </p:txBody>
      </p:sp>
    </p:spTree>
    <p:extLst>
      <p:ext uri="{BB962C8B-B14F-4D97-AF65-F5344CB8AC3E}">
        <p14:creationId xmlns:p14="http://schemas.microsoft.com/office/powerpoint/2010/main" val="34993781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Based on your conversation, Medical Direction will determine if the patient is appropriate for home care or if they require transport.</a:t>
            </a:r>
          </a:p>
          <a:p>
            <a:r>
              <a:rPr lang="en-US" sz="1200" b="1" kern="1200" dirty="0">
                <a:solidFill>
                  <a:schemeClr val="tx1"/>
                </a:solidFill>
                <a:effectLst/>
                <a:latin typeface="+mn-lt"/>
                <a:ea typeface="+mn-ea"/>
                <a:cs typeface="+mn-cs"/>
              </a:rPr>
              <a:t>If Home Care is Deemed Appropriate by Medical Direction </a:t>
            </a:r>
            <a:endParaRPr lang="en-US" dirty="0">
              <a:effectLst/>
            </a:endParaRPr>
          </a:p>
          <a:p>
            <a:r>
              <a:rPr lang="en-US" sz="1200" kern="1200" dirty="0">
                <a:solidFill>
                  <a:schemeClr val="tx1"/>
                </a:solidFill>
                <a:effectLst/>
                <a:latin typeface="+mn-lt"/>
                <a:ea typeface="+mn-ea"/>
                <a:cs typeface="+mn-cs"/>
              </a:rPr>
              <a:t>Leave the CDC home instructions with patient (attached to this protocol). </a:t>
            </a:r>
          </a:p>
          <a:p>
            <a:r>
              <a:rPr lang="en-US" sz="1200" kern="1200" dirty="0">
                <a:solidFill>
                  <a:schemeClr val="tx1"/>
                </a:solidFill>
                <a:effectLst/>
                <a:latin typeface="+mn-lt"/>
                <a:ea typeface="+mn-ea"/>
                <a:cs typeface="+mn-cs"/>
              </a:rPr>
              <a:t>Assure the patient has a support system. </a:t>
            </a:r>
          </a:p>
          <a:p>
            <a:r>
              <a:rPr lang="en-US" sz="1200" kern="1200" dirty="0">
                <a:solidFill>
                  <a:schemeClr val="tx1"/>
                </a:solidFill>
                <a:effectLst/>
                <a:latin typeface="+mn-lt"/>
                <a:ea typeface="+mn-ea"/>
                <a:cs typeface="+mn-cs"/>
              </a:rPr>
              <a:t>Assure the patient is competent. </a:t>
            </a:r>
          </a:p>
          <a:p>
            <a:r>
              <a:rPr lang="en-US" sz="1200" kern="1200" dirty="0">
                <a:solidFill>
                  <a:schemeClr val="tx1"/>
                </a:solidFill>
                <a:effectLst/>
                <a:latin typeface="+mn-lt"/>
                <a:ea typeface="+mn-ea"/>
                <a:cs typeface="+mn-cs"/>
              </a:rPr>
              <a:t>Assure that the patient consents to not being transported. </a:t>
            </a:r>
          </a:p>
          <a:p>
            <a:r>
              <a:rPr lang="en-US" sz="1200" kern="1200" dirty="0">
                <a:solidFill>
                  <a:schemeClr val="tx1"/>
                </a:solidFill>
                <a:effectLst/>
                <a:latin typeface="+mn-lt"/>
                <a:ea typeface="+mn-ea"/>
                <a:cs typeface="+mn-cs"/>
              </a:rPr>
              <a:t>Suggest the patient contact their primary care physician. </a:t>
            </a:r>
          </a:p>
          <a:p>
            <a:r>
              <a:rPr lang="en-US" sz="1200" kern="1200" dirty="0">
                <a:solidFill>
                  <a:schemeClr val="tx1"/>
                </a:solidFill>
                <a:effectLst/>
                <a:latin typeface="+mn-lt"/>
                <a:ea typeface="+mn-ea"/>
                <a:cs typeface="+mn-cs"/>
              </a:rPr>
              <a:t>The Patient should be advised to follow up with health resources as per your </a:t>
            </a:r>
            <a:r>
              <a:rPr lang="en-US" sz="1200" b="1" kern="1200" dirty="0">
                <a:solidFill>
                  <a:schemeClr val="tx1"/>
                </a:solidFill>
                <a:effectLst/>
                <a:latin typeface="+mn-lt"/>
                <a:ea typeface="+mn-ea"/>
                <a:cs typeface="+mn-cs"/>
              </a:rPr>
              <a:t>local plan</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Ask the patient to call 9-1-1 for worsening symptoms, including difficulty breathing.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If Home Care is Deemed NOT Appropriate by Medical Direction </a:t>
            </a:r>
            <a:endParaRPr lang="en-US" dirty="0">
              <a:effectLst/>
            </a:endParaRPr>
          </a:p>
          <a:p>
            <a:r>
              <a:rPr lang="en-US" sz="1200" kern="1200" dirty="0">
                <a:solidFill>
                  <a:schemeClr val="tx1"/>
                </a:solidFill>
                <a:effectLst/>
                <a:latin typeface="+mn-lt"/>
                <a:ea typeface="+mn-ea"/>
                <a:cs typeface="+mn-cs"/>
              </a:rPr>
              <a:t>Transport the patient to the hospital, maintaining infection control principles of limiting exposure to patient, masking the patient, wearing appropriate PPE, and minimizing aerosol- generating procedures, when possible. </a:t>
            </a:r>
            <a:endParaRPr lang="en-US" dirty="0">
              <a:effectLst/>
            </a:endParaRPr>
          </a:p>
          <a:p>
            <a:r>
              <a:rPr lang="en-US" sz="1200" kern="1200" dirty="0">
                <a:solidFill>
                  <a:schemeClr val="tx1"/>
                </a:solidFill>
                <a:effectLst/>
                <a:latin typeface="+mn-lt"/>
                <a:ea typeface="+mn-ea"/>
                <a:cs typeface="+mn-cs"/>
              </a:rPr>
              <a:t>Alert the receiving hospital of your situation prior to arrival.</a:t>
            </a:r>
            <a:endParaRPr lang="en-US" dirty="0">
              <a:effectLst/>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35</a:t>
            </a:fld>
            <a:endParaRPr lang="en-US"/>
          </a:p>
        </p:txBody>
      </p:sp>
    </p:spTree>
    <p:extLst>
      <p:ext uri="{BB962C8B-B14F-4D97-AF65-F5344CB8AC3E}">
        <p14:creationId xmlns:p14="http://schemas.microsoft.com/office/powerpoint/2010/main" val="25394045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“Local Plan” is an important part of this Covid-19 Field Triage Guideline and will vary by EMS region and hospital system.</a:t>
            </a:r>
          </a:p>
          <a:p>
            <a:r>
              <a:rPr lang="en-US" dirty="0"/>
              <a:t>The local plan may involve follow up or referral to a primary care physician, re-check using community Paramedicine, or referral to a drive-up testing site for example.</a:t>
            </a:r>
          </a:p>
          <a:p>
            <a:r>
              <a:rPr lang="en-US" dirty="0"/>
              <a:t>Work with your District Medical Advisor, District Leadership and Anchor Hospital to develop your local Covid-19 field triage plan.</a:t>
            </a:r>
          </a:p>
        </p:txBody>
      </p:sp>
      <p:sp>
        <p:nvSpPr>
          <p:cNvPr id="4" name="Slide Number Placeholder 3"/>
          <p:cNvSpPr>
            <a:spLocks noGrp="1"/>
          </p:cNvSpPr>
          <p:nvPr>
            <p:ph type="sldNum" sz="quarter" idx="5"/>
          </p:nvPr>
        </p:nvSpPr>
        <p:spPr/>
        <p:txBody>
          <a:bodyPr/>
          <a:lstStyle/>
          <a:p>
            <a:fld id="{19BC42BC-A382-4F5D-81C3-7324B8B1563D}" type="slidenum">
              <a:rPr lang="en-US" smtClean="0"/>
              <a:t>36</a:t>
            </a:fld>
            <a:endParaRPr lang="en-US"/>
          </a:p>
        </p:txBody>
      </p:sp>
    </p:spTree>
    <p:extLst>
      <p:ext uri="{BB962C8B-B14F-4D97-AF65-F5344CB8AC3E}">
        <p14:creationId xmlns:p14="http://schemas.microsoft.com/office/powerpoint/2010/main" val="4036983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who are not being transported should be given home care instructions.  Use the attached CDC instructions or other equivalent.</a:t>
            </a:r>
          </a:p>
        </p:txBody>
      </p:sp>
      <p:sp>
        <p:nvSpPr>
          <p:cNvPr id="4" name="Slide Number Placeholder 3"/>
          <p:cNvSpPr>
            <a:spLocks noGrp="1"/>
          </p:cNvSpPr>
          <p:nvPr>
            <p:ph type="sldNum" sz="quarter" idx="5"/>
          </p:nvPr>
        </p:nvSpPr>
        <p:spPr/>
        <p:txBody>
          <a:bodyPr/>
          <a:lstStyle/>
          <a:p>
            <a:fld id="{19BC42BC-A382-4F5D-81C3-7324B8B1563D}" type="slidenum">
              <a:rPr lang="en-US" smtClean="0"/>
              <a:t>37</a:t>
            </a:fld>
            <a:endParaRPr lang="en-US"/>
          </a:p>
        </p:txBody>
      </p:sp>
    </p:spTree>
    <p:extLst>
      <p:ext uri="{BB962C8B-B14F-4D97-AF65-F5344CB8AC3E}">
        <p14:creationId xmlns:p14="http://schemas.microsoft.com/office/powerpoint/2010/main" val="7111436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review the full protocol.</a:t>
            </a:r>
          </a:p>
        </p:txBody>
      </p:sp>
      <p:sp>
        <p:nvSpPr>
          <p:cNvPr id="4" name="Slide Number Placeholder 3"/>
          <p:cNvSpPr>
            <a:spLocks noGrp="1"/>
          </p:cNvSpPr>
          <p:nvPr>
            <p:ph type="sldNum" sz="quarter" idx="5"/>
          </p:nvPr>
        </p:nvSpPr>
        <p:spPr/>
        <p:txBody>
          <a:bodyPr/>
          <a:lstStyle/>
          <a:p>
            <a:fld id="{19BC42BC-A382-4F5D-81C3-7324B8B1563D}" type="slidenum">
              <a:rPr lang="en-US" smtClean="0"/>
              <a:t>38</a:t>
            </a:fld>
            <a:endParaRPr lang="en-US"/>
          </a:p>
        </p:txBody>
      </p:sp>
    </p:spTree>
    <p:extLst>
      <p:ext uri="{BB962C8B-B14F-4D97-AF65-F5344CB8AC3E}">
        <p14:creationId xmlns:p14="http://schemas.microsoft.com/office/powerpoint/2010/main" val="10718482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all of your </a:t>
            </a:r>
            <a:r>
              <a:rPr lang="en-US"/>
              <a:t>excellent work</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Wash your hands </a:t>
            </a:r>
            <a:r>
              <a:rPr lang="en-US"/>
              <a:t>and S</a:t>
            </a:r>
            <a:endParaRPr lang="en-US" dirty="0"/>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39</a:t>
            </a:fld>
            <a:endParaRPr lang="en-US"/>
          </a:p>
        </p:txBody>
      </p:sp>
    </p:spTree>
    <p:extLst>
      <p:ext uri="{BB962C8B-B14F-4D97-AF65-F5344CB8AC3E}">
        <p14:creationId xmlns:p14="http://schemas.microsoft.com/office/powerpoint/2010/main" val="2362499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number of known cases in the U.S. continues to grow quickly with cases reported in almost all states. At least three U.S. states (California, Oregon, and Washington) are experiencing sustained community spread. On March 11, 2020 the World Health Organization publicly characterized COVID-19 as a pandemic. </a:t>
            </a:r>
            <a:endParaRPr lang="en-US" dirty="0"/>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4</a:t>
            </a:fld>
            <a:endParaRPr lang="en-US"/>
          </a:p>
        </p:txBody>
      </p:sp>
    </p:spTree>
    <p:extLst>
      <p:ext uri="{BB962C8B-B14F-4D97-AF65-F5344CB8AC3E}">
        <p14:creationId xmlns:p14="http://schemas.microsoft.com/office/powerpoint/2010/main" val="3408067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Reported COVID-19 illnesses have ranged from mild to severe, including death. The current understanding is that most patients with COVID-19 have mild illness, with severe illness occurring in only 15-20% of patients. Frequently reported signs and symptoms at illness onset of hospitalized patients with COVID-19 include: </a:t>
            </a:r>
            <a:endParaRPr lang="en-US" dirty="0">
              <a:effectLst/>
            </a:endParaRPr>
          </a:p>
          <a:p>
            <a:pPr lvl="1"/>
            <a:r>
              <a:rPr lang="en-US" sz="1200" kern="1200" dirty="0">
                <a:solidFill>
                  <a:schemeClr val="tx1"/>
                </a:solidFill>
                <a:effectLst/>
                <a:latin typeface="+mn-lt"/>
                <a:ea typeface="+mn-ea"/>
                <a:cs typeface="+mn-cs"/>
              </a:rPr>
              <a:t>Fever, cough, myalgia, and shortness of breath.</a:t>
            </a:r>
          </a:p>
          <a:p>
            <a:pPr lvl="1"/>
            <a:r>
              <a:rPr lang="en-US" sz="1200" kern="1200" dirty="0">
                <a:solidFill>
                  <a:schemeClr val="tx1"/>
                </a:solidFill>
                <a:effectLst/>
                <a:latin typeface="+mn-lt"/>
                <a:ea typeface="+mn-ea"/>
                <a:cs typeface="+mn-cs"/>
              </a:rPr>
              <a:t>Less commonly reported symptoms include sore throat, headache, cough with sputum production and/or hemoptysis, nausea and diarrhea. </a:t>
            </a:r>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5</a:t>
            </a:fld>
            <a:endParaRPr lang="en-US"/>
          </a:p>
        </p:txBody>
      </p:sp>
    </p:spTree>
    <p:extLst>
      <p:ext uri="{BB962C8B-B14F-4D97-AF65-F5344CB8AC3E}">
        <p14:creationId xmlns:p14="http://schemas.microsoft.com/office/powerpoint/2010/main" val="449738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Risk factors </a:t>
            </a:r>
            <a:r>
              <a:rPr lang="en-US" sz="1200" kern="1200" dirty="0">
                <a:solidFill>
                  <a:schemeClr val="tx1"/>
                </a:solidFill>
                <a:effectLst/>
                <a:latin typeface="+mn-lt"/>
                <a:ea typeface="+mn-ea"/>
                <a:cs typeface="+mn-cs"/>
              </a:rPr>
              <a:t>for serious disease associated with COVID-19 include older age and comorbidities such as  heart disease, lung disease, and diabetes.</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6</a:t>
            </a:fld>
            <a:endParaRPr lang="en-US"/>
          </a:p>
        </p:txBody>
      </p:sp>
    </p:spTree>
    <p:extLst>
      <p:ext uri="{BB962C8B-B14F-4D97-AF65-F5344CB8AC3E}">
        <p14:creationId xmlns:p14="http://schemas.microsoft.com/office/powerpoint/2010/main" val="3949156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COVID-19 has posed many challenges to the safe and effective delivery of emergency medical services in Vermont.  The complex and unprecedented demands we will all face in the weeks to come will require hard work, creative thinking, and most of all teamwork. In support of the brave men and women on the front lines of this pandemic, Vermont EMS has published two new protocols: Covid-19 Assessment &amp; Transport, and Covid-19 Field Triage Guidance</a:t>
            </a:r>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7</a:t>
            </a:fld>
            <a:endParaRPr lang="en-US"/>
          </a:p>
        </p:txBody>
      </p:sp>
    </p:spTree>
    <p:extLst>
      <p:ext uri="{BB962C8B-B14F-4D97-AF65-F5344CB8AC3E}">
        <p14:creationId xmlns:p14="http://schemas.microsoft.com/office/powerpoint/2010/main" val="4153594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the Covid-19 Assessment &amp; Transport protocol is to minimize the risk of exposure and spread of Coronavirus.</a:t>
            </a:r>
          </a:p>
        </p:txBody>
      </p:sp>
      <p:sp>
        <p:nvSpPr>
          <p:cNvPr id="4" name="Slide Number Placeholder 3"/>
          <p:cNvSpPr>
            <a:spLocks noGrp="1"/>
          </p:cNvSpPr>
          <p:nvPr>
            <p:ph type="sldNum" sz="quarter" idx="5"/>
          </p:nvPr>
        </p:nvSpPr>
        <p:spPr/>
        <p:txBody>
          <a:bodyPr/>
          <a:lstStyle/>
          <a:p>
            <a:fld id="{19BC42BC-A382-4F5D-81C3-7324B8B1563D}" type="slidenum">
              <a:rPr lang="en-US" smtClean="0"/>
              <a:t>8</a:t>
            </a:fld>
            <a:endParaRPr lang="en-US"/>
          </a:p>
        </p:txBody>
      </p:sp>
    </p:spTree>
    <p:extLst>
      <p:ext uri="{BB962C8B-B14F-4D97-AF65-F5344CB8AC3E}">
        <p14:creationId xmlns:p14="http://schemas.microsoft.com/office/powerpoint/2010/main" val="948227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protocol starts with an initial assessment</a:t>
            </a:r>
          </a:p>
        </p:txBody>
      </p:sp>
      <p:sp>
        <p:nvSpPr>
          <p:cNvPr id="4" name="Slide Number Placeholder 3"/>
          <p:cNvSpPr>
            <a:spLocks noGrp="1"/>
          </p:cNvSpPr>
          <p:nvPr>
            <p:ph type="sldNum" sz="quarter" idx="5"/>
          </p:nvPr>
        </p:nvSpPr>
        <p:spPr/>
        <p:txBody>
          <a:bodyPr/>
          <a:lstStyle/>
          <a:p>
            <a:fld id="{19BC42BC-A382-4F5D-81C3-7324B8B1563D}" type="slidenum">
              <a:rPr lang="en-US" smtClean="0"/>
              <a:t>9</a:t>
            </a:fld>
            <a:endParaRPr lang="en-US"/>
          </a:p>
        </p:txBody>
      </p:sp>
    </p:spTree>
    <p:extLst>
      <p:ext uri="{BB962C8B-B14F-4D97-AF65-F5344CB8AC3E}">
        <p14:creationId xmlns:p14="http://schemas.microsoft.com/office/powerpoint/2010/main" val="25441884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102A1-5161-4C2E-B29A-747D6DE4AE73}"/>
              </a:ext>
            </a:extLst>
          </p:cNvPr>
          <p:cNvSpPr>
            <a:spLocks noGrp="1"/>
          </p:cNvSpPr>
          <p:nvPr>
            <p:ph type="ctrTitle"/>
          </p:nvPr>
        </p:nvSpPr>
        <p:spPr>
          <a:xfrm>
            <a:off x="1457498" y="154221"/>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0BECAD91-E16B-41CB-AFAB-B6A357ABC4B0}"/>
              </a:ext>
            </a:extLst>
          </p:cNvPr>
          <p:cNvSpPr>
            <a:spLocks noGrp="1"/>
          </p:cNvSpPr>
          <p:nvPr>
            <p:ph type="subTitle" idx="1"/>
          </p:nvPr>
        </p:nvSpPr>
        <p:spPr>
          <a:xfrm>
            <a:off x="1524000" y="403430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1177E582-1920-4725-8D8A-7BCCDB6AA4A8}"/>
              </a:ext>
            </a:extLst>
          </p:cNvPr>
          <p:cNvPicPr>
            <a:picLocks noChangeAspect="1"/>
          </p:cNvPicPr>
          <p:nvPr userDrawn="1"/>
        </p:nvPicPr>
        <p:blipFill>
          <a:blip r:embed="rId3"/>
          <a:stretch>
            <a:fillRect/>
          </a:stretch>
        </p:blipFill>
        <p:spPr>
          <a:xfrm>
            <a:off x="0" y="3048380"/>
            <a:ext cx="12192000" cy="761239"/>
          </a:xfrm>
          <a:prstGeom prst="rect">
            <a:avLst/>
          </a:prstGeom>
        </p:spPr>
      </p:pic>
      <p:pic>
        <p:nvPicPr>
          <p:cNvPr id="8" name="Picture 7">
            <a:extLst>
              <a:ext uri="{FF2B5EF4-FFF2-40B4-BE49-F238E27FC236}">
                <a16:creationId xmlns:a16="http://schemas.microsoft.com/office/drawing/2014/main" id="{9BD9E2C2-9049-4978-8194-BDBB1A488238}"/>
              </a:ext>
            </a:extLst>
          </p:cNvPr>
          <p:cNvPicPr>
            <a:picLocks noChangeAspect="1"/>
          </p:cNvPicPr>
          <p:nvPr userDrawn="1"/>
        </p:nvPicPr>
        <p:blipFill>
          <a:blip r:embed="rId4"/>
          <a:stretch>
            <a:fillRect/>
          </a:stretch>
        </p:blipFill>
        <p:spPr>
          <a:xfrm>
            <a:off x="1781515" y="6687297"/>
            <a:ext cx="10540898" cy="170703"/>
          </a:xfrm>
          <a:prstGeom prst="rect">
            <a:avLst/>
          </a:prstGeom>
        </p:spPr>
      </p:pic>
      <p:pic>
        <p:nvPicPr>
          <p:cNvPr id="9" name="Picture 8">
            <a:extLst>
              <a:ext uri="{FF2B5EF4-FFF2-40B4-BE49-F238E27FC236}">
                <a16:creationId xmlns:a16="http://schemas.microsoft.com/office/drawing/2014/main" id="{15F5D6C0-192E-4178-A7EA-FECB396DD85B}"/>
              </a:ext>
            </a:extLst>
          </p:cNvPr>
          <p:cNvPicPr>
            <a:picLocks noChangeAspect="1"/>
          </p:cNvPicPr>
          <p:nvPr userDrawn="1"/>
        </p:nvPicPr>
        <p:blipFill>
          <a:blip r:embed="rId5"/>
          <a:stretch>
            <a:fillRect/>
          </a:stretch>
        </p:blipFill>
        <p:spPr>
          <a:xfrm>
            <a:off x="58974" y="6449533"/>
            <a:ext cx="1664352" cy="408467"/>
          </a:xfrm>
          <a:prstGeom prst="rect">
            <a:avLst/>
          </a:prstGeom>
        </p:spPr>
      </p:pic>
    </p:spTree>
    <p:custDataLst>
      <p:tags r:id="rId1"/>
    </p:custDataLst>
    <p:extLst>
      <p:ext uri="{BB962C8B-B14F-4D97-AF65-F5344CB8AC3E}">
        <p14:creationId xmlns:p14="http://schemas.microsoft.com/office/powerpoint/2010/main" val="3550395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26064-3F93-43D2-A167-32B555BD65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EFF27D-8F4C-44B1-B96D-2F5FC3D072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EF6CD-3592-4C10-8100-D6DB59CEB497}"/>
              </a:ext>
            </a:extLst>
          </p:cNvPr>
          <p:cNvSpPr>
            <a:spLocks noGrp="1"/>
          </p:cNvSpPr>
          <p:nvPr>
            <p:ph type="dt" sz="half" idx="10"/>
          </p:nvPr>
        </p:nvSpPr>
        <p:spPr/>
        <p:txBody>
          <a:bodyPr/>
          <a:lstStyle/>
          <a:p>
            <a:fld id="{B26FD09A-952E-489C-A270-881DA7C4340B}" type="datetimeFigureOut">
              <a:rPr lang="en-US" smtClean="0"/>
              <a:t>3/19/20</a:t>
            </a:fld>
            <a:endParaRPr lang="en-US" dirty="0"/>
          </a:p>
        </p:txBody>
      </p:sp>
      <p:sp>
        <p:nvSpPr>
          <p:cNvPr id="5" name="Footer Placeholder 4">
            <a:extLst>
              <a:ext uri="{FF2B5EF4-FFF2-40B4-BE49-F238E27FC236}">
                <a16:creationId xmlns:a16="http://schemas.microsoft.com/office/drawing/2014/main" id="{320C3DF2-235A-48A7-BFA4-5300DDF878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624A809-D550-48DA-B6AF-5EAD905D2619}"/>
              </a:ext>
            </a:extLst>
          </p:cNvPr>
          <p:cNvSpPr>
            <a:spLocks noGrp="1"/>
          </p:cNvSpPr>
          <p:nvPr>
            <p:ph type="sldNum" sz="quarter" idx="12"/>
          </p:nvPr>
        </p:nvSpPr>
        <p:spPr/>
        <p:txBody>
          <a:bodyPr/>
          <a:lstStyle/>
          <a:p>
            <a:fld id="{0A923188-3083-4E7E-8B5A-73BE64160A64}" type="slidenum">
              <a:rPr lang="en-US" smtClean="0"/>
              <a:t>‹#›</a:t>
            </a:fld>
            <a:endParaRPr lang="en-US" dirty="0"/>
          </a:p>
        </p:txBody>
      </p:sp>
    </p:spTree>
    <p:extLst>
      <p:ext uri="{BB962C8B-B14F-4D97-AF65-F5344CB8AC3E}">
        <p14:creationId xmlns:p14="http://schemas.microsoft.com/office/powerpoint/2010/main" val="3852522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4E311E-9B18-4D34-8C9E-E286DCFB71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5C8670-1853-4B7B-95E6-3FA8966120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D2E25F-EB61-4EC8-9B7F-876384C79C27}"/>
              </a:ext>
            </a:extLst>
          </p:cNvPr>
          <p:cNvSpPr>
            <a:spLocks noGrp="1"/>
          </p:cNvSpPr>
          <p:nvPr>
            <p:ph type="dt" sz="half" idx="10"/>
          </p:nvPr>
        </p:nvSpPr>
        <p:spPr/>
        <p:txBody>
          <a:bodyPr/>
          <a:lstStyle/>
          <a:p>
            <a:fld id="{B26FD09A-952E-489C-A270-881DA7C4340B}" type="datetimeFigureOut">
              <a:rPr lang="en-US" smtClean="0"/>
              <a:t>3/19/20</a:t>
            </a:fld>
            <a:endParaRPr lang="en-US" dirty="0"/>
          </a:p>
        </p:txBody>
      </p:sp>
      <p:sp>
        <p:nvSpPr>
          <p:cNvPr id="5" name="Footer Placeholder 4">
            <a:extLst>
              <a:ext uri="{FF2B5EF4-FFF2-40B4-BE49-F238E27FC236}">
                <a16:creationId xmlns:a16="http://schemas.microsoft.com/office/drawing/2014/main" id="{2D5A03E3-7D41-4DCE-8EFB-F6F1240D4D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722763-772B-4F76-97FB-06FB9699F54E}"/>
              </a:ext>
            </a:extLst>
          </p:cNvPr>
          <p:cNvSpPr>
            <a:spLocks noGrp="1"/>
          </p:cNvSpPr>
          <p:nvPr>
            <p:ph type="sldNum" sz="quarter" idx="12"/>
          </p:nvPr>
        </p:nvSpPr>
        <p:spPr/>
        <p:txBody>
          <a:bodyPr/>
          <a:lstStyle/>
          <a:p>
            <a:fld id="{0A923188-3083-4E7E-8B5A-73BE64160A64}" type="slidenum">
              <a:rPr lang="en-US" smtClean="0"/>
              <a:t>‹#›</a:t>
            </a:fld>
            <a:endParaRPr lang="en-US" dirty="0"/>
          </a:p>
        </p:txBody>
      </p:sp>
    </p:spTree>
    <p:extLst>
      <p:ext uri="{BB962C8B-B14F-4D97-AF65-F5344CB8AC3E}">
        <p14:creationId xmlns:p14="http://schemas.microsoft.com/office/powerpoint/2010/main" val="3482107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26789-07DD-426B-AED8-52E9C7E9D29D}"/>
              </a:ext>
            </a:extLst>
          </p:cNvPr>
          <p:cNvSpPr>
            <a:spLocks noGrp="1"/>
          </p:cNvSpPr>
          <p:nvPr>
            <p:ph type="title"/>
          </p:nvPr>
        </p:nvSpPr>
        <p:spPr>
          <a:xfrm>
            <a:off x="838200" y="18256"/>
            <a:ext cx="10515600" cy="911194"/>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153119C-F72F-4FD7-8943-814E6411D483}"/>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7D1247E0-532C-4209-9742-BE106732C564}"/>
              </a:ext>
            </a:extLst>
          </p:cNvPr>
          <p:cNvPicPr>
            <a:picLocks noChangeAspect="1"/>
          </p:cNvPicPr>
          <p:nvPr userDrawn="1"/>
        </p:nvPicPr>
        <p:blipFill>
          <a:blip r:embed="rId3"/>
          <a:stretch>
            <a:fillRect/>
          </a:stretch>
        </p:blipFill>
        <p:spPr>
          <a:xfrm>
            <a:off x="66502" y="6451803"/>
            <a:ext cx="12192000" cy="406197"/>
          </a:xfrm>
          <a:prstGeom prst="rect">
            <a:avLst/>
          </a:prstGeom>
        </p:spPr>
      </p:pic>
      <p:pic>
        <p:nvPicPr>
          <p:cNvPr id="11" name="Picture 10">
            <a:extLst>
              <a:ext uri="{FF2B5EF4-FFF2-40B4-BE49-F238E27FC236}">
                <a16:creationId xmlns:a16="http://schemas.microsoft.com/office/drawing/2014/main" id="{E1A31B23-089A-43FC-9849-9B4FC29CB4C3}"/>
              </a:ext>
            </a:extLst>
          </p:cNvPr>
          <p:cNvPicPr>
            <a:picLocks noChangeAspect="1"/>
          </p:cNvPicPr>
          <p:nvPr userDrawn="1"/>
        </p:nvPicPr>
        <p:blipFill>
          <a:blip r:embed="rId4"/>
          <a:stretch>
            <a:fillRect/>
          </a:stretch>
        </p:blipFill>
        <p:spPr>
          <a:xfrm>
            <a:off x="0" y="0"/>
            <a:ext cx="12192000" cy="1266701"/>
          </a:xfrm>
          <a:prstGeom prst="rect">
            <a:avLst/>
          </a:prstGeom>
        </p:spPr>
      </p:pic>
    </p:spTree>
    <p:custDataLst>
      <p:tags r:id="rId1"/>
    </p:custDataLst>
    <p:extLst>
      <p:ext uri="{BB962C8B-B14F-4D97-AF65-F5344CB8AC3E}">
        <p14:creationId xmlns:p14="http://schemas.microsoft.com/office/powerpoint/2010/main" val="1141543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404A-735D-4144-BB37-DB64C5B28A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5D4054-00ED-428C-B39B-0A7C581205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18B7CB-1345-4737-A309-A5C80F856C97}"/>
              </a:ext>
            </a:extLst>
          </p:cNvPr>
          <p:cNvSpPr>
            <a:spLocks noGrp="1"/>
          </p:cNvSpPr>
          <p:nvPr>
            <p:ph type="dt" sz="half" idx="10"/>
          </p:nvPr>
        </p:nvSpPr>
        <p:spPr/>
        <p:txBody>
          <a:bodyPr/>
          <a:lstStyle/>
          <a:p>
            <a:fld id="{B26FD09A-952E-489C-A270-881DA7C4340B}" type="datetimeFigureOut">
              <a:rPr lang="en-US" smtClean="0"/>
              <a:t>3/19/20</a:t>
            </a:fld>
            <a:endParaRPr lang="en-US" dirty="0"/>
          </a:p>
        </p:txBody>
      </p:sp>
      <p:sp>
        <p:nvSpPr>
          <p:cNvPr id="5" name="Footer Placeholder 4">
            <a:extLst>
              <a:ext uri="{FF2B5EF4-FFF2-40B4-BE49-F238E27FC236}">
                <a16:creationId xmlns:a16="http://schemas.microsoft.com/office/drawing/2014/main" id="{B834AF2A-EFAF-4AEF-99B2-1FE48EDC906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1BCF62-AD6A-4C26-83C9-6075BE39B727}"/>
              </a:ext>
            </a:extLst>
          </p:cNvPr>
          <p:cNvSpPr>
            <a:spLocks noGrp="1"/>
          </p:cNvSpPr>
          <p:nvPr>
            <p:ph type="sldNum" sz="quarter" idx="12"/>
          </p:nvPr>
        </p:nvSpPr>
        <p:spPr/>
        <p:txBody>
          <a:bodyPr/>
          <a:lstStyle/>
          <a:p>
            <a:fld id="{0A923188-3083-4E7E-8B5A-73BE64160A64}" type="slidenum">
              <a:rPr lang="en-US" smtClean="0"/>
              <a:t>‹#›</a:t>
            </a:fld>
            <a:endParaRPr lang="en-US" dirty="0"/>
          </a:p>
        </p:txBody>
      </p:sp>
    </p:spTree>
    <p:extLst>
      <p:ext uri="{BB962C8B-B14F-4D97-AF65-F5344CB8AC3E}">
        <p14:creationId xmlns:p14="http://schemas.microsoft.com/office/powerpoint/2010/main" val="1036253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65236-5C0F-43EC-A4B9-8733419744CE}"/>
              </a:ext>
            </a:extLst>
          </p:cNvPr>
          <p:cNvSpPr>
            <a:spLocks noGrp="1"/>
          </p:cNvSpPr>
          <p:nvPr>
            <p:ph type="title"/>
          </p:nvPr>
        </p:nvSpPr>
        <p:spPr>
          <a:xfrm>
            <a:off x="838200" y="116378"/>
            <a:ext cx="10515600" cy="964277"/>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F46EAD2-EDCA-4A0C-88A5-7A45BE55C6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10C300-36EA-4762-9617-9667ADEAD3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22EED51A-13CA-4FB2-8E5B-122E43A12242}"/>
              </a:ext>
            </a:extLst>
          </p:cNvPr>
          <p:cNvPicPr>
            <a:picLocks noChangeAspect="1"/>
          </p:cNvPicPr>
          <p:nvPr userDrawn="1"/>
        </p:nvPicPr>
        <p:blipFill>
          <a:blip r:embed="rId3"/>
          <a:stretch>
            <a:fillRect/>
          </a:stretch>
        </p:blipFill>
        <p:spPr>
          <a:xfrm>
            <a:off x="0" y="1080655"/>
            <a:ext cx="12192000" cy="530352"/>
          </a:xfrm>
          <a:prstGeom prst="rect">
            <a:avLst/>
          </a:prstGeom>
        </p:spPr>
      </p:pic>
      <p:pic>
        <p:nvPicPr>
          <p:cNvPr id="9" name="Picture 8">
            <a:extLst>
              <a:ext uri="{FF2B5EF4-FFF2-40B4-BE49-F238E27FC236}">
                <a16:creationId xmlns:a16="http://schemas.microsoft.com/office/drawing/2014/main" id="{E4F8BF7B-15AA-4A18-9882-A6C8A154D90D}"/>
              </a:ext>
            </a:extLst>
          </p:cNvPr>
          <p:cNvPicPr>
            <a:picLocks noChangeAspect="1"/>
          </p:cNvPicPr>
          <p:nvPr userDrawn="1"/>
        </p:nvPicPr>
        <p:blipFill>
          <a:blip r:embed="rId4"/>
          <a:stretch>
            <a:fillRect/>
          </a:stretch>
        </p:blipFill>
        <p:spPr>
          <a:xfrm>
            <a:off x="76200" y="6449568"/>
            <a:ext cx="12192000" cy="408432"/>
          </a:xfrm>
          <a:prstGeom prst="rect">
            <a:avLst/>
          </a:prstGeom>
        </p:spPr>
      </p:pic>
    </p:spTree>
    <p:custDataLst>
      <p:tags r:id="rId1"/>
    </p:custDataLst>
    <p:extLst>
      <p:ext uri="{BB962C8B-B14F-4D97-AF65-F5344CB8AC3E}">
        <p14:creationId xmlns:p14="http://schemas.microsoft.com/office/powerpoint/2010/main" val="340125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B573F-75CF-4B09-9930-83072A286323}"/>
              </a:ext>
            </a:extLst>
          </p:cNvPr>
          <p:cNvSpPr>
            <a:spLocks noGrp="1"/>
          </p:cNvSpPr>
          <p:nvPr>
            <p:ph type="title"/>
          </p:nvPr>
        </p:nvSpPr>
        <p:spPr>
          <a:xfrm>
            <a:off x="838200" y="93662"/>
            <a:ext cx="10515600" cy="839789"/>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4640EF28-A3AA-4DA5-B0F9-AFDADE294FD0}"/>
              </a:ext>
            </a:extLst>
          </p:cNvPr>
          <p:cNvSpPr>
            <a:spLocks noGrp="1"/>
          </p:cNvSpPr>
          <p:nvPr>
            <p:ph sz="half" idx="2"/>
          </p:nvPr>
        </p:nvSpPr>
        <p:spPr>
          <a:xfrm>
            <a:off x="763588" y="1420366"/>
            <a:ext cx="5157787" cy="47069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6A26CF8E-74EB-4983-A14B-2A9E8DC3B214}"/>
              </a:ext>
            </a:extLst>
          </p:cNvPr>
          <p:cNvSpPr>
            <a:spLocks noGrp="1"/>
          </p:cNvSpPr>
          <p:nvPr>
            <p:ph sz="quarter" idx="4"/>
          </p:nvPr>
        </p:nvSpPr>
        <p:spPr>
          <a:xfrm>
            <a:off x="6096000" y="1420366"/>
            <a:ext cx="5183188" cy="47069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EA856C4C-D118-4CC2-B3B6-3D30BBD2B669}"/>
              </a:ext>
            </a:extLst>
          </p:cNvPr>
          <p:cNvSpPr/>
          <p:nvPr userDrawn="1"/>
        </p:nvSpPr>
        <p:spPr>
          <a:xfrm>
            <a:off x="0" y="1"/>
            <a:ext cx="12192000" cy="933450"/>
          </a:xfrm>
          <a:prstGeom prst="rect">
            <a:avLst/>
          </a:prstGeom>
          <a:solidFill>
            <a:srgbClr val="1F52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19649FA-3384-4747-A17C-016F5105DCDC}"/>
              </a:ext>
            </a:extLst>
          </p:cNvPr>
          <p:cNvSpPr/>
          <p:nvPr userDrawn="1"/>
        </p:nvSpPr>
        <p:spPr>
          <a:xfrm>
            <a:off x="0" y="912812"/>
            <a:ext cx="12192000" cy="228600"/>
          </a:xfrm>
          <a:prstGeom prst="rect">
            <a:avLst/>
          </a:prstGeom>
          <a:solidFill>
            <a:srgbClr val="2C9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18AC99D-A0DD-4EA8-BF66-079455A62192}"/>
              </a:ext>
            </a:extLst>
          </p:cNvPr>
          <p:cNvSpPr/>
          <p:nvPr userDrawn="1"/>
        </p:nvSpPr>
        <p:spPr>
          <a:xfrm>
            <a:off x="0" y="1141412"/>
            <a:ext cx="12192000" cy="114300"/>
          </a:xfrm>
          <a:prstGeom prst="rect">
            <a:avLst/>
          </a:prstGeom>
          <a:solidFill>
            <a:srgbClr val="E00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B8A3C7CF-33CD-400F-8593-988952F17317}"/>
              </a:ext>
            </a:extLst>
          </p:cNvPr>
          <p:cNvPicPr>
            <a:picLocks noChangeAspect="1"/>
          </p:cNvPicPr>
          <p:nvPr userDrawn="1"/>
        </p:nvPicPr>
        <p:blipFill>
          <a:blip r:embed="rId3"/>
          <a:stretch>
            <a:fillRect/>
          </a:stretch>
        </p:blipFill>
        <p:spPr>
          <a:xfrm>
            <a:off x="76200" y="6449567"/>
            <a:ext cx="12192000" cy="408432"/>
          </a:xfrm>
          <a:prstGeom prst="rect">
            <a:avLst/>
          </a:prstGeom>
        </p:spPr>
      </p:pic>
    </p:spTree>
    <p:custDataLst>
      <p:tags r:id="rId1"/>
    </p:custDataLst>
    <p:extLst>
      <p:ext uri="{BB962C8B-B14F-4D97-AF65-F5344CB8AC3E}">
        <p14:creationId xmlns:p14="http://schemas.microsoft.com/office/powerpoint/2010/main" val="2886844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155A4-5F7A-40E1-99BF-45ECDE4436A3}"/>
              </a:ext>
            </a:extLst>
          </p:cNvPr>
          <p:cNvSpPr>
            <a:spLocks noGrp="1"/>
          </p:cNvSpPr>
          <p:nvPr>
            <p:ph type="title"/>
          </p:nvPr>
        </p:nvSpPr>
        <p:spPr>
          <a:xfrm>
            <a:off x="838200" y="80255"/>
            <a:ext cx="10515600" cy="947651"/>
          </a:xfrm>
        </p:spPr>
        <p:txBody>
          <a:bodyPr/>
          <a:lstStyle/>
          <a:p>
            <a:r>
              <a:rPr lang="en-US" dirty="0"/>
              <a:t>Click to edit Master title style</a:t>
            </a:r>
          </a:p>
        </p:txBody>
      </p:sp>
      <p:pic>
        <p:nvPicPr>
          <p:cNvPr id="6" name="Picture 5">
            <a:extLst>
              <a:ext uri="{FF2B5EF4-FFF2-40B4-BE49-F238E27FC236}">
                <a16:creationId xmlns:a16="http://schemas.microsoft.com/office/drawing/2014/main" id="{5630BD90-BA38-4359-BE12-C2FAFEBDC930}"/>
              </a:ext>
            </a:extLst>
          </p:cNvPr>
          <p:cNvPicPr>
            <a:picLocks noChangeAspect="1"/>
          </p:cNvPicPr>
          <p:nvPr userDrawn="1"/>
        </p:nvPicPr>
        <p:blipFill>
          <a:blip r:embed="rId3"/>
          <a:stretch>
            <a:fillRect/>
          </a:stretch>
        </p:blipFill>
        <p:spPr>
          <a:xfrm>
            <a:off x="0" y="1027906"/>
            <a:ext cx="12192000" cy="530352"/>
          </a:xfrm>
          <a:prstGeom prst="rect">
            <a:avLst/>
          </a:prstGeom>
        </p:spPr>
      </p:pic>
      <p:pic>
        <p:nvPicPr>
          <p:cNvPr id="7" name="Picture 6">
            <a:extLst>
              <a:ext uri="{FF2B5EF4-FFF2-40B4-BE49-F238E27FC236}">
                <a16:creationId xmlns:a16="http://schemas.microsoft.com/office/drawing/2014/main" id="{0D9295F2-E206-4E77-976C-0739819C1A31}"/>
              </a:ext>
            </a:extLst>
          </p:cNvPr>
          <p:cNvPicPr>
            <a:picLocks noChangeAspect="1"/>
          </p:cNvPicPr>
          <p:nvPr userDrawn="1"/>
        </p:nvPicPr>
        <p:blipFill>
          <a:blip r:embed="rId4"/>
          <a:stretch>
            <a:fillRect/>
          </a:stretch>
        </p:blipFill>
        <p:spPr>
          <a:xfrm>
            <a:off x="74815" y="6449568"/>
            <a:ext cx="12192000" cy="408432"/>
          </a:xfrm>
          <a:prstGeom prst="rect">
            <a:avLst/>
          </a:prstGeom>
        </p:spPr>
      </p:pic>
    </p:spTree>
    <p:custDataLst>
      <p:tags r:id="rId1"/>
    </p:custDataLst>
    <p:extLst>
      <p:ext uri="{BB962C8B-B14F-4D97-AF65-F5344CB8AC3E}">
        <p14:creationId xmlns:p14="http://schemas.microsoft.com/office/powerpoint/2010/main" val="4179074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B76816-EB60-491E-8FB9-34B2ACF56C8E}"/>
              </a:ext>
            </a:extLst>
          </p:cNvPr>
          <p:cNvPicPr>
            <a:picLocks noChangeAspect="1"/>
          </p:cNvPicPr>
          <p:nvPr userDrawn="1"/>
        </p:nvPicPr>
        <p:blipFill>
          <a:blip r:embed="rId3"/>
          <a:stretch>
            <a:fillRect/>
          </a:stretch>
        </p:blipFill>
        <p:spPr>
          <a:xfrm rot="5400000">
            <a:off x="-2756503" y="2756503"/>
            <a:ext cx="6043356" cy="530352"/>
          </a:xfrm>
          <a:prstGeom prst="rect">
            <a:avLst/>
          </a:prstGeom>
        </p:spPr>
      </p:pic>
      <p:pic>
        <p:nvPicPr>
          <p:cNvPr id="7" name="Picture 6">
            <a:extLst>
              <a:ext uri="{FF2B5EF4-FFF2-40B4-BE49-F238E27FC236}">
                <a16:creationId xmlns:a16="http://schemas.microsoft.com/office/drawing/2014/main" id="{B14768FF-7E2B-4E36-B23D-7230FD448465}"/>
              </a:ext>
            </a:extLst>
          </p:cNvPr>
          <p:cNvPicPr>
            <a:picLocks noChangeAspect="1"/>
          </p:cNvPicPr>
          <p:nvPr userDrawn="1"/>
        </p:nvPicPr>
        <p:blipFill>
          <a:blip r:embed="rId4"/>
          <a:stretch>
            <a:fillRect/>
          </a:stretch>
        </p:blipFill>
        <p:spPr>
          <a:xfrm>
            <a:off x="66502" y="6451802"/>
            <a:ext cx="12192000" cy="406197"/>
          </a:xfrm>
          <a:prstGeom prst="rect">
            <a:avLst/>
          </a:prstGeom>
        </p:spPr>
      </p:pic>
    </p:spTree>
    <p:custDataLst>
      <p:tags r:id="rId1"/>
    </p:custDataLst>
    <p:extLst>
      <p:ext uri="{BB962C8B-B14F-4D97-AF65-F5344CB8AC3E}">
        <p14:creationId xmlns:p14="http://schemas.microsoft.com/office/powerpoint/2010/main" val="3254346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BD35-509F-4442-A013-489B9705BE47}"/>
              </a:ext>
            </a:extLst>
          </p:cNvPr>
          <p:cNvSpPr>
            <a:spLocks noGrp="1"/>
          </p:cNvSpPr>
          <p:nvPr>
            <p:ph type="title"/>
          </p:nvPr>
        </p:nvSpPr>
        <p:spPr>
          <a:xfrm>
            <a:off x="839788" y="457200"/>
            <a:ext cx="3932237" cy="1360138"/>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1CF508B-529F-49E7-B63A-96C6D16EE9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945176-FFBE-44D0-8877-BA1385B835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06439FA2-6B3F-418D-8B5A-49D3A455B835}"/>
              </a:ext>
            </a:extLst>
          </p:cNvPr>
          <p:cNvPicPr>
            <a:picLocks noChangeAspect="1"/>
          </p:cNvPicPr>
          <p:nvPr userDrawn="1"/>
        </p:nvPicPr>
        <p:blipFill>
          <a:blip r:embed="rId2"/>
          <a:stretch>
            <a:fillRect/>
          </a:stretch>
        </p:blipFill>
        <p:spPr>
          <a:xfrm>
            <a:off x="66502" y="6449568"/>
            <a:ext cx="12192000" cy="408432"/>
          </a:xfrm>
          <a:prstGeom prst="rect">
            <a:avLst/>
          </a:prstGeom>
        </p:spPr>
      </p:pic>
      <p:pic>
        <p:nvPicPr>
          <p:cNvPr id="10" name="Picture 9">
            <a:extLst>
              <a:ext uri="{FF2B5EF4-FFF2-40B4-BE49-F238E27FC236}">
                <a16:creationId xmlns:a16="http://schemas.microsoft.com/office/drawing/2014/main" id="{9E6FDE2C-C49F-40F3-950B-3C24FB03C7EB}"/>
              </a:ext>
            </a:extLst>
          </p:cNvPr>
          <p:cNvPicPr>
            <a:picLocks noChangeAspect="1"/>
          </p:cNvPicPr>
          <p:nvPr userDrawn="1"/>
        </p:nvPicPr>
        <p:blipFill>
          <a:blip r:embed="rId3"/>
          <a:stretch>
            <a:fillRect/>
          </a:stretch>
        </p:blipFill>
        <p:spPr>
          <a:xfrm>
            <a:off x="0" y="0"/>
            <a:ext cx="530398" cy="6041660"/>
          </a:xfrm>
          <a:prstGeom prst="rect">
            <a:avLst/>
          </a:prstGeom>
        </p:spPr>
      </p:pic>
    </p:spTree>
    <p:extLst>
      <p:ext uri="{BB962C8B-B14F-4D97-AF65-F5344CB8AC3E}">
        <p14:creationId xmlns:p14="http://schemas.microsoft.com/office/powerpoint/2010/main" val="3170618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3E093-0AB0-4F6C-B20D-721E875348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9DD624-9B7F-4EB8-8427-8347AD0082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D3A79E1-7C39-4F8E-B4DA-1F803E5100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630C47-B91E-41E3-989A-98EAF90F8D9D}"/>
              </a:ext>
            </a:extLst>
          </p:cNvPr>
          <p:cNvSpPr>
            <a:spLocks noGrp="1"/>
          </p:cNvSpPr>
          <p:nvPr>
            <p:ph type="dt" sz="half" idx="10"/>
          </p:nvPr>
        </p:nvSpPr>
        <p:spPr/>
        <p:txBody>
          <a:bodyPr/>
          <a:lstStyle/>
          <a:p>
            <a:fld id="{B26FD09A-952E-489C-A270-881DA7C4340B}" type="datetimeFigureOut">
              <a:rPr lang="en-US" smtClean="0"/>
              <a:t>3/19/20</a:t>
            </a:fld>
            <a:endParaRPr lang="en-US" dirty="0"/>
          </a:p>
        </p:txBody>
      </p:sp>
      <p:sp>
        <p:nvSpPr>
          <p:cNvPr id="6" name="Footer Placeholder 5">
            <a:extLst>
              <a:ext uri="{FF2B5EF4-FFF2-40B4-BE49-F238E27FC236}">
                <a16:creationId xmlns:a16="http://schemas.microsoft.com/office/drawing/2014/main" id="{84C22DDE-BC9E-4064-988A-760429460CB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4E95849-23B8-487C-BC17-22532EE1B454}"/>
              </a:ext>
            </a:extLst>
          </p:cNvPr>
          <p:cNvSpPr>
            <a:spLocks noGrp="1"/>
          </p:cNvSpPr>
          <p:nvPr>
            <p:ph type="sldNum" sz="quarter" idx="12"/>
          </p:nvPr>
        </p:nvSpPr>
        <p:spPr/>
        <p:txBody>
          <a:bodyPr/>
          <a:lstStyle/>
          <a:p>
            <a:fld id="{0A923188-3083-4E7E-8B5A-73BE64160A64}" type="slidenum">
              <a:rPr lang="en-US" smtClean="0"/>
              <a:t>‹#›</a:t>
            </a:fld>
            <a:endParaRPr lang="en-US" dirty="0"/>
          </a:p>
        </p:txBody>
      </p:sp>
    </p:spTree>
    <p:extLst>
      <p:ext uri="{BB962C8B-B14F-4D97-AF65-F5344CB8AC3E}">
        <p14:creationId xmlns:p14="http://schemas.microsoft.com/office/powerpoint/2010/main" val="2588666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15B72B-8F95-4DFC-BE09-991E980CF3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1DEC68-3E05-478F-8A7E-97C4C79442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B2D5EB-6611-4518-9566-8976352F88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6FD09A-952E-489C-A270-881DA7C4340B}" type="datetimeFigureOut">
              <a:rPr lang="en-US" smtClean="0"/>
              <a:t>3/19/20</a:t>
            </a:fld>
            <a:endParaRPr lang="en-US" dirty="0"/>
          </a:p>
        </p:txBody>
      </p:sp>
      <p:sp>
        <p:nvSpPr>
          <p:cNvPr id="5" name="Footer Placeholder 4">
            <a:extLst>
              <a:ext uri="{FF2B5EF4-FFF2-40B4-BE49-F238E27FC236}">
                <a16:creationId xmlns:a16="http://schemas.microsoft.com/office/drawing/2014/main" id="{5603A159-5467-45E1-9507-AC10C7B4B3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C6C8789-2484-40CF-B79F-5047BB19A6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923188-3083-4E7E-8B5A-73BE64160A64}" type="slidenum">
              <a:rPr lang="en-US" smtClean="0"/>
              <a:t>‹#›</a:t>
            </a:fld>
            <a:endParaRPr lang="en-US" dirty="0"/>
          </a:p>
        </p:txBody>
      </p:sp>
    </p:spTree>
    <p:extLst>
      <p:ext uri="{BB962C8B-B14F-4D97-AF65-F5344CB8AC3E}">
        <p14:creationId xmlns:p14="http://schemas.microsoft.com/office/powerpoint/2010/main" val="23215393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5.tiff"/></Relationships>
</file>

<file path=ppt/slides/_rels/slide1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youtu.be/Re2667Ho5UA"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youtu.be/Zlwefwlg6fo"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6A8F8E8D-49F2-4878-8E53-725426495A8A}"/>
              </a:ext>
            </a:extLst>
          </p:cNvPr>
          <p:cNvSpPr>
            <a:spLocks noGrp="1"/>
          </p:cNvSpPr>
          <p:nvPr>
            <p:ph type="ctrTitle"/>
          </p:nvPr>
        </p:nvSpPr>
        <p:spPr/>
        <p:txBody>
          <a:bodyPr>
            <a:normAutofit fontScale="90000"/>
          </a:bodyPr>
          <a:lstStyle/>
          <a:p>
            <a:r>
              <a:rPr lang="en-US" b="1" i="1" dirty="0">
                <a:solidFill>
                  <a:srgbClr val="112C61"/>
                </a:solidFill>
              </a:rPr>
              <a:t>Coronavirus disease (COVID-19)</a:t>
            </a:r>
            <a:br>
              <a:rPr lang="en-US" b="1" i="1" dirty="0">
                <a:solidFill>
                  <a:srgbClr val="112C61"/>
                </a:solidFill>
              </a:rPr>
            </a:br>
            <a:r>
              <a:rPr lang="en-US" b="1" i="1" dirty="0">
                <a:solidFill>
                  <a:srgbClr val="112C61"/>
                </a:solidFill>
              </a:rPr>
              <a:t>EMS Response</a:t>
            </a:r>
            <a:endParaRPr lang="en-US" i="1" dirty="0"/>
          </a:p>
        </p:txBody>
      </p:sp>
      <p:sp>
        <p:nvSpPr>
          <p:cNvPr id="32" name="Subtitle 31">
            <a:extLst>
              <a:ext uri="{FF2B5EF4-FFF2-40B4-BE49-F238E27FC236}">
                <a16:creationId xmlns:a16="http://schemas.microsoft.com/office/drawing/2014/main" id="{2E1FBA2A-52FE-4D54-8C31-F1721A074C62}"/>
              </a:ext>
            </a:extLst>
          </p:cNvPr>
          <p:cNvSpPr>
            <a:spLocks noGrp="1"/>
          </p:cNvSpPr>
          <p:nvPr>
            <p:ph type="subTitle" idx="1"/>
          </p:nvPr>
        </p:nvSpPr>
        <p:spPr/>
        <p:txBody>
          <a:bodyPr/>
          <a:lstStyle/>
          <a:p>
            <a:r>
              <a:rPr lang="en-US" dirty="0">
                <a:solidFill>
                  <a:srgbClr val="112C61"/>
                </a:solidFill>
              </a:rPr>
              <a:t>Vermont Department of Health</a:t>
            </a:r>
          </a:p>
          <a:p>
            <a:r>
              <a:rPr lang="en-US" dirty="0">
                <a:solidFill>
                  <a:srgbClr val="112C61"/>
                </a:solidFill>
              </a:rPr>
              <a:t>Division of Emergency Preparedness, Response &amp; Injury Prevention</a:t>
            </a:r>
          </a:p>
        </p:txBody>
      </p:sp>
    </p:spTree>
    <p:custDataLst>
      <p:tags r:id="rId1"/>
    </p:custDataLst>
    <p:extLst>
      <p:ext uri="{BB962C8B-B14F-4D97-AF65-F5344CB8AC3E}">
        <p14:creationId xmlns:p14="http://schemas.microsoft.com/office/powerpoint/2010/main" val="970663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E36894-6742-234F-A70D-760C4882E7D6}"/>
              </a:ext>
            </a:extLst>
          </p:cNvPr>
          <p:cNvPicPr>
            <a:picLocks noChangeAspect="1"/>
          </p:cNvPicPr>
          <p:nvPr/>
        </p:nvPicPr>
        <p:blipFill>
          <a:blip r:embed="rId3"/>
          <a:stretch>
            <a:fillRect/>
          </a:stretch>
        </p:blipFill>
        <p:spPr>
          <a:xfrm>
            <a:off x="659440" y="1085850"/>
            <a:ext cx="11387470" cy="3886200"/>
          </a:xfrm>
          <a:prstGeom prst="rect">
            <a:avLst/>
          </a:prstGeom>
        </p:spPr>
      </p:pic>
      <p:sp>
        <p:nvSpPr>
          <p:cNvPr id="2" name="Explosion 2 1">
            <a:extLst>
              <a:ext uri="{FF2B5EF4-FFF2-40B4-BE49-F238E27FC236}">
                <a16:creationId xmlns:a16="http://schemas.microsoft.com/office/drawing/2014/main" id="{B972D0CF-2B1F-F148-94DF-8EE264A92995}"/>
              </a:ext>
            </a:extLst>
          </p:cNvPr>
          <p:cNvSpPr/>
          <p:nvPr/>
        </p:nvSpPr>
        <p:spPr>
          <a:xfrm>
            <a:off x="838200" y="228600"/>
            <a:ext cx="11029950" cy="6029325"/>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Use full PPE for Cardiac or Respiratory Arrest</a:t>
            </a:r>
          </a:p>
        </p:txBody>
      </p:sp>
    </p:spTree>
    <p:extLst>
      <p:ext uri="{BB962C8B-B14F-4D97-AF65-F5344CB8AC3E}">
        <p14:creationId xmlns:p14="http://schemas.microsoft.com/office/powerpoint/2010/main" val="238923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1E6DFF-AB60-4843-AB91-095308A98889}"/>
              </a:ext>
            </a:extLst>
          </p:cNvPr>
          <p:cNvPicPr>
            <a:picLocks noChangeAspect="1"/>
          </p:cNvPicPr>
          <p:nvPr/>
        </p:nvPicPr>
        <p:blipFill>
          <a:blip r:embed="rId3"/>
          <a:stretch>
            <a:fillRect/>
          </a:stretch>
        </p:blipFill>
        <p:spPr>
          <a:xfrm>
            <a:off x="2079194" y="385763"/>
            <a:ext cx="8662262" cy="5514974"/>
          </a:xfrm>
          <a:prstGeom prst="rect">
            <a:avLst/>
          </a:prstGeom>
        </p:spPr>
      </p:pic>
    </p:spTree>
    <p:extLst>
      <p:ext uri="{BB962C8B-B14F-4D97-AF65-F5344CB8AC3E}">
        <p14:creationId xmlns:p14="http://schemas.microsoft.com/office/powerpoint/2010/main" val="3022825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5BA3AA-5E33-EF42-AF39-271610584915}"/>
              </a:ext>
            </a:extLst>
          </p:cNvPr>
          <p:cNvPicPr>
            <a:picLocks noChangeAspect="1"/>
          </p:cNvPicPr>
          <p:nvPr/>
        </p:nvPicPr>
        <p:blipFill>
          <a:blip r:embed="rId3"/>
          <a:stretch>
            <a:fillRect/>
          </a:stretch>
        </p:blipFill>
        <p:spPr>
          <a:xfrm>
            <a:off x="597836" y="1771651"/>
            <a:ext cx="11482104" cy="2828924"/>
          </a:xfrm>
          <a:prstGeom prst="rect">
            <a:avLst/>
          </a:prstGeom>
        </p:spPr>
      </p:pic>
    </p:spTree>
    <p:extLst>
      <p:ext uri="{BB962C8B-B14F-4D97-AF65-F5344CB8AC3E}">
        <p14:creationId xmlns:p14="http://schemas.microsoft.com/office/powerpoint/2010/main" val="1938483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AF4A36-1494-094E-8C4D-E9C8008C6C7F}"/>
              </a:ext>
            </a:extLst>
          </p:cNvPr>
          <p:cNvPicPr>
            <a:picLocks noChangeAspect="1"/>
          </p:cNvPicPr>
          <p:nvPr/>
        </p:nvPicPr>
        <p:blipFill>
          <a:blip r:embed="rId3"/>
          <a:stretch>
            <a:fillRect/>
          </a:stretch>
        </p:blipFill>
        <p:spPr>
          <a:xfrm>
            <a:off x="1422400" y="2012950"/>
            <a:ext cx="9347200" cy="2832100"/>
          </a:xfrm>
          <a:prstGeom prst="rect">
            <a:avLst/>
          </a:prstGeom>
        </p:spPr>
      </p:pic>
    </p:spTree>
    <p:extLst>
      <p:ext uri="{BB962C8B-B14F-4D97-AF65-F5344CB8AC3E}">
        <p14:creationId xmlns:p14="http://schemas.microsoft.com/office/powerpoint/2010/main" val="3685944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DA23D-5A34-8945-B038-BA159497DF43}"/>
              </a:ext>
            </a:extLst>
          </p:cNvPr>
          <p:cNvPicPr>
            <a:picLocks noChangeAspect="1"/>
          </p:cNvPicPr>
          <p:nvPr/>
        </p:nvPicPr>
        <p:blipFill>
          <a:blip r:embed="rId3"/>
          <a:stretch>
            <a:fillRect/>
          </a:stretch>
        </p:blipFill>
        <p:spPr>
          <a:xfrm>
            <a:off x="1085850" y="710809"/>
            <a:ext cx="10306050" cy="2093106"/>
          </a:xfrm>
          <a:prstGeom prst="rect">
            <a:avLst/>
          </a:prstGeom>
        </p:spPr>
      </p:pic>
      <p:pic>
        <p:nvPicPr>
          <p:cNvPr id="3" name="Picture 2">
            <a:extLst>
              <a:ext uri="{FF2B5EF4-FFF2-40B4-BE49-F238E27FC236}">
                <a16:creationId xmlns:a16="http://schemas.microsoft.com/office/drawing/2014/main" id="{CAADE7B6-F384-CC49-896B-A893BEEF4F6A}"/>
              </a:ext>
            </a:extLst>
          </p:cNvPr>
          <p:cNvPicPr>
            <a:picLocks noChangeAspect="1"/>
          </p:cNvPicPr>
          <p:nvPr/>
        </p:nvPicPr>
        <p:blipFill>
          <a:blip r:embed="rId4"/>
          <a:stretch>
            <a:fillRect/>
          </a:stretch>
        </p:blipFill>
        <p:spPr>
          <a:xfrm>
            <a:off x="4043363" y="2928242"/>
            <a:ext cx="4648200" cy="3087490"/>
          </a:xfrm>
          <a:prstGeom prst="rect">
            <a:avLst/>
          </a:prstGeom>
        </p:spPr>
      </p:pic>
    </p:spTree>
    <p:extLst>
      <p:ext uri="{BB962C8B-B14F-4D97-AF65-F5344CB8AC3E}">
        <p14:creationId xmlns:p14="http://schemas.microsoft.com/office/powerpoint/2010/main" val="1971106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FCAC71-731E-6845-9E9C-C77A6C9A70C2}"/>
              </a:ext>
            </a:extLst>
          </p:cNvPr>
          <p:cNvPicPr>
            <a:picLocks noChangeAspect="1"/>
          </p:cNvPicPr>
          <p:nvPr/>
        </p:nvPicPr>
        <p:blipFill>
          <a:blip r:embed="rId3"/>
          <a:stretch>
            <a:fillRect/>
          </a:stretch>
        </p:blipFill>
        <p:spPr>
          <a:xfrm>
            <a:off x="2728913" y="555625"/>
            <a:ext cx="7591424" cy="5060950"/>
          </a:xfrm>
          <a:prstGeom prst="rect">
            <a:avLst/>
          </a:prstGeom>
        </p:spPr>
      </p:pic>
    </p:spTree>
    <p:extLst>
      <p:ext uri="{BB962C8B-B14F-4D97-AF65-F5344CB8AC3E}">
        <p14:creationId xmlns:p14="http://schemas.microsoft.com/office/powerpoint/2010/main" val="1870202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BB47F60-D2D0-2347-A013-4A01CD920F46}"/>
              </a:ext>
            </a:extLst>
          </p:cNvPr>
          <p:cNvGraphicFramePr>
            <a:graphicFrameLocks noGrp="1"/>
          </p:cNvGraphicFramePr>
          <p:nvPr>
            <p:extLst>
              <p:ext uri="{D42A27DB-BD31-4B8C-83A1-F6EECF244321}">
                <p14:modId xmlns:p14="http://schemas.microsoft.com/office/powerpoint/2010/main" val="690580627"/>
              </p:ext>
            </p:extLst>
          </p:nvPr>
        </p:nvGraphicFramePr>
        <p:xfrm>
          <a:off x="885826" y="525564"/>
          <a:ext cx="10991850" cy="5032274"/>
        </p:xfrm>
        <a:graphic>
          <a:graphicData uri="http://schemas.openxmlformats.org/drawingml/2006/table">
            <a:tbl>
              <a:tblPr firstRow="1" bandRow="1">
                <a:tableStyleId>{5C22544A-7EE6-4342-B048-85BDC9FD1C3A}</a:tableStyleId>
              </a:tblPr>
              <a:tblGrid>
                <a:gridCol w="3663950">
                  <a:extLst>
                    <a:ext uri="{9D8B030D-6E8A-4147-A177-3AD203B41FA5}">
                      <a16:colId xmlns:a16="http://schemas.microsoft.com/office/drawing/2014/main" val="2120688362"/>
                    </a:ext>
                  </a:extLst>
                </a:gridCol>
                <a:gridCol w="3663950">
                  <a:extLst>
                    <a:ext uri="{9D8B030D-6E8A-4147-A177-3AD203B41FA5}">
                      <a16:colId xmlns:a16="http://schemas.microsoft.com/office/drawing/2014/main" val="1256195724"/>
                    </a:ext>
                  </a:extLst>
                </a:gridCol>
                <a:gridCol w="3663950">
                  <a:extLst>
                    <a:ext uri="{9D8B030D-6E8A-4147-A177-3AD203B41FA5}">
                      <a16:colId xmlns:a16="http://schemas.microsoft.com/office/drawing/2014/main" val="1719459533"/>
                    </a:ext>
                  </a:extLst>
                </a:gridCol>
              </a:tblGrid>
              <a:tr h="787379">
                <a:tc>
                  <a:txBody>
                    <a:bodyPr/>
                    <a:lstStyle/>
                    <a:p>
                      <a:r>
                        <a:rPr lang="en-US" dirty="0"/>
                        <a:t>Situation</a:t>
                      </a:r>
                    </a:p>
                  </a:txBody>
                  <a:tcPr/>
                </a:tc>
                <a:tc>
                  <a:txBody>
                    <a:bodyPr/>
                    <a:lstStyle/>
                    <a:p>
                      <a:r>
                        <a:rPr lang="en-US" dirty="0"/>
                        <a:t>Procedure</a:t>
                      </a:r>
                    </a:p>
                  </a:txBody>
                  <a:tcPr/>
                </a:tc>
                <a:tc>
                  <a:txBody>
                    <a:bodyPr/>
                    <a:lstStyle/>
                    <a:p>
                      <a:r>
                        <a:rPr lang="en-US" dirty="0"/>
                        <a:t>PPE Standard</a:t>
                      </a:r>
                    </a:p>
                  </a:txBody>
                  <a:tcPr/>
                </a:tc>
                <a:extLst>
                  <a:ext uri="{0D108BD9-81ED-4DB2-BD59-A6C34878D82A}">
                    <a16:rowId xmlns:a16="http://schemas.microsoft.com/office/drawing/2014/main" val="171715862"/>
                  </a:ext>
                </a:extLst>
              </a:tr>
              <a:tr h="1313896">
                <a:tc>
                  <a:txBody>
                    <a:bodyPr/>
                    <a:lstStyle/>
                    <a:p>
                      <a:r>
                        <a:rPr lang="en-US" dirty="0"/>
                        <a:t>Suspected COVID-19 Patient</a:t>
                      </a:r>
                    </a:p>
                  </a:txBody>
                  <a:tcPr/>
                </a:tc>
                <a:tc>
                  <a:txBody>
                    <a:bodyPr/>
                    <a:lstStyle/>
                    <a:p>
                      <a:r>
                        <a:rPr lang="en-US" dirty="0"/>
                        <a:t>Non-Aerosol Generating</a:t>
                      </a:r>
                      <a:br>
                        <a:rPr lang="en-US" dirty="0"/>
                      </a:br>
                      <a:r>
                        <a:rPr lang="en-US" dirty="0"/>
                        <a:t>Routine Patient Care</a:t>
                      </a:r>
                    </a:p>
                  </a:txBody>
                  <a:tcPr/>
                </a:tc>
                <a:tc>
                  <a:txBody>
                    <a:bodyPr/>
                    <a:lstStyle/>
                    <a:p>
                      <a:r>
                        <a:rPr lang="en-US" dirty="0"/>
                        <a:t>Face Mask or Universal N95 Mask</a:t>
                      </a:r>
                    </a:p>
                    <a:p>
                      <a:r>
                        <a:rPr lang="en-US" dirty="0"/>
                        <a:t>Gown</a:t>
                      </a:r>
                    </a:p>
                    <a:p>
                      <a:r>
                        <a:rPr lang="en-US" dirty="0"/>
                        <a:t>Gloves</a:t>
                      </a:r>
                    </a:p>
                    <a:p>
                      <a:r>
                        <a:rPr lang="en-US" dirty="0"/>
                        <a:t>Face Shield or Goggles</a:t>
                      </a:r>
                    </a:p>
                  </a:txBody>
                  <a:tcPr/>
                </a:tc>
                <a:extLst>
                  <a:ext uri="{0D108BD9-81ED-4DB2-BD59-A6C34878D82A}">
                    <a16:rowId xmlns:a16="http://schemas.microsoft.com/office/drawing/2014/main" val="3560593166"/>
                  </a:ext>
                </a:extLst>
              </a:tr>
              <a:tr h="1617103">
                <a:tc>
                  <a:txBody>
                    <a:bodyPr/>
                    <a:lstStyle/>
                    <a:p>
                      <a:r>
                        <a:rPr lang="en-US" dirty="0"/>
                        <a:t>Suspected </a:t>
                      </a:r>
                      <a:r>
                        <a:rPr lang="en-US"/>
                        <a:t>COVID-19 Patient, or</a:t>
                      </a:r>
                      <a:endParaRPr lang="en-US" dirty="0"/>
                    </a:p>
                    <a:p>
                      <a:r>
                        <a:rPr lang="en-US" dirty="0"/>
                        <a:t>Cardiac or Respiratory Arrest</a:t>
                      </a:r>
                    </a:p>
                  </a:txBody>
                  <a:tcPr/>
                </a:tc>
                <a:tc>
                  <a:txBody>
                    <a:bodyPr/>
                    <a:lstStyle/>
                    <a:p>
                      <a:r>
                        <a:rPr lang="en-US" dirty="0"/>
                        <a:t>Aerosol Generating Procedure</a:t>
                      </a:r>
                    </a:p>
                    <a:p>
                      <a:r>
                        <a:rPr lang="en-US" dirty="0"/>
                        <a:t>MDI or Nebulizer (MDI preferred)</a:t>
                      </a:r>
                    </a:p>
                    <a:p>
                      <a:r>
                        <a:rPr lang="en-US" dirty="0"/>
                        <a:t>CPAP </a:t>
                      </a:r>
                    </a:p>
                    <a:p>
                      <a:r>
                        <a:rPr lang="en-US" dirty="0"/>
                        <a:t>Supraglottic Airway or Intubation</a:t>
                      </a:r>
                    </a:p>
                    <a:p>
                      <a:r>
                        <a:rPr lang="en-US" dirty="0"/>
                        <a:t>CPR or BVM</a:t>
                      </a:r>
                    </a:p>
                  </a:txBody>
                  <a:tcPr/>
                </a:tc>
                <a:tc>
                  <a:txBody>
                    <a:bodyPr/>
                    <a:lstStyle/>
                    <a:p>
                      <a:r>
                        <a:rPr lang="en-US" dirty="0"/>
                        <a:t>N95 Respirator or PAPR</a:t>
                      </a:r>
                    </a:p>
                    <a:p>
                      <a:r>
                        <a:rPr lang="en-US" dirty="0"/>
                        <a:t>Gown</a:t>
                      </a:r>
                    </a:p>
                    <a:p>
                      <a:r>
                        <a:rPr lang="en-US" dirty="0"/>
                        <a:t>Gloves</a:t>
                      </a:r>
                    </a:p>
                    <a:p>
                      <a:r>
                        <a:rPr lang="en-US" dirty="0"/>
                        <a:t>Face Shield or Goggles</a:t>
                      </a:r>
                    </a:p>
                  </a:txBody>
                  <a:tcPr/>
                </a:tc>
                <a:extLst>
                  <a:ext uri="{0D108BD9-81ED-4DB2-BD59-A6C34878D82A}">
                    <a16:rowId xmlns:a16="http://schemas.microsoft.com/office/drawing/2014/main" val="1394793551"/>
                  </a:ext>
                </a:extLst>
              </a:tr>
              <a:tr h="1313896">
                <a:tc>
                  <a:txBody>
                    <a:bodyPr/>
                    <a:lstStyle/>
                    <a:p>
                      <a:r>
                        <a:rPr lang="en-US" dirty="0"/>
                        <a:t>Known COVID-19 Patient</a:t>
                      </a:r>
                    </a:p>
                    <a:p>
                      <a:r>
                        <a:rPr lang="en-US" dirty="0"/>
                        <a:t>(Lab Confirmed) </a:t>
                      </a:r>
                    </a:p>
                  </a:txBody>
                  <a:tcPr/>
                </a:tc>
                <a:tc>
                  <a:txBody>
                    <a:bodyPr/>
                    <a:lstStyle/>
                    <a:p>
                      <a:r>
                        <a:rPr lang="en-US" dirty="0"/>
                        <a:t>All Patient Care Activities</a:t>
                      </a:r>
                    </a:p>
                  </a:txBody>
                  <a:tcPr/>
                </a:tc>
                <a:tc>
                  <a:txBody>
                    <a:bodyPr/>
                    <a:lstStyle/>
                    <a:p>
                      <a:r>
                        <a:rPr lang="en-US" dirty="0"/>
                        <a:t>N95 Respirator or PAPR</a:t>
                      </a:r>
                    </a:p>
                    <a:p>
                      <a:r>
                        <a:rPr lang="en-US" dirty="0"/>
                        <a:t>Gown</a:t>
                      </a:r>
                    </a:p>
                    <a:p>
                      <a:r>
                        <a:rPr lang="en-US" dirty="0"/>
                        <a:t>Gloves</a:t>
                      </a:r>
                    </a:p>
                    <a:p>
                      <a:r>
                        <a:rPr lang="en-US" dirty="0"/>
                        <a:t>Face Shield or Goggles</a:t>
                      </a:r>
                    </a:p>
                  </a:txBody>
                  <a:tcPr/>
                </a:tc>
                <a:extLst>
                  <a:ext uri="{0D108BD9-81ED-4DB2-BD59-A6C34878D82A}">
                    <a16:rowId xmlns:a16="http://schemas.microsoft.com/office/drawing/2014/main" val="4234348378"/>
                  </a:ext>
                </a:extLst>
              </a:tr>
            </a:tbl>
          </a:graphicData>
        </a:graphic>
      </p:graphicFrame>
    </p:spTree>
    <p:extLst>
      <p:ext uri="{BB962C8B-B14F-4D97-AF65-F5344CB8AC3E}">
        <p14:creationId xmlns:p14="http://schemas.microsoft.com/office/powerpoint/2010/main" val="3090713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3FCA15-A561-C248-AA01-4D9275CE8045}"/>
              </a:ext>
            </a:extLst>
          </p:cNvPr>
          <p:cNvPicPr>
            <a:picLocks noChangeAspect="1"/>
          </p:cNvPicPr>
          <p:nvPr/>
        </p:nvPicPr>
        <p:blipFill>
          <a:blip r:embed="rId3"/>
          <a:stretch>
            <a:fillRect/>
          </a:stretch>
        </p:blipFill>
        <p:spPr>
          <a:xfrm>
            <a:off x="2374900" y="606425"/>
            <a:ext cx="8128000" cy="5016500"/>
          </a:xfrm>
          <a:prstGeom prst="rect">
            <a:avLst/>
          </a:prstGeom>
        </p:spPr>
      </p:pic>
    </p:spTree>
    <p:extLst>
      <p:ext uri="{BB962C8B-B14F-4D97-AF65-F5344CB8AC3E}">
        <p14:creationId xmlns:p14="http://schemas.microsoft.com/office/powerpoint/2010/main" val="3261410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0C38E0-7EF1-3D45-81B6-4518FBAFC9D0}"/>
              </a:ext>
            </a:extLst>
          </p:cNvPr>
          <p:cNvPicPr>
            <a:picLocks noChangeAspect="1"/>
          </p:cNvPicPr>
          <p:nvPr/>
        </p:nvPicPr>
        <p:blipFill>
          <a:blip r:embed="rId3"/>
          <a:stretch>
            <a:fillRect/>
          </a:stretch>
        </p:blipFill>
        <p:spPr>
          <a:xfrm>
            <a:off x="1509712" y="347663"/>
            <a:ext cx="9601200" cy="5562600"/>
          </a:xfrm>
          <a:prstGeom prst="rect">
            <a:avLst/>
          </a:prstGeom>
        </p:spPr>
      </p:pic>
      <p:pic>
        <p:nvPicPr>
          <p:cNvPr id="8" name="Picture 7">
            <a:extLst>
              <a:ext uri="{FF2B5EF4-FFF2-40B4-BE49-F238E27FC236}">
                <a16:creationId xmlns:a16="http://schemas.microsoft.com/office/drawing/2014/main" id="{D3115F85-F5DD-F347-85B1-C9350B55210D}"/>
              </a:ext>
            </a:extLst>
          </p:cNvPr>
          <p:cNvPicPr>
            <a:picLocks noChangeAspect="1"/>
          </p:cNvPicPr>
          <p:nvPr/>
        </p:nvPicPr>
        <p:blipFill>
          <a:blip r:embed="rId4"/>
          <a:stretch>
            <a:fillRect/>
          </a:stretch>
        </p:blipFill>
        <p:spPr>
          <a:xfrm>
            <a:off x="4919780" y="1871662"/>
            <a:ext cx="1507890" cy="200026"/>
          </a:xfrm>
          <a:prstGeom prst="rect">
            <a:avLst/>
          </a:prstGeom>
        </p:spPr>
      </p:pic>
    </p:spTree>
    <p:extLst>
      <p:ext uri="{BB962C8B-B14F-4D97-AF65-F5344CB8AC3E}">
        <p14:creationId xmlns:p14="http://schemas.microsoft.com/office/powerpoint/2010/main" val="3761297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97A35-1980-0B4F-946D-311E31BA15FD}"/>
              </a:ext>
            </a:extLst>
          </p:cNvPr>
          <p:cNvPicPr>
            <a:picLocks noChangeAspect="1"/>
          </p:cNvPicPr>
          <p:nvPr/>
        </p:nvPicPr>
        <p:blipFill>
          <a:blip r:embed="rId3"/>
          <a:stretch>
            <a:fillRect/>
          </a:stretch>
        </p:blipFill>
        <p:spPr>
          <a:xfrm>
            <a:off x="5789475" y="566737"/>
            <a:ext cx="4959626" cy="5715000"/>
          </a:xfrm>
          <a:prstGeom prst="rect">
            <a:avLst/>
          </a:prstGeom>
        </p:spPr>
      </p:pic>
      <p:sp>
        <p:nvSpPr>
          <p:cNvPr id="3" name="Title 2">
            <a:extLst>
              <a:ext uri="{FF2B5EF4-FFF2-40B4-BE49-F238E27FC236}">
                <a16:creationId xmlns:a16="http://schemas.microsoft.com/office/drawing/2014/main" id="{9536B86D-CE95-AB41-92F6-BC18B9C6E393}"/>
              </a:ext>
            </a:extLst>
          </p:cNvPr>
          <p:cNvSpPr>
            <a:spLocks noGrp="1"/>
          </p:cNvSpPr>
          <p:nvPr>
            <p:ph type="title"/>
          </p:nvPr>
        </p:nvSpPr>
        <p:spPr/>
        <p:txBody>
          <a:bodyPr>
            <a:normAutofit/>
          </a:bodyPr>
          <a:lstStyle/>
          <a:p>
            <a:r>
              <a:rPr lang="en-US" sz="4000" b="1" dirty="0"/>
              <a:t>Avoid Aerosolized Procedures</a:t>
            </a:r>
          </a:p>
        </p:txBody>
      </p:sp>
      <p:sp>
        <p:nvSpPr>
          <p:cNvPr id="5" name="Text Placeholder 4">
            <a:extLst>
              <a:ext uri="{FF2B5EF4-FFF2-40B4-BE49-F238E27FC236}">
                <a16:creationId xmlns:a16="http://schemas.microsoft.com/office/drawing/2014/main" id="{2BCF9E41-D426-7F48-BEFA-875832E011AC}"/>
              </a:ext>
            </a:extLst>
          </p:cNvPr>
          <p:cNvSpPr>
            <a:spLocks noGrp="1"/>
          </p:cNvSpPr>
          <p:nvPr>
            <p:ph type="body" sz="half" idx="2"/>
          </p:nvPr>
        </p:nvSpPr>
        <p:spPr/>
        <p:txBody>
          <a:bodyPr>
            <a:normAutofit fontScale="92500"/>
          </a:bodyPr>
          <a:lstStyle/>
          <a:p>
            <a:r>
              <a:rPr lang="en-US" sz="3200" dirty="0"/>
              <a:t>Consider use of Metered-Dose Inhaler to administer albuterol or combi-vent instead of administering via nebulization which generates a large amount of aerosolized air.  </a:t>
            </a:r>
          </a:p>
        </p:txBody>
      </p:sp>
    </p:spTree>
    <p:extLst>
      <p:ext uri="{BB962C8B-B14F-4D97-AF65-F5344CB8AC3E}">
        <p14:creationId xmlns:p14="http://schemas.microsoft.com/office/powerpoint/2010/main" val="133162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0CF30D-EBDE-FF4E-8EE3-EED441B9171B}"/>
              </a:ext>
            </a:extLst>
          </p:cNvPr>
          <p:cNvPicPr>
            <a:picLocks noChangeAspect="1"/>
          </p:cNvPicPr>
          <p:nvPr/>
        </p:nvPicPr>
        <p:blipFill>
          <a:blip r:embed="rId3"/>
          <a:stretch>
            <a:fillRect/>
          </a:stretch>
        </p:blipFill>
        <p:spPr>
          <a:xfrm>
            <a:off x="3910484" y="674688"/>
            <a:ext cx="5308600" cy="3594100"/>
          </a:xfrm>
          <a:prstGeom prst="rect">
            <a:avLst/>
          </a:prstGeom>
        </p:spPr>
      </p:pic>
      <p:sp>
        <p:nvSpPr>
          <p:cNvPr id="5" name="Rectangle 4">
            <a:extLst>
              <a:ext uri="{FF2B5EF4-FFF2-40B4-BE49-F238E27FC236}">
                <a16:creationId xmlns:a16="http://schemas.microsoft.com/office/drawing/2014/main" id="{0018F7D6-62D2-9D4E-9548-AC36555E401E}"/>
              </a:ext>
            </a:extLst>
          </p:cNvPr>
          <p:cNvSpPr/>
          <p:nvPr/>
        </p:nvSpPr>
        <p:spPr>
          <a:xfrm>
            <a:off x="1931114" y="4268788"/>
            <a:ext cx="9267345"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Coronavirus disease (</a:t>
            </a:r>
            <a:r>
              <a:rPr lang="en-US" sz="5400" b="1" dirty="0">
                <a:ln w="9525">
                  <a:solidFill>
                    <a:schemeClr val="bg1"/>
                  </a:solidFill>
                  <a:prstDash val="solid"/>
                </a:ln>
                <a:effectLst>
                  <a:outerShdw blurRad="12700" dist="38100" dir="2700000" algn="tl" rotWithShape="0">
                    <a:schemeClr val="bg1">
                      <a:lumMod val="50000"/>
                    </a:schemeClr>
                  </a:outerShdw>
                </a:effectLst>
              </a:rPr>
              <a:t>COVID-19)</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276736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1F38FC-2F61-FF4E-ABC5-AE51D024AFED}"/>
              </a:ext>
            </a:extLst>
          </p:cNvPr>
          <p:cNvPicPr>
            <a:picLocks noChangeAspect="1"/>
          </p:cNvPicPr>
          <p:nvPr/>
        </p:nvPicPr>
        <p:blipFill>
          <a:blip r:embed="rId3"/>
          <a:stretch>
            <a:fillRect/>
          </a:stretch>
        </p:blipFill>
        <p:spPr>
          <a:xfrm>
            <a:off x="663720" y="1085850"/>
            <a:ext cx="11350336" cy="3314700"/>
          </a:xfrm>
          <a:prstGeom prst="rect">
            <a:avLst/>
          </a:prstGeom>
        </p:spPr>
      </p:pic>
    </p:spTree>
    <p:extLst>
      <p:ext uri="{BB962C8B-B14F-4D97-AF65-F5344CB8AC3E}">
        <p14:creationId xmlns:p14="http://schemas.microsoft.com/office/powerpoint/2010/main" val="117121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6093C1-6705-144B-A7E9-A40999F231B4}"/>
              </a:ext>
            </a:extLst>
          </p:cNvPr>
          <p:cNvPicPr>
            <a:picLocks noChangeAspect="1"/>
          </p:cNvPicPr>
          <p:nvPr/>
        </p:nvPicPr>
        <p:blipFill>
          <a:blip r:embed="rId3"/>
          <a:stretch>
            <a:fillRect/>
          </a:stretch>
        </p:blipFill>
        <p:spPr>
          <a:xfrm>
            <a:off x="1511203" y="442913"/>
            <a:ext cx="9769670" cy="5514974"/>
          </a:xfrm>
          <a:prstGeom prst="rect">
            <a:avLst/>
          </a:prstGeom>
        </p:spPr>
      </p:pic>
    </p:spTree>
    <p:extLst>
      <p:ext uri="{BB962C8B-B14F-4D97-AF65-F5344CB8AC3E}">
        <p14:creationId xmlns:p14="http://schemas.microsoft.com/office/powerpoint/2010/main" val="2129283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A61491-7E9B-EA42-B9BD-576EE0056721}"/>
              </a:ext>
            </a:extLst>
          </p:cNvPr>
          <p:cNvPicPr>
            <a:picLocks noChangeAspect="1"/>
          </p:cNvPicPr>
          <p:nvPr/>
        </p:nvPicPr>
        <p:blipFill>
          <a:blip r:embed="rId3"/>
          <a:stretch>
            <a:fillRect/>
          </a:stretch>
        </p:blipFill>
        <p:spPr>
          <a:xfrm>
            <a:off x="1110848" y="300039"/>
            <a:ext cx="10370354" cy="5829298"/>
          </a:xfrm>
          <a:prstGeom prst="rect">
            <a:avLst/>
          </a:prstGeom>
        </p:spPr>
      </p:pic>
    </p:spTree>
    <p:extLst>
      <p:ext uri="{BB962C8B-B14F-4D97-AF65-F5344CB8AC3E}">
        <p14:creationId xmlns:p14="http://schemas.microsoft.com/office/powerpoint/2010/main" val="1853650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D6C785-F32E-A142-857F-19C7A6C9CA01}"/>
              </a:ext>
            </a:extLst>
          </p:cNvPr>
          <p:cNvPicPr>
            <a:picLocks noChangeAspect="1"/>
          </p:cNvPicPr>
          <p:nvPr/>
        </p:nvPicPr>
        <p:blipFill>
          <a:blip r:embed="rId3"/>
          <a:stretch>
            <a:fillRect/>
          </a:stretch>
        </p:blipFill>
        <p:spPr>
          <a:xfrm>
            <a:off x="1228977" y="400050"/>
            <a:ext cx="10134096" cy="5600700"/>
          </a:xfrm>
          <a:prstGeom prst="rect">
            <a:avLst/>
          </a:prstGeom>
        </p:spPr>
      </p:pic>
    </p:spTree>
    <p:extLst>
      <p:ext uri="{BB962C8B-B14F-4D97-AF65-F5344CB8AC3E}">
        <p14:creationId xmlns:p14="http://schemas.microsoft.com/office/powerpoint/2010/main" val="3711666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5C5DB9-DF7B-2845-BA80-033A95837D7D}"/>
              </a:ext>
            </a:extLst>
          </p:cNvPr>
          <p:cNvPicPr>
            <a:picLocks noChangeAspect="1"/>
          </p:cNvPicPr>
          <p:nvPr/>
        </p:nvPicPr>
        <p:blipFill>
          <a:blip r:embed="rId3"/>
          <a:stretch>
            <a:fillRect/>
          </a:stretch>
        </p:blipFill>
        <p:spPr>
          <a:xfrm>
            <a:off x="942893" y="342900"/>
            <a:ext cx="10620538" cy="5657850"/>
          </a:xfrm>
          <a:prstGeom prst="rect">
            <a:avLst/>
          </a:prstGeom>
        </p:spPr>
      </p:pic>
    </p:spTree>
    <p:extLst>
      <p:ext uri="{BB962C8B-B14F-4D97-AF65-F5344CB8AC3E}">
        <p14:creationId xmlns:p14="http://schemas.microsoft.com/office/powerpoint/2010/main" val="3640289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0CF91-C305-8C48-BD61-7D9BCE9CEA7A}"/>
              </a:ext>
            </a:extLst>
          </p:cNvPr>
          <p:cNvSpPr>
            <a:spLocks noGrp="1"/>
          </p:cNvSpPr>
          <p:nvPr>
            <p:ph type="title"/>
          </p:nvPr>
        </p:nvSpPr>
        <p:spPr/>
        <p:txBody>
          <a:bodyPr/>
          <a:lstStyle/>
          <a:p>
            <a:pPr algn="ctr"/>
            <a:r>
              <a:rPr lang="en-US" b="1" dirty="0">
                <a:solidFill>
                  <a:schemeClr val="bg1"/>
                </a:solidFill>
              </a:rPr>
              <a:t>Transport</a:t>
            </a:r>
          </a:p>
        </p:txBody>
      </p:sp>
      <p:pic>
        <p:nvPicPr>
          <p:cNvPr id="4" name="Picture 3">
            <a:extLst>
              <a:ext uri="{FF2B5EF4-FFF2-40B4-BE49-F238E27FC236}">
                <a16:creationId xmlns:a16="http://schemas.microsoft.com/office/drawing/2014/main" id="{EEC367CD-A840-7A4E-AE1E-4D9DE63EC1A6}"/>
              </a:ext>
            </a:extLst>
          </p:cNvPr>
          <p:cNvPicPr>
            <a:picLocks noChangeAspect="1"/>
          </p:cNvPicPr>
          <p:nvPr/>
        </p:nvPicPr>
        <p:blipFill>
          <a:blip r:embed="rId3"/>
          <a:stretch>
            <a:fillRect/>
          </a:stretch>
        </p:blipFill>
        <p:spPr>
          <a:xfrm>
            <a:off x="2333743" y="1614487"/>
            <a:ext cx="8267464" cy="4657726"/>
          </a:xfrm>
          <a:prstGeom prst="rect">
            <a:avLst/>
          </a:prstGeom>
        </p:spPr>
      </p:pic>
    </p:spTree>
    <p:extLst>
      <p:ext uri="{BB962C8B-B14F-4D97-AF65-F5344CB8AC3E}">
        <p14:creationId xmlns:p14="http://schemas.microsoft.com/office/powerpoint/2010/main" val="3064758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4FE53-1246-B14A-9E0A-6BFBE520CFAE}"/>
              </a:ext>
            </a:extLst>
          </p:cNvPr>
          <p:cNvSpPr>
            <a:spLocks noGrp="1"/>
          </p:cNvSpPr>
          <p:nvPr>
            <p:ph type="title"/>
          </p:nvPr>
        </p:nvSpPr>
        <p:spPr/>
        <p:txBody>
          <a:bodyPr/>
          <a:lstStyle/>
          <a:p>
            <a:pPr algn="ctr"/>
            <a:r>
              <a:rPr lang="en-US" b="1" dirty="0">
                <a:solidFill>
                  <a:schemeClr val="bg1"/>
                </a:solidFill>
              </a:rPr>
              <a:t>Decontamination</a:t>
            </a:r>
          </a:p>
        </p:txBody>
      </p:sp>
      <p:pic>
        <p:nvPicPr>
          <p:cNvPr id="4" name="Picture 3">
            <a:extLst>
              <a:ext uri="{FF2B5EF4-FFF2-40B4-BE49-F238E27FC236}">
                <a16:creationId xmlns:a16="http://schemas.microsoft.com/office/drawing/2014/main" id="{8A84D133-F421-8A4B-814E-3986E1D65832}"/>
              </a:ext>
            </a:extLst>
          </p:cNvPr>
          <p:cNvPicPr>
            <a:picLocks noChangeAspect="1"/>
          </p:cNvPicPr>
          <p:nvPr/>
        </p:nvPicPr>
        <p:blipFill>
          <a:blip r:embed="rId3"/>
          <a:stretch>
            <a:fillRect/>
          </a:stretch>
        </p:blipFill>
        <p:spPr>
          <a:xfrm>
            <a:off x="2945607" y="1757362"/>
            <a:ext cx="6500812" cy="4286250"/>
          </a:xfrm>
          <a:prstGeom prst="rect">
            <a:avLst/>
          </a:prstGeom>
        </p:spPr>
      </p:pic>
    </p:spTree>
    <p:extLst>
      <p:ext uri="{BB962C8B-B14F-4D97-AF65-F5344CB8AC3E}">
        <p14:creationId xmlns:p14="http://schemas.microsoft.com/office/powerpoint/2010/main" val="24409952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7F9BCFD-E4B4-1146-9700-605B72796C2D}"/>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b="1">
                <a:solidFill>
                  <a:schemeClr val="bg1">
                    <a:lumMod val="95000"/>
                    <a:lumOff val="5000"/>
                  </a:schemeClr>
                </a:solidFill>
              </a:rPr>
              <a:t>Preparation &amp; Communication</a:t>
            </a:r>
          </a:p>
        </p:txBody>
      </p:sp>
    </p:spTree>
    <p:extLst>
      <p:ext uri="{BB962C8B-B14F-4D97-AF65-F5344CB8AC3E}">
        <p14:creationId xmlns:p14="http://schemas.microsoft.com/office/powerpoint/2010/main" val="1799686164"/>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49CE0-AF6D-3E42-A55B-2D7482645C22}"/>
              </a:ext>
            </a:extLst>
          </p:cNvPr>
          <p:cNvSpPr>
            <a:spLocks noGrp="1"/>
          </p:cNvSpPr>
          <p:nvPr>
            <p:ph type="title"/>
          </p:nvPr>
        </p:nvSpPr>
        <p:spPr/>
        <p:txBody>
          <a:bodyPr/>
          <a:lstStyle/>
          <a:p>
            <a:pPr algn="ctr"/>
            <a:r>
              <a:rPr lang="en-US" b="1" dirty="0">
                <a:solidFill>
                  <a:schemeClr val="bg1"/>
                </a:solidFill>
              </a:rPr>
              <a:t>Donning &amp; Doffing</a:t>
            </a:r>
          </a:p>
        </p:txBody>
      </p:sp>
      <p:sp>
        <p:nvSpPr>
          <p:cNvPr id="4" name="Rounded Rectangle 3">
            <a:extLst>
              <a:ext uri="{FF2B5EF4-FFF2-40B4-BE49-F238E27FC236}">
                <a16:creationId xmlns:a16="http://schemas.microsoft.com/office/drawing/2014/main" id="{8D65ECDF-60B2-2A43-B4F9-1DAA24CD210D}"/>
              </a:ext>
            </a:extLst>
          </p:cNvPr>
          <p:cNvSpPr/>
          <p:nvPr/>
        </p:nvSpPr>
        <p:spPr>
          <a:xfrm>
            <a:off x="1885950" y="1800225"/>
            <a:ext cx="8501063" cy="405765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u="sng" dirty="0">
                <a:solidFill>
                  <a:schemeClr val="tx1"/>
                </a:solidFill>
              </a:rPr>
              <a:t>PPE Donning - </a:t>
            </a:r>
            <a:r>
              <a:rPr lang="en-US" sz="2800" u="sng" dirty="0">
                <a:solidFill>
                  <a:schemeClr val="tx1"/>
                </a:solidFill>
                <a:hlinkClick r:id="rId3"/>
              </a:rPr>
              <a:t>https://youtu.be/Re2667Ho5UA</a:t>
            </a:r>
            <a:endParaRPr lang="en-US" sz="4000" dirty="0"/>
          </a:p>
          <a:p>
            <a:pPr lvl="1" algn="ctr"/>
            <a:r>
              <a:rPr lang="en-US" sz="2800" dirty="0">
                <a:solidFill>
                  <a:schemeClr val="tx1"/>
                </a:solidFill>
              </a:rPr>
              <a:t>PPE Doffing - </a:t>
            </a:r>
            <a:r>
              <a:rPr lang="en-US" sz="2800" u="sng" dirty="0">
                <a:solidFill>
                  <a:schemeClr val="tx1"/>
                </a:solidFill>
                <a:hlinkClick r:id="rId4"/>
              </a:rPr>
              <a:t>https://youtu.be/Zlwefwlg6fo</a:t>
            </a:r>
            <a:endParaRPr lang="en-US" sz="2800" u="sng" dirty="0">
              <a:solidFill>
                <a:schemeClr val="tx1"/>
              </a:solidFill>
            </a:endParaRPr>
          </a:p>
          <a:p>
            <a:pPr lvl="1"/>
            <a:endParaRPr lang="en-US" dirty="0"/>
          </a:p>
          <a:p>
            <a:pPr lvl="0"/>
            <a:endParaRPr lang="en-US" sz="1200" dirty="0">
              <a:solidFill>
                <a:schemeClr val="tx1"/>
              </a:solidFill>
            </a:endParaRPr>
          </a:p>
        </p:txBody>
      </p:sp>
    </p:spTree>
    <p:extLst>
      <p:ext uri="{BB962C8B-B14F-4D97-AF65-F5344CB8AC3E}">
        <p14:creationId xmlns:p14="http://schemas.microsoft.com/office/powerpoint/2010/main" val="1027717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A2FC4B-FC79-7C45-85A8-A62DB359F8E3}"/>
              </a:ext>
            </a:extLst>
          </p:cNvPr>
          <p:cNvPicPr>
            <a:picLocks noChangeAspect="1"/>
          </p:cNvPicPr>
          <p:nvPr/>
        </p:nvPicPr>
        <p:blipFill>
          <a:blip r:embed="rId3"/>
          <a:stretch>
            <a:fillRect/>
          </a:stretch>
        </p:blipFill>
        <p:spPr>
          <a:xfrm>
            <a:off x="790831" y="833027"/>
            <a:ext cx="11198997" cy="4520366"/>
          </a:xfrm>
          <a:prstGeom prst="rect">
            <a:avLst/>
          </a:prstGeom>
        </p:spPr>
      </p:pic>
    </p:spTree>
    <p:extLst>
      <p:ext uri="{BB962C8B-B14F-4D97-AF65-F5344CB8AC3E}">
        <p14:creationId xmlns:p14="http://schemas.microsoft.com/office/powerpoint/2010/main" val="2032563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48C6B2-BAE6-894F-855E-DD41DA52956A}"/>
              </a:ext>
            </a:extLst>
          </p:cNvPr>
          <p:cNvPicPr>
            <a:picLocks noChangeAspect="1"/>
          </p:cNvPicPr>
          <p:nvPr/>
        </p:nvPicPr>
        <p:blipFill>
          <a:blip r:embed="rId3"/>
          <a:stretch>
            <a:fillRect/>
          </a:stretch>
        </p:blipFill>
        <p:spPr>
          <a:xfrm>
            <a:off x="2271714" y="236001"/>
            <a:ext cx="8648698" cy="5985948"/>
          </a:xfrm>
          <a:prstGeom prst="rect">
            <a:avLst/>
          </a:prstGeom>
        </p:spPr>
      </p:pic>
    </p:spTree>
    <p:extLst>
      <p:ext uri="{BB962C8B-B14F-4D97-AF65-F5344CB8AC3E}">
        <p14:creationId xmlns:p14="http://schemas.microsoft.com/office/powerpoint/2010/main" val="1399880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E36894-6742-234F-A70D-760C4882E7D6}"/>
              </a:ext>
            </a:extLst>
          </p:cNvPr>
          <p:cNvPicPr>
            <a:picLocks noChangeAspect="1"/>
          </p:cNvPicPr>
          <p:nvPr/>
        </p:nvPicPr>
        <p:blipFill>
          <a:blip r:embed="rId3"/>
          <a:stretch>
            <a:fillRect/>
          </a:stretch>
        </p:blipFill>
        <p:spPr>
          <a:xfrm>
            <a:off x="659440" y="1085850"/>
            <a:ext cx="11387470" cy="3886200"/>
          </a:xfrm>
          <a:prstGeom prst="rect">
            <a:avLst/>
          </a:prstGeom>
        </p:spPr>
      </p:pic>
    </p:spTree>
    <p:extLst>
      <p:ext uri="{BB962C8B-B14F-4D97-AF65-F5344CB8AC3E}">
        <p14:creationId xmlns:p14="http://schemas.microsoft.com/office/powerpoint/2010/main" val="934950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6F8BA5-97EE-6646-BFDD-6D8A9E369282}"/>
              </a:ext>
            </a:extLst>
          </p:cNvPr>
          <p:cNvPicPr>
            <a:picLocks noChangeAspect="1"/>
          </p:cNvPicPr>
          <p:nvPr/>
        </p:nvPicPr>
        <p:blipFill>
          <a:blip r:embed="rId3"/>
          <a:stretch>
            <a:fillRect/>
          </a:stretch>
        </p:blipFill>
        <p:spPr>
          <a:xfrm>
            <a:off x="841523" y="571500"/>
            <a:ext cx="11023304" cy="5029200"/>
          </a:xfrm>
          <a:prstGeom prst="rect">
            <a:avLst/>
          </a:prstGeom>
        </p:spPr>
      </p:pic>
    </p:spTree>
    <p:extLst>
      <p:ext uri="{BB962C8B-B14F-4D97-AF65-F5344CB8AC3E}">
        <p14:creationId xmlns:p14="http://schemas.microsoft.com/office/powerpoint/2010/main" val="33407930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DD687B-9E38-4A4C-AAC9-3D08ABA8626C}"/>
              </a:ext>
            </a:extLst>
          </p:cNvPr>
          <p:cNvPicPr>
            <a:picLocks noChangeAspect="1"/>
          </p:cNvPicPr>
          <p:nvPr/>
        </p:nvPicPr>
        <p:blipFill>
          <a:blip r:embed="rId3"/>
          <a:stretch>
            <a:fillRect/>
          </a:stretch>
        </p:blipFill>
        <p:spPr>
          <a:xfrm>
            <a:off x="2628900" y="128587"/>
            <a:ext cx="7334250" cy="6333684"/>
          </a:xfrm>
          <a:prstGeom prst="rect">
            <a:avLst/>
          </a:prstGeom>
        </p:spPr>
      </p:pic>
    </p:spTree>
    <p:extLst>
      <p:ext uri="{BB962C8B-B14F-4D97-AF65-F5344CB8AC3E}">
        <p14:creationId xmlns:p14="http://schemas.microsoft.com/office/powerpoint/2010/main" val="7577344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82156F-0983-0C45-838A-6FF444A598C5}"/>
              </a:ext>
            </a:extLst>
          </p:cNvPr>
          <p:cNvPicPr>
            <a:picLocks noChangeAspect="1"/>
          </p:cNvPicPr>
          <p:nvPr/>
        </p:nvPicPr>
        <p:blipFill>
          <a:blip r:embed="rId3"/>
          <a:stretch>
            <a:fillRect/>
          </a:stretch>
        </p:blipFill>
        <p:spPr>
          <a:xfrm>
            <a:off x="1328738" y="122793"/>
            <a:ext cx="9877424" cy="6040914"/>
          </a:xfrm>
          <a:prstGeom prst="rect">
            <a:avLst/>
          </a:prstGeom>
        </p:spPr>
      </p:pic>
    </p:spTree>
    <p:extLst>
      <p:ext uri="{BB962C8B-B14F-4D97-AF65-F5344CB8AC3E}">
        <p14:creationId xmlns:p14="http://schemas.microsoft.com/office/powerpoint/2010/main" val="1803257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819F03-DBCE-694C-B4F5-D2026A2FE6C7}"/>
              </a:ext>
            </a:extLst>
          </p:cNvPr>
          <p:cNvPicPr>
            <a:picLocks noChangeAspect="1"/>
          </p:cNvPicPr>
          <p:nvPr/>
        </p:nvPicPr>
        <p:blipFill>
          <a:blip r:embed="rId3"/>
          <a:stretch>
            <a:fillRect/>
          </a:stretch>
        </p:blipFill>
        <p:spPr>
          <a:xfrm>
            <a:off x="708036" y="885825"/>
            <a:ext cx="11347428" cy="4686300"/>
          </a:xfrm>
          <a:prstGeom prst="rect">
            <a:avLst/>
          </a:prstGeom>
        </p:spPr>
      </p:pic>
    </p:spTree>
    <p:extLst>
      <p:ext uri="{BB962C8B-B14F-4D97-AF65-F5344CB8AC3E}">
        <p14:creationId xmlns:p14="http://schemas.microsoft.com/office/powerpoint/2010/main" val="1437139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DA407F-65EE-F54D-A18A-BC1C662B2118}"/>
              </a:ext>
            </a:extLst>
          </p:cNvPr>
          <p:cNvPicPr>
            <a:picLocks noChangeAspect="1"/>
          </p:cNvPicPr>
          <p:nvPr/>
        </p:nvPicPr>
        <p:blipFill>
          <a:blip r:embed="rId3"/>
          <a:stretch>
            <a:fillRect/>
          </a:stretch>
        </p:blipFill>
        <p:spPr>
          <a:xfrm>
            <a:off x="960575" y="300038"/>
            <a:ext cx="10670900" cy="5514974"/>
          </a:xfrm>
          <a:prstGeom prst="rect">
            <a:avLst/>
          </a:prstGeom>
        </p:spPr>
      </p:pic>
    </p:spTree>
    <p:extLst>
      <p:ext uri="{BB962C8B-B14F-4D97-AF65-F5344CB8AC3E}">
        <p14:creationId xmlns:p14="http://schemas.microsoft.com/office/powerpoint/2010/main" val="11538971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2721-B706-1D4C-AA30-74B3DE939751}"/>
              </a:ext>
            </a:extLst>
          </p:cNvPr>
          <p:cNvSpPr>
            <a:spLocks noGrp="1"/>
          </p:cNvSpPr>
          <p:nvPr>
            <p:ph type="title"/>
          </p:nvPr>
        </p:nvSpPr>
        <p:spPr/>
        <p:txBody>
          <a:bodyPr/>
          <a:lstStyle/>
          <a:p>
            <a:pPr algn="ctr"/>
            <a:r>
              <a:rPr lang="en-US" b="1" dirty="0">
                <a:solidFill>
                  <a:schemeClr val="bg1"/>
                </a:solidFill>
              </a:rPr>
              <a:t>Local Plan</a:t>
            </a:r>
          </a:p>
        </p:txBody>
      </p:sp>
      <p:pic>
        <p:nvPicPr>
          <p:cNvPr id="4" name="Picture 3">
            <a:extLst>
              <a:ext uri="{FF2B5EF4-FFF2-40B4-BE49-F238E27FC236}">
                <a16:creationId xmlns:a16="http://schemas.microsoft.com/office/drawing/2014/main" id="{71AA21C4-DF4B-0E45-92AA-929B1D963070}"/>
              </a:ext>
            </a:extLst>
          </p:cNvPr>
          <p:cNvPicPr>
            <a:picLocks noChangeAspect="1"/>
          </p:cNvPicPr>
          <p:nvPr/>
        </p:nvPicPr>
        <p:blipFill>
          <a:blip r:embed="rId3"/>
          <a:stretch>
            <a:fillRect/>
          </a:stretch>
        </p:blipFill>
        <p:spPr>
          <a:xfrm>
            <a:off x="2514600" y="1688307"/>
            <a:ext cx="7162800" cy="4252912"/>
          </a:xfrm>
          <a:prstGeom prst="rect">
            <a:avLst/>
          </a:prstGeom>
        </p:spPr>
      </p:pic>
    </p:spTree>
    <p:extLst>
      <p:ext uri="{BB962C8B-B14F-4D97-AF65-F5344CB8AC3E}">
        <p14:creationId xmlns:p14="http://schemas.microsoft.com/office/powerpoint/2010/main" val="24488852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29DB15-8F77-C642-A512-92CE00EA75FC}"/>
              </a:ext>
            </a:extLst>
          </p:cNvPr>
          <p:cNvPicPr>
            <a:picLocks noChangeAspect="1"/>
          </p:cNvPicPr>
          <p:nvPr/>
        </p:nvPicPr>
        <p:blipFill>
          <a:blip r:embed="rId3"/>
          <a:stretch>
            <a:fillRect/>
          </a:stretch>
        </p:blipFill>
        <p:spPr>
          <a:xfrm>
            <a:off x="4176215" y="242888"/>
            <a:ext cx="4696820" cy="5972174"/>
          </a:xfrm>
          <a:prstGeom prst="rect">
            <a:avLst/>
          </a:prstGeom>
        </p:spPr>
      </p:pic>
    </p:spTree>
    <p:extLst>
      <p:ext uri="{BB962C8B-B14F-4D97-AF65-F5344CB8AC3E}">
        <p14:creationId xmlns:p14="http://schemas.microsoft.com/office/powerpoint/2010/main" val="37430074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A1A04F-B07E-DE4B-940B-371A7338E8B6}"/>
              </a:ext>
            </a:extLst>
          </p:cNvPr>
          <p:cNvPicPr>
            <a:picLocks noChangeAspect="1"/>
          </p:cNvPicPr>
          <p:nvPr/>
        </p:nvPicPr>
        <p:blipFill>
          <a:blip r:embed="rId3"/>
          <a:stretch>
            <a:fillRect/>
          </a:stretch>
        </p:blipFill>
        <p:spPr>
          <a:xfrm>
            <a:off x="1823814" y="328613"/>
            <a:ext cx="4272186" cy="6200774"/>
          </a:xfrm>
          <a:prstGeom prst="rect">
            <a:avLst/>
          </a:prstGeom>
        </p:spPr>
      </p:pic>
      <p:pic>
        <p:nvPicPr>
          <p:cNvPr id="3" name="Picture 2">
            <a:extLst>
              <a:ext uri="{FF2B5EF4-FFF2-40B4-BE49-F238E27FC236}">
                <a16:creationId xmlns:a16="http://schemas.microsoft.com/office/drawing/2014/main" id="{EC163FE3-EE37-9349-9C0F-9666EC973557}"/>
              </a:ext>
            </a:extLst>
          </p:cNvPr>
          <p:cNvPicPr>
            <a:picLocks noChangeAspect="1"/>
          </p:cNvPicPr>
          <p:nvPr/>
        </p:nvPicPr>
        <p:blipFill>
          <a:blip r:embed="rId4"/>
          <a:stretch>
            <a:fillRect/>
          </a:stretch>
        </p:blipFill>
        <p:spPr>
          <a:xfrm>
            <a:off x="7175862" y="328613"/>
            <a:ext cx="4269652" cy="6200774"/>
          </a:xfrm>
          <a:prstGeom prst="rect">
            <a:avLst/>
          </a:prstGeom>
        </p:spPr>
      </p:pic>
    </p:spTree>
    <p:extLst>
      <p:ext uri="{BB962C8B-B14F-4D97-AF65-F5344CB8AC3E}">
        <p14:creationId xmlns:p14="http://schemas.microsoft.com/office/powerpoint/2010/main" val="4028417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9FD95D57-E9D8-574F-92D6-C2DBAF41A64D}"/>
              </a:ext>
            </a:extLst>
          </p:cNvPr>
          <p:cNvPicPr>
            <a:picLocks noChangeAspect="1"/>
          </p:cNvPicPr>
          <p:nvPr/>
        </p:nvPicPr>
        <p:blipFill rotWithShape="1">
          <a:blip r:embed="rId3"/>
          <a:srcRect r="4358" b="-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3909026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4C999D-0FB3-1242-AD48-87DAA4FE0B42}"/>
              </a:ext>
            </a:extLst>
          </p:cNvPr>
          <p:cNvPicPr>
            <a:picLocks noChangeAspect="1"/>
          </p:cNvPicPr>
          <p:nvPr/>
        </p:nvPicPr>
        <p:blipFill>
          <a:blip r:embed="rId3"/>
          <a:stretch>
            <a:fillRect/>
          </a:stretch>
        </p:blipFill>
        <p:spPr>
          <a:xfrm>
            <a:off x="1366838" y="439737"/>
            <a:ext cx="10287000" cy="5321300"/>
          </a:xfrm>
          <a:prstGeom prst="rect">
            <a:avLst/>
          </a:prstGeom>
        </p:spPr>
      </p:pic>
    </p:spTree>
    <p:extLst>
      <p:ext uri="{BB962C8B-B14F-4D97-AF65-F5344CB8AC3E}">
        <p14:creationId xmlns:p14="http://schemas.microsoft.com/office/powerpoint/2010/main" val="1672591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0CFF4A-B568-6549-BD5D-C7F559874D3A}"/>
              </a:ext>
            </a:extLst>
          </p:cNvPr>
          <p:cNvPicPr>
            <a:picLocks noChangeAspect="1"/>
          </p:cNvPicPr>
          <p:nvPr/>
        </p:nvPicPr>
        <p:blipFill>
          <a:blip r:embed="rId3"/>
          <a:stretch>
            <a:fillRect/>
          </a:stretch>
        </p:blipFill>
        <p:spPr>
          <a:xfrm>
            <a:off x="909637" y="428625"/>
            <a:ext cx="10896600" cy="5448300"/>
          </a:xfrm>
          <a:prstGeom prst="rect">
            <a:avLst/>
          </a:prstGeom>
        </p:spPr>
      </p:pic>
    </p:spTree>
    <p:extLst>
      <p:ext uri="{BB962C8B-B14F-4D97-AF65-F5344CB8AC3E}">
        <p14:creationId xmlns:p14="http://schemas.microsoft.com/office/powerpoint/2010/main" val="246449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AD6F-E7F3-B047-BE52-F42971A92FAD}"/>
              </a:ext>
            </a:extLst>
          </p:cNvPr>
          <p:cNvSpPr>
            <a:spLocks noGrp="1"/>
          </p:cNvSpPr>
          <p:nvPr>
            <p:ph type="title"/>
          </p:nvPr>
        </p:nvSpPr>
        <p:spPr/>
        <p:txBody>
          <a:bodyPr/>
          <a:lstStyle/>
          <a:p>
            <a:pPr algn="ctr"/>
            <a:r>
              <a:rPr lang="en-US" b="1" dirty="0">
                <a:solidFill>
                  <a:schemeClr val="bg1"/>
                </a:solidFill>
              </a:rPr>
              <a:t>Risk Factors</a:t>
            </a:r>
          </a:p>
        </p:txBody>
      </p:sp>
      <p:pic>
        <p:nvPicPr>
          <p:cNvPr id="4" name="Picture 3">
            <a:extLst>
              <a:ext uri="{FF2B5EF4-FFF2-40B4-BE49-F238E27FC236}">
                <a16:creationId xmlns:a16="http://schemas.microsoft.com/office/drawing/2014/main" id="{6C007404-FE35-1543-A040-39697D8EA706}"/>
              </a:ext>
            </a:extLst>
          </p:cNvPr>
          <p:cNvPicPr>
            <a:picLocks noChangeAspect="1"/>
          </p:cNvPicPr>
          <p:nvPr/>
        </p:nvPicPr>
        <p:blipFill>
          <a:blip r:embed="rId3"/>
          <a:stretch>
            <a:fillRect/>
          </a:stretch>
        </p:blipFill>
        <p:spPr>
          <a:xfrm>
            <a:off x="1674018" y="1714500"/>
            <a:ext cx="9272590" cy="4714876"/>
          </a:xfrm>
          <a:prstGeom prst="rect">
            <a:avLst/>
          </a:prstGeom>
        </p:spPr>
      </p:pic>
    </p:spTree>
    <p:extLst>
      <p:ext uri="{BB962C8B-B14F-4D97-AF65-F5344CB8AC3E}">
        <p14:creationId xmlns:p14="http://schemas.microsoft.com/office/powerpoint/2010/main" val="2156933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D95640-5395-6940-BC56-7994855899B4}"/>
              </a:ext>
            </a:extLst>
          </p:cNvPr>
          <p:cNvPicPr>
            <a:picLocks noChangeAspect="1"/>
          </p:cNvPicPr>
          <p:nvPr/>
        </p:nvPicPr>
        <p:blipFill>
          <a:blip r:embed="rId3"/>
          <a:stretch>
            <a:fillRect/>
          </a:stretch>
        </p:blipFill>
        <p:spPr>
          <a:xfrm>
            <a:off x="1985963" y="313213"/>
            <a:ext cx="8220074" cy="5460050"/>
          </a:xfrm>
          <a:prstGeom prst="rect">
            <a:avLst/>
          </a:prstGeom>
        </p:spPr>
      </p:pic>
    </p:spTree>
    <p:extLst>
      <p:ext uri="{BB962C8B-B14F-4D97-AF65-F5344CB8AC3E}">
        <p14:creationId xmlns:p14="http://schemas.microsoft.com/office/powerpoint/2010/main" val="113266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0DF88E-BD4B-7740-8A5E-E238F357B210}"/>
              </a:ext>
            </a:extLst>
          </p:cNvPr>
          <p:cNvPicPr>
            <a:picLocks noChangeAspect="1"/>
          </p:cNvPicPr>
          <p:nvPr/>
        </p:nvPicPr>
        <p:blipFill>
          <a:blip r:embed="rId3"/>
          <a:stretch>
            <a:fillRect/>
          </a:stretch>
        </p:blipFill>
        <p:spPr>
          <a:xfrm>
            <a:off x="1283989" y="1900238"/>
            <a:ext cx="10309822" cy="1914524"/>
          </a:xfrm>
          <a:prstGeom prst="rect">
            <a:avLst/>
          </a:prstGeom>
        </p:spPr>
      </p:pic>
    </p:spTree>
    <p:extLst>
      <p:ext uri="{BB962C8B-B14F-4D97-AF65-F5344CB8AC3E}">
        <p14:creationId xmlns:p14="http://schemas.microsoft.com/office/powerpoint/2010/main" val="3329300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44B59F-26D5-6342-B51D-FF09F565F255}"/>
              </a:ext>
            </a:extLst>
          </p:cNvPr>
          <p:cNvPicPr>
            <a:picLocks noChangeAspect="1"/>
          </p:cNvPicPr>
          <p:nvPr/>
        </p:nvPicPr>
        <p:blipFill>
          <a:blip r:embed="rId3"/>
          <a:stretch>
            <a:fillRect/>
          </a:stretch>
        </p:blipFill>
        <p:spPr>
          <a:xfrm>
            <a:off x="2427153" y="0"/>
            <a:ext cx="8057542" cy="6529387"/>
          </a:xfrm>
          <a:prstGeom prst="rect">
            <a:avLst/>
          </a:prstGeom>
        </p:spPr>
      </p:pic>
    </p:spTree>
    <p:extLst>
      <p:ext uri="{BB962C8B-B14F-4D97-AF65-F5344CB8AC3E}">
        <p14:creationId xmlns:p14="http://schemas.microsoft.com/office/powerpoint/2010/main" val="10493729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3233</Words>
  <Application>Microsoft Macintosh PowerPoint</Application>
  <PresentationFormat>Widescreen</PresentationFormat>
  <Paragraphs>229</Paragraphs>
  <Slides>39</Slides>
  <Notes>39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Calibri Light</vt:lpstr>
      <vt:lpstr>1_Office Theme</vt:lpstr>
      <vt:lpstr>Coronavirus disease (COVID-19) EMS Response</vt:lpstr>
      <vt:lpstr>PowerPoint Presentation</vt:lpstr>
      <vt:lpstr>PowerPoint Presentation</vt:lpstr>
      <vt:lpstr>PowerPoint Presentation</vt:lpstr>
      <vt:lpstr>PowerPoint Presentation</vt:lpstr>
      <vt:lpstr>Risk Factors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Avoid Aerosolized Procedures</vt:lpstr>
      <vt:lpstr>PowerPoint Presentation</vt:lpstr>
      <vt:lpstr>PowerPoint Presentation</vt:lpstr>
      <vt:lpstr>PowerPoint Presentation</vt:lpstr>
      <vt:lpstr>PowerPoint Presentation</vt:lpstr>
      <vt:lpstr>PowerPoint Presentation</vt:lpstr>
      <vt:lpstr>Transport</vt:lpstr>
      <vt:lpstr>Decontamination</vt:lpstr>
      <vt:lpstr>Preparation &amp; Communication</vt:lpstr>
      <vt:lpstr>Donning &amp; Doffing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Local Plan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Coronavirus disease (COVID-19) EMS Response</dc:title>
  <dc:creator>Daniel Wolfson</dc:creator>
  <cp:lastModifiedBy>Daniel Wolfson</cp:lastModifiedBy>
  <cp:revision>4</cp:revision>
  <dcterms:created xsi:type="dcterms:W3CDTF">2020-03-20T01:26:11Z</dcterms:created>
  <dcterms:modified xsi:type="dcterms:W3CDTF">2020-03-20T03:46:09Z</dcterms:modified>
</cp:coreProperties>
</file>