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264" r:id="rId3"/>
    <p:sldId id="257" r:id="rId4"/>
    <p:sldId id="323" r:id="rId5"/>
    <p:sldId id="279" r:id="rId6"/>
    <p:sldId id="341" r:id="rId7"/>
    <p:sldId id="388" r:id="rId8"/>
    <p:sldId id="389" r:id="rId9"/>
    <p:sldId id="342" r:id="rId10"/>
    <p:sldId id="343" r:id="rId11"/>
    <p:sldId id="344" r:id="rId12"/>
    <p:sldId id="368" r:id="rId13"/>
    <p:sldId id="296" r:id="rId14"/>
    <p:sldId id="346" r:id="rId15"/>
    <p:sldId id="321" r:id="rId16"/>
    <p:sldId id="297" r:id="rId17"/>
    <p:sldId id="298" r:id="rId18"/>
    <p:sldId id="338" r:id="rId19"/>
    <p:sldId id="337" r:id="rId20"/>
    <p:sldId id="318" r:id="rId21"/>
    <p:sldId id="319" r:id="rId22"/>
    <p:sldId id="349" r:id="rId23"/>
    <p:sldId id="350" r:id="rId24"/>
    <p:sldId id="352" r:id="rId25"/>
    <p:sldId id="370" r:id="rId26"/>
    <p:sldId id="295" r:id="rId27"/>
    <p:sldId id="353" r:id="rId28"/>
    <p:sldId id="366" r:id="rId29"/>
    <p:sldId id="355" r:id="rId30"/>
    <p:sldId id="332" r:id="rId31"/>
    <p:sldId id="357" r:id="rId32"/>
    <p:sldId id="325" r:id="rId33"/>
    <p:sldId id="359" r:id="rId34"/>
    <p:sldId id="327" r:id="rId35"/>
    <p:sldId id="361" r:id="rId36"/>
    <p:sldId id="328" r:id="rId37"/>
    <p:sldId id="393" r:id="rId38"/>
    <p:sldId id="394" r:id="rId39"/>
    <p:sldId id="339" r:id="rId40"/>
    <p:sldId id="362" r:id="rId41"/>
    <p:sldId id="369" r:id="rId42"/>
    <p:sldId id="294" r:id="rId43"/>
    <p:sldId id="391" r:id="rId44"/>
    <p:sldId id="274" r:id="rId45"/>
    <p:sldId id="286" r:id="rId46"/>
    <p:sldId id="392" r:id="rId47"/>
    <p:sldId id="363" r:id="rId48"/>
    <p:sldId id="334" r:id="rId49"/>
    <p:sldId id="330" r:id="rId50"/>
    <p:sldId id="364" r:id="rId51"/>
    <p:sldId id="333" r:id="rId52"/>
    <p:sldId id="365" r:id="rId53"/>
    <p:sldId id="329" r:id="rId54"/>
    <p:sldId id="336" r:id="rId55"/>
    <p:sldId id="335" r:id="rId56"/>
    <p:sldId id="289" r:id="rId57"/>
    <p:sldId id="390" r:id="rId58"/>
    <p:sldId id="290" r:id="rId59"/>
    <p:sldId id="367" r:id="rId6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vine, Shari" initials="LS" lastIdx="4" clrIdx="0">
    <p:extLst>
      <p:ext uri="{19B8F6BF-5375-455C-9EA6-DF929625EA0E}">
        <p15:presenceInfo xmlns:p15="http://schemas.microsoft.com/office/powerpoint/2012/main" userId="S-1-5-21-515967899-1979792683-839522115-442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8" autoAdjust="0"/>
    <p:restoredTop sz="62259" autoAdjust="0"/>
  </p:normalViewPr>
  <p:slideViewPr>
    <p:cSldViewPr>
      <p:cViewPr varScale="1">
        <p:scale>
          <a:sx n="63" d="100"/>
          <a:sy n="63" d="100"/>
        </p:scale>
        <p:origin x="1842" y="78"/>
      </p:cViewPr>
      <p:guideLst>
        <p:guide orient="horz" pos="2160"/>
        <p:guide pos="2880"/>
      </p:guideLst>
    </p:cSldViewPr>
  </p:slideViewPr>
  <p:outlineViewPr>
    <p:cViewPr>
      <p:scale>
        <a:sx n="33" d="100"/>
        <a:sy n="33" d="100"/>
      </p:scale>
      <p:origin x="42" y="609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82C403-5980-4F8E-8A0C-7E29C5B1B00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3A66FAA-FD74-4E68-BDC2-40D0BACA4EDE}">
      <dgm:prSet phldrT="[Text]" custT="1"/>
      <dgm:spPr/>
      <dgm:t>
        <a:bodyPr/>
        <a:lstStyle/>
        <a:p>
          <a:r>
            <a:rPr lang="en-US" sz="1800" b="1" dirty="0"/>
            <a:t>Sudden Infant Death Syndrome (SIDS)</a:t>
          </a:r>
        </a:p>
      </dgm:t>
    </dgm:pt>
    <dgm:pt modelId="{EF269C71-A809-4D9E-80C3-4B6ACB2898E2}" type="parTrans" cxnId="{A148576F-F1AF-4F9A-A9C0-4E6A7EA981F6}">
      <dgm:prSet/>
      <dgm:spPr/>
      <dgm:t>
        <a:bodyPr/>
        <a:lstStyle/>
        <a:p>
          <a:endParaRPr lang="en-US"/>
        </a:p>
      </dgm:t>
    </dgm:pt>
    <dgm:pt modelId="{569F3D9C-24A3-4190-9515-860B9D502F6D}" type="sibTrans" cxnId="{A148576F-F1AF-4F9A-A9C0-4E6A7EA981F6}">
      <dgm:prSet/>
      <dgm:spPr/>
      <dgm:t>
        <a:bodyPr/>
        <a:lstStyle/>
        <a:p>
          <a:endParaRPr lang="en-US"/>
        </a:p>
      </dgm:t>
    </dgm:pt>
    <dgm:pt modelId="{DD1DB8C9-2168-4C6A-8BFD-8616A4128369}">
      <dgm:prSet phldrT="[Text]" custT="1"/>
      <dgm:spPr/>
      <dgm:t>
        <a:bodyPr/>
        <a:lstStyle/>
        <a:p>
          <a:r>
            <a:rPr lang="en-US" sz="1600" dirty="0"/>
            <a:t>The sudden death of an infant less than 1 year of age that cannot be explained after a thorough investigation is conducted, including a complete autopsy, examination of the death scene, and a review of the clinical history</a:t>
          </a:r>
        </a:p>
      </dgm:t>
    </dgm:pt>
    <dgm:pt modelId="{B30D87AD-822B-4422-8AD3-C7B1FBBCF22B}" type="parTrans" cxnId="{D6F16933-53C2-4186-BCB8-9B66590CF073}">
      <dgm:prSet/>
      <dgm:spPr/>
      <dgm:t>
        <a:bodyPr/>
        <a:lstStyle/>
        <a:p>
          <a:endParaRPr lang="en-US"/>
        </a:p>
      </dgm:t>
    </dgm:pt>
    <dgm:pt modelId="{A25EFCA7-2C3E-453F-A7BC-0DF081B4EE36}" type="sibTrans" cxnId="{D6F16933-53C2-4186-BCB8-9B66590CF073}">
      <dgm:prSet/>
      <dgm:spPr/>
      <dgm:t>
        <a:bodyPr/>
        <a:lstStyle/>
        <a:p>
          <a:endParaRPr lang="en-US"/>
        </a:p>
      </dgm:t>
    </dgm:pt>
    <dgm:pt modelId="{4B793FEA-8DA3-4F84-92E4-AC471962F8D8}">
      <dgm:prSet phldrT="[Text]" custT="1"/>
      <dgm:spPr/>
      <dgm:t>
        <a:bodyPr/>
        <a:lstStyle/>
        <a:p>
          <a:r>
            <a:rPr lang="en-US" sz="1800" b="1" dirty="0"/>
            <a:t>Unknown</a:t>
          </a:r>
          <a:r>
            <a:rPr lang="en-US" sz="1700" dirty="0"/>
            <a:t> </a:t>
          </a:r>
          <a:r>
            <a:rPr lang="en-US" sz="1800" b="1" dirty="0"/>
            <a:t>Cause</a:t>
          </a:r>
        </a:p>
      </dgm:t>
    </dgm:pt>
    <dgm:pt modelId="{3E04CA49-A025-4E2B-9A66-861BF56AB53C}" type="parTrans" cxnId="{229DCA4C-2806-4929-AE12-88431E728605}">
      <dgm:prSet/>
      <dgm:spPr/>
      <dgm:t>
        <a:bodyPr/>
        <a:lstStyle/>
        <a:p>
          <a:endParaRPr lang="en-US"/>
        </a:p>
      </dgm:t>
    </dgm:pt>
    <dgm:pt modelId="{1129FDBF-72A6-4C37-A19F-5F6D4C497EBC}" type="sibTrans" cxnId="{229DCA4C-2806-4929-AE12-88431E728605}">
      <dgm:prSet/>
      <dgm:spPr/>
      <dgm:t>
        <a:bodyPr/>
        <a:lstStyle/>
        <a:p>
          <a:endParaRPr lang="en-US"/>
        </a:p>
      </dgm:t>
    </dgm:pt>
    <dgm:pt modelId="{FA81A2FC-2895-4EB0-8220-FA27271988C3}">
      <dgm:prSet phldrT="[Text]" custT="1"/>
      <dgm:spPr/>
      <dgm:t>
        <a:bodyPr/>
        <a:lstStyle/>
        <a:p>
          <a:r>
            <a:rPr lang="en-US" sz="1600" dirty="0"/>
            <a:t>The sudden death of an infant less than 1 year old that remains undetermined because one or more parts of the investigation was not completed</a:t>
          </a:r>
        </a:p>
      </dgm:t>
    </dgm:pt>
    <dgm:pt modelId="{4D4997D9-86E1-456C-A274-67526D805798}" type="parTrans" cxnId="{26B7C4E6-05B6-4C96-8652-6C7369E9F5DA}">
      <dgm:prSet/>
      <dgm:spPr/>
      <dgm:t>
        <a:bodyPr/>
        <a:lstStyle/>
        <a:p>
          <a:endParaRPr lang="en-US"/>
        </a:p>
      </dgm:t>
    </dgm:pt>
    <dgm:pt modelId="{2D6122D3-9117-47C6-8C60-681126E1168B}" type="sibTrans" cxnId="{26B7C4E6-05B6-4C96-8652-6C7369E9F5DA}">
      <dgm:prSet/>
      <dgm:spPr/>
      <dgm:t>
        <a:bodyPr/>
        <a:lstStyle/>
        <a:p>
          <a:endParaRPr lang="en-US"/>
        </a:p>
      </dgm:t>
    </dgm:pt>
    <dgm:pt modelId="{2E850993-354B-4A28-9253-524DE25EF930}">
      <dgm:prSet phldrT="[Text]" custT="1"/>
      <dgm:spPr/>
      <dgm:t>
        <a:bodyPr/>
        <a:lstStyle/>
        <a:p>
          <a:r>
            <a:rPr lang="en-US" sz="1800" b="1"/>
            <a:t>Accidental Suffocation &amp; Strangulation in bed</a:t>
          </a:r>
          <a:endParaRPr lang="en-US" sz="1800" b="1" dirty="0"/>
        </a:p>
      </dgm:t>
    </dgm:pt>
    <dgm:pt modelId="{1E323F98-9B18-4A1C-A04D-42EB5821870E}" type="parTrans" cxnId="{93DBCA40-E124-4164-992D-D2450D55D0A3}">
      <dgm:prSet/>
      <dgm:spPr/>
      <dgm:t>
        <a:bodyPr/>
        <a:lstStyle/>
        <a:p>
          <a:endParaRPr lang="en-US"/>
        </a:p>
      </dgm:t>
    </dgm:pt>
    <dgm:pt modelId="{6ED41D0C-A5C4-4C9D-98EE-3181265B71CF}" type="sibTrans" cxnId="{93DBCA40-E124-4164-992D-D2450D55D0A3}">
      <dgm:prSet/>
      <dgm:spPr/>
      <dgm:t>
        <a:bodyPr/>
        <a:lstStyle/>
        <a:p>
          <a:endParaRPr lang="en-US"/>
        </a:p>
      </dgm:t>
    </dgm:pt>
    <dgm:pt modelId="{A9E0FB6F-F32D-4B08-97D1-711D99A18589}">
      <dgm:prSet phldrT="[Text]" custT="1"/>
      <dgm:spPr/>
      <dgm:t>
        <a:bodyPr/>
        <a:lstStyle/>
        <a:p>
          <a:r>
            <a:rPr lang="en-US" sz="1600"/>
            <a:t>Suffocation by soft bedding</a:t>
          </a:r>
          <a:endParaRPr lang="en-US" sz="1600" dirty="0"/>
        </a:p>
      </dgm:t>
    </dgm:pt>
    <dgm:pt modelId="{6A765770-2BFD-4F18-A426-FC1F74546E35}" type="parTrans" cxnId="{0E07712F-596A-4D6D-A46D-664787BC541F}">
      <dgm:prSet/>
      <dgm:spPr/>
      <dgm:t>
        <a:bodyPr/>
        <a:lstStyle/>
        <a:p>
          <a:endParaRPr lang="en-US"/>
        </a:p>
      </dgm:t>
    </dgm:pt>
    <dgm:pt modelId="{B775AAB8-3A27-4D8F-9389-1733BB8A8AF1}" type="sibTrans" cxnId="{0E07712F-596A-4D6D-A46D-664787BC541F}">
      <dgm:prSet/>
      <dgm:spPr/>
      <dgm:t>
        <a:bodyPr/>
        <a:lstStyle/>
        <a:p>
          <a:endParaRPr lang="en-US"/>
        </a:p>
      </dgm:t>
    </dgm:pt>
    <dgm:pt modelId="{C1DE62A3-4BFF-4CFB-8513-F51615EC5AF5}">
      <dgm:prSet custT="1"/>
      <dgm:spPr/>
      <dgm:t>
        <a:bodyPr/>
        <a:lstStyle/>
        <a:p>
          <a:r>
            <a:rPr lang="en-US" sz="1600" dirty="0"/>
            <a:t>Overlay (a person rolls on top of infant while asleep)</a:t>
          </a:r>
        </a:p>
      </dgm:t>
    </dgm:pt>
    <dgm:pt modelId="{41B8F3ED-9841-4678-8D31-E254DEFD4EA9}" type="parTrans" cxnId="{59C85198-591B-45BC-BA85-2783B07BE55C}">
      <dgm:prSet/>
      <dgm:spPr/>
      <dgm:t>
        <a:bodyPr/>
        <a:lstStyle/>
        <a:p>
          <a:endParaRPr lang="en-US"/>
        </a:p>
      </dgm:t>
    </dgm:pt>
    <dgm:pt modelId="{8D3BC02A-C4E6-45D6-B344-B09A1A284C52}" type="sibTrans" cxnId="{59C85198-591B-45BC-BA85-2783B07BE55C}">
      <dgm:prSet/>
      <dgm:spPr/>
      <dgm:t>
        <a:bodyPr/>
        <a:lstStyle/>
        <a:p>
          <a:endParaRPr lang="en-US"/>
        </a:p>
      </dgm:t>
    </dgm:pt>
    <dgm:pt modelId="{BB5F788E-F434-44C7-B77D-6393AFDA6713}">
      <dgm:prSet custT="1"/>
      <dgm:spPr/>
      <dgm:t>
        <a:bodyPr/>
        <a:lstStyle/>
        <a:p>
          <a:r>
            <a:rPr lang="en-US" sz="1600"/>
            <a:t>Wedging or entrapment between two objects</a:t>
          </a:r>
          <a:endParaRPr lang="en-US" sz="1600" dirty="0"/>
        </a:p>
      </dgm:t>
    </dgm:pt>
    <dgm:pt modelId="{27E71EE0-BF49-45A0-BED7-8148CC2A8473}" type="parTrans" cxnId="{2AAF34BF-E664-44E1-AA40-546B57160E99}">
      <dgm:prSet/>
      <dgm:spPr/>
      <dgm:t>
        <a:bodyPr/>
        <a:lstStyle/>
        <a:p>
          <a:endParaRPr lang="en-US"/>
        </a:p>
      </dgm:t>
    </dgm:pt>
    <dgm:pt modelId="{70E3825C-42B6-44C2-9528-91440D323B88}" type="sibTrans" cxnId="{2AAF34BF-E664-44E1-AA40-546B57160E99}">
      <dgm:prSet/>
      <dgm:spPr/>
      <dgm:t>
        <a:bodyPr/>
        <a:lstStyle/>
        <a:p>
          <a:endParaRPr lang="en-US"/>
        </a:p>
      </dgm:t>
    </dgm:pt>
    <dgm:pt modelId="{A7F0EECD-3AAA-428E-8D61-33975EFE2B8A}">
      <dgm:prSet custT="1"/>
      <dgm:spPr/>
      <dgm:t>
        <a:bodyPr/>
        <a:lstStyle/>
        <a:p>
          <a:r>
            <a:rPr lang="en-US" sz="1600" dirty="0"/>
            <a:t>Strangulation </a:t>
          </a:r>
        </a:p>
      </dgm:t>
    </dgm:pt>
    <dgm:pt modelId="{DF7E9DA9-640B-4C75-A017-8FA1232DCF98}" type="parTrans" cxnId="{0E9F56DB-B563-4161-A4CF-3C91A9EF132B}">
      <dgm:prSet/>
      <dgm:spPr/>
      <dgm:t>
        <a:bodyPr/>
        <a:lstStyle/>
        <a:p>
          <a:endParaRPr lang="en-US"/>
        </a:p>
      </dgm:t>
    </dgm:pt>
    <dgm:pt modelId="{DF105045-7AA1-47DF-8E86-D71AEC6F15B5}" type="sibTrans" cxnId="{0E9F56DB-B563-4161-A4CF-3C91A9EF132B}">
      <dgm:prSet/>
      <dgm:spPr/>
      <dgm:t>
        <a:bodyPr/>
        <a:lstStyle/>
        <a:p>
          <a:endParaRPr lang="en-US"/>
        </a:p>
      </dgm:t>
    </dgm:pt>
    <dgm:pt modelId="{8F3BF8AC-5402-47A2-9409-E0B01424155D}" type="pres">
      <dgm:prSet presAssocID="{DB82C403-5980-4F8E-8A0C-7E29C5B1B00B}" presName="Name0" presStyleCnt="0">
        <dgm:presLayoutVars>
          <dgm:dir/>
          <dgm:animLvl val="lvl"/>
          <dgm:resizeHandles val="exact"/>
        </dgm:presLayoutVars>
      </dgm:prSet>
      <dgm:spPr/>
    </dgm:pt>
    <dgm:pt modelId="{6F9F3AD4-3211-4B0B-AF46-8AA93BAD1244}" type="pres">
      <dgm:prSet presAssocID="{53A66FAA-FD74-4E68-BDC2-40D0BACA4EDE}" presName="composite" presStyleCnt="0"/>
      <dgm:spPr/>
    </dgm:pt>
    <dgm:pt modelId="{668FEDD3-B693-45C3-8954-82B64D70188B}" type="pres">
      <dgm:prSet presAssocID="{53A66FAA-FD74-4E68-BDC2-40D0BACA4EDE}" presName="parTx" presStyleLbl="alignNode1" presStyleIdx="0" presStyleCnt="3">
        <dgm:presLayoutVars>
          <dgm:chMax val="0"/>
          <dgm:chPref val="0"/>
          <dgm:bulletEnabled val="1"/>
        </dgm:presLayoutVars>
      </dgm:prSet>
      <dgm:spPr/>
    </dgm:pt>
    <dgm:pt modelId="{377A677A-9494-4ED7-9CD5-CF4B7DEE2B42}" type="pres">
      <dgm:prSet presAssocID="{53A66FAA-FD74-4E68-BDC2-40D0BACA4EDE}" presName="desTx" presStyleLbl="alignAccFollowNode1" presStyleIdx="0" presStyleCnt="3">
        <dgm:presLayoutVars>
          <dgm:bulletEnabled val="1"/>
        </dgm:presLayoutVars>
      </dgm:prSet>
      <dgm:spPr/>
    </dgm:pt>
    <dgm:pt modelId="{561EF179-DB6C-441A-BCE1-9C29D5767071}" type="pres">
      <dgm:prSet presAssocID="{569F3D9C-24A3-4190-9515-860B9D502F6D}" presName="space" presStyleCnt="0"/>
      <dgm:spPr/>
    </dgm:pt>
    <dgm:pt modelId="{30761A29-042F-4579-B19A-058285DB5734}" type="pres">
      <dgm:prSet presAssocID="{4B793FEA-8DA3-4F84-92E4-AC471962F8D8}" presName="composite" presStyleCnt="0"/>
      <dgm:spPr/>
    </dgm:pt>
    <dgm:pt modelId="{74C17D73-CAF1-432C-A0F8-3089C9A50C3F}" type="pres">
      <dgm:prSet presAssocID="{4B793FEA-8DA3-4F84-92E4-AC471962F8D8}" presName="parTx" presStyleLbl="alignNode1" presStyleIdx="1" presStyleCnt="3">
        <dgm:presLayoutVars>
          <dgm:chMax val="0"/>
          <dgm:chPref val="0"/>
          <dgm:bulletEnabled val="1"/>
        </dgm:presLayoutVars>
      </dgm:prSet>
      <dgm:spPr/>
    </dgm:pt>
    <dgm:pt modelId="{E36ED4F3-0F84-4B43-BE7A-A37D44D31C5D}" type="pres">
      <dgm:prSet presAssocID="{4B793FEA-8DA3-4F84-92E4-AC471962F8D8}" presName="desTx" presStyleLbl="alignAccFollowNode1" presStyleIdx="1" presStyleCnt="3">
        <dgm:presLayoutVars>
          <dgm:bulletEnabled val="1"/>
        </dgm:presLayoutVars>
      </dgm:prSet>
      <dgm:spPr/>
    </dgm:pt>
    <dgm:pt modelId="{AED15154-BC04-4E4D-992D-3EEF8DCD36CF}" type="pres">
      <dgm:prSet presAssocID="{1129FDBF-72A6-4C37-A19F-5F6D4C497EBC}" presName="space" presStyleCnt="0"/>
      <dgm:spPr/>
    </dgm:pt>
    <dgm:pt modelId="{F966D38A-19B1-41E7-BEEA-C81E0DF6D4D2}" type="pres">
      <dgm:prSet presAssocID="{2E850993-354B-4A28-9253-524DE25EF930}" presName="composite" presStyleCnt="0"/>
      <dgm:spPr/>
    </dgm:pt>
    <dgm:pt modelId="{E79043E4-DA7F-45B7-A61A-999F5B367272}" type="pres">
      <dgm:prSet presAssocID="{2E850993-354B-4A28-9253-524DE25EF930}" presName="parTx" presStyleLbl="alignNode1" presStyleIdx="2" presStyleCnt="3">
        <dgm:presLayoutVars>
          <dgm:chMax val="0"/>
          <dgm:chPref val="0"/>
          <dgm:bulletEnabled val="1"/>
        </dgm:presLayoutVars>
      </dgm:prSet>
      <dgm:spPr/>
    </dgm:pt>
    <dgm:pt modelId="{CFCFC1E7-9880-41A3-8C99-45B87074BD29}" type="pres">
      <dgm:prSet presAssocID="{2E850993-354B-4A28-9253-524DE25EF930}" presName="desTx" presStyleLbl="alignAccFollowNode1" presStyleIdx="2" presStyleCnt="3">
        <dgm:presLayoutVars>
          <dgm:bulletEnabled val="1"/>
        </dgm:presLayoutVars>
      </dgm:prSet>
      <dgm:spPr/>
    </dgm:pt>
  </dgm:ptLst>
  <dgm:cxnLst>
    <dgm:cxn modelId="{99F5A721-2DC2-4764-B08E-7C70E6D3BA63}" type="presOf" srcId="{A7F0EECD-3AAA-428E-8D61-33975EFE2B8A}" destId="{CFCFC1E7-9880-41A3-8C99-45B87074BD29}" srcOrd="0" destOrd="3" presId="urn:microsoft.com/office/officeart/2005/8/layout/hList1"/>
    <dgm:cxn modelId="{0E07712F-596A-4D6D-A46D-664787BC541F}" srcId="{2E850993-354B-4A28-9253-524DE25EF930}" destId="{A9E0FB6F-F32D-4B08-97D1-711D99A18589}" srcOrd="0" destOrd="0" parTransId="{6A765770-2BFD-4F18-A426-FC1F74546E35}" sibTransId="{B775AAB8-3A27-4D8F-9389-1733BB8A8AF1}"/>
    <dgm:cxn modelId="{D6F16933-53C2-4186-BCB8-9B66590CF073}" srcId="{53A66FAA-FD74-4E68-BDC2-40D0BACA4EDE}" destId="{DD1DB8C9-2168-4C6A-8BFD-8616A4128369}" srcOrd="0" destOrd="0" parTransId="{B30D87AD-822B-4422-8AD3-C7B1FBBCF22B}" sibTransId="{A25EFCA7-2C3E-453F-A7BC-0DF081B4EE36}"/>
    <dgm:cxn modelId="{50C8AA35-0FAD-4CA8-A4E3-0A6F640DB8F2}" type="presOf" srcId="{BB5F788E-F434-44C7-B77D-6393AFDA6713}" destId="{CFCFC1E7-9880-41A3-8C99-45B87074BD29}" srcOrd="0" destOrd="2" presId="urn:microsoft.com/office/officeart/2005/8/layout/hList1"/>
    <dgm:cxn modelId="{9C25413F-BD90-41EB-85DD-6334E2018648}" type="presOf" srcId="{C1DE62A3-4BFF-4CFB-8513-F51615EC5AF5}" destId="{CFCFC1E7-9880-41A3-8C99-45B87074BD29}" srcOrd="0" destOrd="1" presId="urn:microsoft.com/office/officeart/2005/8/layout/hList1"/>
    <dgm:cxn modelId="{93DBCA40-E124-4164-992D-D2450D55D0A3}" srcId="{DB82C403-5980-4F8E-8A0C-7E29C5B1B00B}" destId="{2E850993-354B-4A28-9253-524DE25EF930}" srcOrd="2" destOrd="0" parTransId="{1E323F98-9B18-4A1C-A04D-42EB5821870E}" sibTransId="{6ED41D0C-A5C4-4C9D-98EE-3181265B71CF}"/>
    <dgm:cxn modelId="{7591E161-58B9-4CE7-8025-7310D43D666E}" type="presOf" srcId="{A9E0FB6F-F32D-4B08-97D1-711D99A18589}" destId="{CFCFC1E7-9880-41A3-8C99-45B87074BD29}" srcOrd="0" destOrd="0" presId="urn:microsoft.com/office/officeart/2005/8/layout/hList1"/>
    <dgm:cxn modelId="{229DCA4C-2806-4929-AE12-88431E728605}" srcId="{DB82C403-5980-4F8E-8A0C-7E29C5B1B00B}" destId="{4B793FEA-8DA3-4F84-92E4-AC471962F8D8}" srcOrd="1" destOrd="0" parTransId="{3E04CA49-A025-4E2B-9A66-861BF56AB53C}" sibTransId="{1129FDBF-72A6-4C37-A19F-5F6D4C497EBC}"/>
    <dgm:cxn modelId="{A148576F-F1AF-4F9A-A9C0-4E6A7EA981F6}" srcId="{DB82C403-5980-4F8E-8A0C-7E29C5B1B00B}" destId="{53A66FAA-FD74-4E68-BDC2-40D0BACA4EDE}" srcOrd="0" destOrd="0" parTransId="{EF269C71-A809-4D9E-80C3-4B6ACB2898E2}" sibTransId="{569F3D9C-24A3-4190-9515-860B9D502F6D}"/>
    <dgm:cxn modelId="{212FE47C-C967-4577-BC57-FBD72C439C49}" type="presOf" srcId="{FA81A2FC-2895-4EB0-8220-FA27271988C3}" destId="{E36ED4F3-0F84-4B43-BE7A-A37D44D31C5D}" srcOrd="0" destOrd="0" presId="urn:microsoft.com/office/officeart/2005/8/layout/hList1"/>
    <dgm:cxn modelId="{1C9B008A-9E59-4C20-9C26-DC14E9FDF8DE}" type="presOf" srcId="{DB82C403-5980-4F8E-8A0C-7E29C5B1B00B}" destId="{8F3BF8AC-5402-47A2-9409-E0B01424155D}" srcOrd="0" destOrd="0" presId="urn:microsoft.com/office/officeart/2005/8/layout/hList1"/>
    <dgm:cxn modelId="{59C85198-591B-45BC-BA85-2783B07BE55C}" srcId="{2E850993-354B-4A28-9253-524DE25EF930}" destId="{C1DE62A3-4BFF-4CFB-8513-F51615EC5AF5}" srcOrd="1" destOrd="0" parTransId="{41B8F3ED-9841-4678-8D31-E254DEFD4EA9}" sibTransId="{8D3BC02A-C4E6-45D6-B344-B09A1A284C52}"/>
    <dgm:cxn modelId="{06EBE49E-4D1F-49B9-B9F3-789DDB591E8B}" type="presOf" srcId="{4B793FEA-8DA3-4F84-92E4-AC471962F8D8}" destId="{74C17D73-CAF1-432C-A0F8-3089C9A50C3F}" srcOrd="0" destOrd="0" presId="urn:microsoft.com/office/officeart/2005/8/layout/hList1"/>
    <dgm:cxn modelId="{2AAF34BF-E664-44E1-AA40-546B57160E99}" srcId="{2E850993-354B-4A28-9253-524DE25EF930}" destId="{BB5F788E-F434-44C7-B77D-6393AFDA6713}" srcOrd="2" destOrd="0" parTransId="{27E71EE0-BF49-45A0-BED7-8148CC2A8473}" sibTransId="{70E3825C-42B6-44C2-9528-91440D323B88}"/>
    <dgm:cxn modelId="{DB3A44C4-6660-4382-926B-34A5EBCAA70C}" type="presOf" srcId="{53A66FAA-FD74-4E68-BDC2-40D0BACA4EDE}" destId="{668FEDD3-B693-45C3-8954-82B64D70188B}" srcOrd="0" destOrd="0" presId="urn:microsoft.com/office/officeart/2005/8/layout/hList1"/>
    <dgm:cxn modelId="{967DE9DA-F86C-40D5-AB21-3E640AD2C2C4}" type="presOf" srcId="{2E850993-354B-4A28-9253-524DE25EF930}" destId="{E79043E4-DA7F-45B7-A61A-999F5B367272}" srcOrd="0" destOrd="0" presId="urn:microsoft.com/office/officeart/2005/8/layout/hList1"/>
    <dgm:cxn modelId="{0E9F56DB-B563-4161-A4CF-3C91A9EF132B}" srcId="{2E850993-354B-4A28-9253-524DE25EF930}" destId="{A7F0EECD-3AAA-428E-8D61-33975EFE2B8A}" srcOrd="3" destOrd="0" parTransId="{DF7E9DA9-640B-4C75-A017-8FA1232DCF98}" sibTransId="{DF105045-7AA1-47DF-8E86-D71AEC6F15B5}"/>
    <dgm:cxn modelId="{26B7C4E6-05B6-4C96-8652-6C7369E9F5DA}" srcId="{4B793FEA-8DA3-4F84-92E4-AC471962F8D8}" destId="{FA81A2FC-2895-4EB0-8220-FA27271988C3}" srcOrd="0" destOrd="0" parTransId="{4D4997D9-86E1-456C-A274-67526D805798}" sibTransId="{2D6122D3-9117-47C6-8C60-681126E1168B}"/>
    <dgm:cxn modelId="{811236EE-35C8-4FC5-A6BF-242DA91ED801}" type="presOf" srcId="{DD1DB8C9-2168-4C6A-8BFD-8616A4128369}" destId="{377A677A-9494-4ED7-9CD5-CF4B7DEE2B42}" srcOrd="0" destOrd="0" presId="urn:microsoft.com/office/officeart/2005/8/layout/hList1"/>
    <dgm:cxn modelId="{14F77BE1-0B87-42A4-A021-968CBB292683}" type="presParOf" srcId="{8F3BF8AC-5402-47A2-9409-E0B01424155D}" destId="{6F9F3AD4-3211-4B0B-AF46-8AA93BAD1244}" srcOrd="0" destOrd="0" presId="urn:microsoft.com/office/officeart/2005/8/layout/hList1"/>
    <dgm:cxn modelId="{DE360135-5267-4745-BC50-416EFB846473}" type="presParOf" srcId="{6F9F3AD4-3211-4B0B-AF46-8AA93BAD1244}" destId="{668FEDD3-B693-45C3-8954-82B64D70188B}" srcOrd="0" destOrd="0" presId="urn:microsoft.com/office/officeart/2005/8/layout/hList1"/>
    <dgm:cxn modelId="{A214975A-F148-47E6-A491-D83483C51D68}" type="presParOf" srcId="{6F9F3AD4-3211-4B0B-AF46-8AA93BAD1244}" destId="{377A677A-9494-4ED7-9CD5-CF4B7DEE2B42}" srcOrd="1" destOrd="0" presId="urn:microsoft.com/office/officeart/2005/8/layout/hList1"/>
    <dgm:cxn modelId="{A933F330-5220-46A7-84C5-B1D34750F0B5}" type="presParOf" srcId="{8F3BF8AC-5402-47A2-9409-E0B01424155D}" destId="{561EF179-DB6C-441A-BCE1-9C29D5767071}" srcOrd="1" destOrd="0" presId="urn:microsoft.com/office/officeart/2005/8/layout/hList1"/>
    <dgm:cxn modelId="{913282BE-12A3-497E-ABFE-B4428C58F9B8}" type="presParOf" srcId="{8F3BF8AC-5402-47A2-9409-E0B01424155D}" destId="{30761A29-042F-4579-B19A-058285DB5734}" srcOrd="2" destOrd="0" presId="urn:microsoft.com/office/officeart/2005/8/layout/hList1"/>
    <dgm:cxn modelId="{1A47E57F-4B77-41A6-BBD7-1CBACB84574D}" type="presParOf" srcId="{30761A29-042F-4579-B19A-058285DB5734}" destId="{74C17D73-CAF1-432C-A0F8-3089C9A50C3F}" srcOrd="0" destOrd="0" presId="urn:microsoft.com/office/officeart/2005/8/layout/hList1"/>
    <dgm:cxn modelId="{E81CCC65-A283-4486-9CC5-1E6C9811676E}" type="presParOf" srcId="{30761A29-042F-4579-B19A-058285DB5734}" destId="{E36ED4F3-0F84-4B43-BE7A-A37D44D31C5D}" srcOrd="1" destOrd="0" presId="urn:microsoft.com/office/officeart/2005/8/layout/hList1"/>
    <dgm:cxn modelId="{C3871DAA-5F7B-421E-8EB1-996324B8A80F}" type="presParOf" srcId="{8F3BF8AC-5402-47A2-9409-E0B01424155D}" destId="{AED15154-BC04-4E4D-992D-3EEF8DCD36CF}" srcOrd="3" destOrd="0" presId="urn:microsoft.com/office/officeart/2005/8/layout/hList1"/>
    <dgm:cxn modelId="{D52FD7AD-4C60-4FDA-A6FA-C3957741220E}" type="presParOf" srcId="{8F3BF8AC-5402-47A2-9409-E0B01424155D}" destId="{F966D38A-19B1-41E7-BEEA-C81E0DF6D4D2}" srcOrd="4" destOrd="0" presId="urn:microsoft.com/office/officeart/2005/8/layout/hList1"/>
    <dgm:cxn modelId="{E061AFCF-CB43-4C0E-8A0D-F06B0B7EAF83}" type="presParOf" srcId="{F966D38A-19B1-41E7-BEEA-C81E0DF6D4D2}" destId="{E79043E4-DA7F-45B7-A61A-999F5B367272}" srcOrd="0" destOrd="0" presId="urn:microsoft.com/office/officeart/2005/8/layout/hList1"/>
    <dgm:cxn modelId="{942AAA90-F65A-411B-A745-FEEA808DFBF6}" type="presParOf" srcId="{F966D38A-19B1-41E7-BEEA-C81E0DF6D4D2}" destId="{CFCFC1E7-9880-41A3-8C99-45B87074BD2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FEDD3-B693-45C3-8954-82B64D70188B}">
      <dsp:nvSpPr>
        <dsp:cNvPr id="0" name=""/>
        <dsp:cNvSpPr/>
      </dsp:nvSpPr>
      <dsp:spPr>
        <a:xfrm>
          <a:off x="2486" y="6454"/>
          <a:ext cx="2423874" cy="64979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Sudden Infant Death Syndrome (SIDS)</a:t>
          </a:r>
        </a:p>
      </dsp:txBody>
      <dsp:txXfrm>
        <a:off x="2486" y="6454"/>
        <a:ext cx="2423874" cy="649790"/>
      </dsp:txXfrm>
    </dsp:sp>
    <dsp:sp modelId="{377A677A-9494-4ED7-9CD5-CF4B7DEE2B42}">
      <dsp:nvSpPr>
        <dsp:cNvPr id="0" name=""/>
        <dsp:cNvSpPr/>
      </dsp:nvSpPr>
      <dsp:spPr>
        <a:xfrm>
          <a:off x="2486" y="656245"/>
          <a:ext cx="2423874" cy="269009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The sudden death of an infant less than 1 year of age that cannot be explained after a thorough investigation is conducted, including a complete autopsy, examination of the death scene, and a review of the clinical history</a:t>
          </a:r>
        </a:p>
      </dsp:txBody>
      <dsp:txXfrm>
        <a:off x="2486" y="656245"/>
        <a:ext cx="2423874" cy="2690099"/>
      </dsp:txXfrm>
    </dsp:sp>
    <dsp:sp modelId="{74C17D73-CAF1-432C-A0F8-3089C9A50C3F}">
      <dsp:nvSpPr>
        <dsp:cNvPr id="0" name=""/>
        <dsp:cNvSpPr/>
      </dsp:nvSpPr>
      <dsp:spPr>
        <a:xfrm>
          <a:off x="2765702" y="6454"/>
          <a:ext cx="2423874" cy="64979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Unknown</a:t>
          </a:r>
          <a:r>
            <a:rPr lang="en-US" sz="1700" kern="1200" dirty="0"/>
            <a:t> </a:t>
          </a:r>
          <a:r>
            <a:rPr lang="en-US" sz="1800" b="1" kern="1200" dirty="0"/>
            <a:t>Cause</a:t>
          </a:r>
        </a:p>
      </dsp:txBody>
      <dsp:txXfrm>
        <a:off x="2765702" y="6454"/>
        <a:ext cx="2423874" cy="649790"/>
      </dsp:txXfrm>
    </dsp:sp>
    <dsp:sp modelId="{E36ED4F3-0F84-4B43-BE7A-A37D44D31C5D}">
      <dsp:nvSpPr>
        <dsp:cNvPr id="0" name=""/>
        <dsp:cNvSpPr/>
      </dsp:nvSpPr>
      <dsp:spPr>
        <a:xfrm>
          <a:off x="2765702" y="656245"/>
          <a:ext cx="2423874" cy="269009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The sudden death of an infant less than 1 year old that remains undetermined because one or more parts of the investigation was not completed</a:t>
          </a:r>
        </a:p>
      </dsp:txBody>
      <dsp:txXfrm>
        <a:off x="2765702" y="656245"/>
        <a:ext cx="2423874" cy="2690099"/>
      </dsp:txXfrm>
    </dsp:sp>
    <dsp:sp modelId="{E79043E4-DA7F-45B7-A61A-999F5B367272}">
      <dsp:nvSpPr>
        <dsp:cNvPr id="0" name=""/>
        <dsp:cNvSpPr/>
      </dsp:nvSpPr>
      <dsp:spPr>
        <a:xfrm>
          <a:off x="5528919" y="6454"/>
          <a:ext cx="2423874" cy="64979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Accidental Suffocation &amp; Strangulation in bed</a:t>
          </a:r>
          <a:endParaRPr lang="en-US" sz="1800" b="1" kern="1200" dirty="0"/>
        </a:p>
      </dsp:txBody>
      <dsp:txXfrm>
        <a:off x="5528919" y="6454"/>
        <a:ext cx="2423874" cy="649790"/>
      </dsp:txXfrm>
    </dsp:sp>
    <dsp:sp modelId="{CFCFC1E7-9880-41A3-8C99-45B87074BD29}">
      <dsp:nvSpPr>
        <dsp:cNvPr id="0" name=""/>
        <dsp:cNvSpPr/>
      </dsp:nvSpPr>
      <dsp:spPr>
        <a:xfrm>
          <a:off x="5528919" y="656245"/>
          <a:ext cx="2423874" cy="269009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Suffocation by soft bedding</a:t>
          </a:r>
          <a:endParaRPr lang="en-US" sz="1600" kern="1200" dirty="0"/>
        </a:p>
        <a:p>
          <a:pPr marL="171450" lvl="1" indent="-171450" algn="l" defTabSz="711200">
            <a:lnSpc>
              <a:spcPct val="90000"/>
            </a:lnSpc>
            <a:spcBef>
              <a:spcPct val="0"/>
            </a:spcBef>
            <a:spcAft>
              <a:spcPct val="15000"/>
            </a:spcAft>
            <a:buChar char="•"/>
          </a:pPr>
          <a:r>
            <a:rPr lang="en-US" sz="1600" kern="1200" dirty="0"/>
            <a:t>Overlay (a person rolls on top of infant while asleep)</a:t>
          </a:r>
        </a:p>
        <a:p>
          <a:pPr marL="171450" lvl="1" indent="-171450" algn="l" defTabSz="711200">
            <a:lnSpc>
              <a:spcPct val="90000"/>
            </a:lnSpc>
            <a:spcBef>
              <a:spcPct val="0"/>
            </a:spcBef>
            <a:spcAft>
              <a:spcPct val="15000"/>
            </a:spcAft>
            <a:buChar char="•"/>
          </a:pPr>
          <a:r>
            <a:rPr lang="en-US" sz="1600" kern="1200"/>
            <a:t>Wedging or entrapment between two objects</a:t>
          </a:r>
          <a:endParaRPr lang="en-US" sz="1600" kern="1200" dirty="0"/>
        </a:p>
        <a:p>
          <a:pPr marL="171450" lvl="1" indent="-171450" algn="l" defTabSz="711200">
            <a:lnSpc>
              <a:spcPct val="90000"/>
            </a:lnSpc>
            <a:spcBef>
              <a:spcPct val="0"/>
            </a:spcBef>
            <a:spcAft>
              <a:spcPct val="15000"/>
            </a:spcAft>
            <a:buChar char="•"/>
          </a:pPr>
          <a:r>
            <a:rPr lang="en-US" sz="1600" kern="1200" dirty="0"/>
            <a:t>Strangulation </a:t>
          </a:r>
        </a:p>
      </dsp:txBody>
      <dsp:txXfrm>
        <a:off x="5528919" y="656245"/>
        <a:ext cx="2423874" cy="269009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3CB0903D-483A-46EB-B2AB-577C816068DB}" type="datetimeFigureOut">
              <a:rPr lang="en-US"/>
              <a:pPr>
                <a:defRPr/>
              </a:pPr>
              <a:t>10/30/2018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F7AEDB80-F818-4C43-A5F5-1807FDB755D0}" type="slidenum">
              <a:rPr lang="en-US" altLang="en-US"/>
              <a:pPr>
                <a:defRPr/>
              </a:pPr>
              <a:t>‹#›</a:t>
            </a:fld>
            <a:endParaRPr lang="en-US" altLang="en-US"/>
          </a:p>
        </p:txBody>
      </p:sp>
    </p:spTree>
    <p:extLst>
      <p:ext uri="{BB962C8B-B14F-4D97-AF65-F5344CB8AC3E}">
        <p14:creationId xmlns:p14="http://schemas.microsoft.com/office/powerpoint/2010/main" val="20341283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This presentation, “How to Promote Infant Safe Sleep: Key Messages and Resources,” from the Division of Maternal and Child Health in the Vermont Department of Health, is designed to inform healthcare providers about the issue of infant safe sleep.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F327ADD5-96F7-427A-B070-7C3A83C56B29}"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As shown in the first graph, the SUID rate declined during the 1990s, and it has fluctuated around 90 deaths per 100,000 live births since.</a:t>
            </a:r>
          </a:p>
          <a:p>
            <a:pPr eaLnBrk="1" hangingPunct="1">
              <a:spcBef>
                <a:spcPct val="0"/>
              </a:spcBef>
            </a:pPr>
            <a:endParaRPr lang="en-US" altLang="en-US" dirty="0"/>
          </a:p>
          <a:p>
            <a:pPr eaLnBrk="1" hangingPunct="1">
              <a:spcBef>
                <a:spcPct val="0"/>
              </a:spcBef>
            </a:pPr>
            <a:r>
              <a:rPr lang="en-US" altLang="en-US" dirty="0"/>
              <a:t>The distribution of types of deaths reported have shifted since about 2000, with deaths reported as SIDS decreasing and deaths reported as ASSB and unknown cause increasing. The reason for this shift is currently unknown, but may be attributable to stricter adherence to SIDS definitions or more complete death scene investigation and autopsy data. </a:t>
            </a:r>
          </a:p>
          <a:p>
            <a:pPr eaLnBrk="1" hangingPunct="1">
              <a:spcBef>
                <a:spcPct val="0"/>
              </a:spcBef>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SIDS remains the leading cause of death among infants under 1 year old, </a:t>
            </a:r>
            <a:r>
              <a:rPr lang="en-US" altLang="en-US" sz="1200" b="0" dirty="0"/>
              <a:t>however researchers are continuing to work on increasing the accuracy of the findings in the manner of death.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SUID Rate Over Time by Type graph is from: Centers for Disease Control. Sudden Unexpected Infant Death (SUID) website. https://www.cdc.gov/sids/pdf/sudden-unexpected-infant-death.pdf. Accessed April 18, 2018. </a:t>
            </a:r>
          </a:p>
          <a:p>
            <a:pPr lvl="1" eaLnBrk="1" hangingPunct="1">
              <a:spcBef>
                <a:spcPct val="0"/>
              </a:spcBef>
            </a:pPr>
            <a:endParaRPr lang="en-US" altLang="en-US" dirty="0"/>
          </a:p>
          <a:p>
            <a:pPr eaLnBrk="1" hangingPunct="1">
              <a:spcBef>
                <a:spcPct val="0"/>
              </a:spcBef>
            </a:pPr>
            <a:r>
              <a:rPr lang="en-US" altLang="en-US" dirty="0"/>
              <a:t>Breakdown of SUID by Cause, 2015 graph: Centers for Disease Control. Sudden Unexpected Infant Death and Sudden Infant Death Syndrome website. https://www.cdc.gov/sids/data.htm. Accessed April 18, 2018. </a:t>
            </a:r>
          </a:p>
          <a:p>
            <a:pPr algn="ctr" eaLnBrk="1" hangingPunct="1">
              <a:spcBef>
                <a:spcPct val="0"/>
              </a:spcBef>
            </a:pPr>
            <a:endParaRPr lang="en-US" altLang="en-US" dirty="0"/>
          </a:p>
          <a:p>
            <a:pPr lvl="1" eaLnBrk="1" hangingPunct="1">
              <a:spcBef>
                <a:spcPct val="0"/>
              </a:spcBef>
            </a:pPr>
            <a:endParaRPr lang="en-US" altLang="en-US" dirty="0"/>
          </a:p>
          <a:p>
            <a:pPr eaLnBrk="1" hangingPunct="1">
              <a:spcBef>
                <a:spcPct val="0"/>
              </a:spcBef>
            </a:pPr>
            <a:endParaRPr lang="en-US" alt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AFDCB68D-DF19-479B-A00B-E52C8249F0EC}"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Graph from: Vermont Department of Health. Sudden Unexpected Infant Death Data Brief from VDH website. http://www.healthvermont.gov/sites/default/files/documents/pdf/HSVR_injury_SUID.pdf. Accessed April 18, 2018.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FAFA2CEC-4FF1-436D-B19E-18EA11B6D715}"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It is important to understand what current research says about why SUID cases occur, so that they may be prevented. SIDS is the most common type of SUID and is the leading cause of death among infants under 1 year old. Therefore, it is worth reviewing the Triple-Risk Model for SIDS, which posits the underlying factors that lead to SIDS.</a:t>
            </a:r>
          </a:p>
          <a:p>
            <a:pPr eaLnBrk="1" hangingPunct="1">
              <a:spcBef>
                <a:spcPct val="0"/>
              </a:spcBef>
            </a:pPr>
            <a:endParaRPr lang="en-US" altLang="en-US" dirty="0"/>
          </a:p>
          <a:p>
            <a:pPr eaLnBrk="1" hangingPunct="1">
              <a:spcBef>
                <a:spcPct val="0"/>
              </a:spcBef>
            </a:pPr>
            <a:r>
              <a:rPr lang="en-US" altLang="en-US" dirty="0"/>
              <a:t>(As for the other two types of SUID, ASSB cases are clearly attributable to factors that would lead to strangulation or suffocation, and unknown causes, unfortunately, remain unexplained.)</a:t>
            </a:r>
          </a:p>
          <a:p>
            <a:pPr eaLnBrk="1" hangingPunct="1">
              <a:spcBef>
                <a:spcPct val="0"/>
              </a:spcBef>
            </a:pPr>
            <a:endParaRPr lang="en-US" altLang="en-US" dirty="0"/>
          </a:p>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National Institutes of Health. Research on Possible Causes of SIDS website. https://www1.nichd.nih.gov/sts/campaign/science/Pages/causes.aspx. Accessed April 18, 2018.</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4D3C94AB-E117-42A8-ADBD-6FE44E7BA526}"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Notes:</a:t>
            </a:r>
          </a:p>
          <a:p>
            <a:endParaRPr lang="en-US" altLang="en-US"/>
          </a:p>
          <a:p>
            <a:r>
              <a:rPr lang="en-US" altLang="en-US"/>
              <a:t>The National Institute for Child and Human Development (NICHD) partners with the American Academy of Pediatrics (AAP) for their national Safe to Sleep campaign. For over twenty years, the American Academy of Pediatrics (AAP) has offered guidelines to help parents, caregivers, and providers to keep infants safe when they sleep. </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4C8C9C82-CACF-475F-9929-0BF2D9BFFE3A}"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Notes:</a:t>
            </a:r>
          </a:p>
          <a:p>
            <a:endParaRPr lang="en-US" altLang="en-US"/>
          </a:p>
          <a:p>
            <a:r>
              <a:rPr lang="en-US" altLang="en-US"/>
              <a:t>The National Institute for Child and Human Development (NICHD) partners with the American Academy of Pediatrics (AAP) for their national Safe to Sleep campaign. For over twenty years, the American Academy of Pediatrics (AAP) has offered guidelines to help parents, caregivers, and providers to keep infants safe when they sleep. </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7EBD3CEC-4FD0-4114-ADCE-7438845103A4}"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054FC43E-EBD6-4A1D-A520-D221D9329262}"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The AAP guidelines and supporting evidence can be found in their 2016 Policy Statement and Technical Report. A webinar describing the 2016 updated recommendations is also available.</a:t>
            </a:r>
          </a:p>
          <a:p>
            <a:pPr eaLnBrk="1" hangingPunct="1">
              <a:spcBef>
                <a:spcPct val="0"/>
              </a:spcBef>
            </a:pPr>
            <a:endParaRPr lang="en-US" altLang="en-US" dirty="0"/>
          </a:p>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2016 AAP Policy Statement: Task Force on Sudden Infant Death Syndrome. SIDS and other sleep-related infant deaths: updated 2016 recommendations for a safe infant sleeping environment. Pediatrics.  2016 Nov;138(5).</a:t>
            </a:r>
          </a:p>
          <a:p>
            <a:pPr eaLnBrk="1" hangingPunct="1">
              <a:spcBef>
                <a:spcPct val="0"/>
              </a:spcBef>
            </a:pPr>
            <a:endParaRPr lang="en-US" altLang="en-US" dirty="0"/>
          </a:p>
          <a:p>
            <a:pPr eaLnBrk="1" hangingPunct="1">
              <a:spcBef>
                <a:spcPct val="0"/>
              </a:spcBef>
            </a:pPr>
            <a:r>
              <a:rPr lang="en-US" altLang="en-US" dirty="0"/>
              <a:t>2016 AAP Technical Report: Moon RY, Task Force on Sudden Infant Death Syndrome. SIDS and Other Sleep-Related Infant Deaths: Evidence Base for 2016 Updated Recommendations for a Safe Infant Sleeping Environment. Pediatrics. 2016 Nov;138(5). </a:t>
            </a:r>
          </a:p>
          <a:p>
            <a:pPr eaLnBrk="1" hangingPunct="1">
              <a:spcBef>
                <a:spcPct val="0"/>
              </a:spcBef>
            </a:pPr>
            <a:endParaRPr lang="en-US" altLang="en-US" dirty="0"/>
          </a:p>
          <a:p>
            <a:pPr eaLnBrk="1" hangingPunct="1">
              <a:spcBef>
                <a:spcPct val="0"/>
              </a:spcBef>
            </a:pPr>
            <a:r>
              <a:rPr lang="en-US" altLang="en-US" dirty="0"/>
              <a:t>Webinar on SIDS and Other Sleep Related Deaths: American Academy of Pediatrics. SIDS and Other Sleep Related Infant Deaths: Updated Recommendations website. https://www.youtube.com/watch?v=sdWGmhCyAak&amp;feature=youtu.be. Accessed April 18, 2018.</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E5AD6667-67AD-4C30-AD39-6906EEADD2E3}"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Notes:</a:t>
            </a:r>
          </a:p>
          <a:p>
            <a:pPr eaLnBrk="1" hangingPunct="1">
              <a:spcBef>
                <a:spcPct val="0"/>
              </a:spcBef>
            </a:pPr>
            <a:endParaRPr lang="en-US" altLang="en-US"/>
          </a:p>
          <a:p>
            <a:pPr eaLnBrk="1" hangingPunct="1">
              <a:spcBef>
                <a:spcPct val="0"/>
              </a:spcBef>
            </a:pPr>
            <a:r>
              <a:rPr lang="en-US" altLang="en-US"/>
              <a:t>In summary, there are many ways to reduce the number of sleep-related infant deaths. Some of these recommendations have a greater amount and higher-quality of research supporting their relation to reducing sleep-related infant deaths. Be aware that these recommendations are based in the most current evidence available, and that parents may need your assistance in navigating their varied and changing nature.</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82FCB8FE-CD33-4340-82E2-9C379A181567}"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Refer to findings from JSI research for Vt Dept. Health, 2017: healthvermont.gov/</a:t>
            </a:r>
            <a:r>
              <a:rPr lang="en-US" altLang="en-US" dirty="0" err="1"/>
              <a:t>safesleep</a:t>
            </a:r>
            <a:r>
              <a:rPr lang="en-US" altLang="en-US" dirty="0"/>
              <a:t>  </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A0E01216-C001-433B-8D90-E60520118C4E}"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References:</a:t>
            </a:r>
          </a:p>
          <a:p>
            <a:pPr marL="0" lvl="1" eaLnBrk="1" hangingPunct="1">
              <a:spcBef>
                <a:spcPct val="0"/>
              </a:spcBef>
            </a:pPr>
            <a:r>
              <a:rPr lang="en-US" altLang="en-US" sz="2400" dirty="0"/>
              <a:t>Colson ER, Joslin SC. Changing nursery practice gets inner-city infants in the supine position for sleep. Arch </a:t>
            </a:r>
            <a:r>
              <a:rPr lang="en-US" altLang="en-US" sz="2400" dirty="0" err="1"/>
              <a:t>Pediatr</a:t>
            </a:r>
            <a:r>
              <a:rPr lang="en-US" altLang="en-US" sz="2400" dirty="0"/>
              <a:t> </a:t>
            </a:r>
            <a:r>
              <a:rPr lang="en-US" altLang="en-US" sz="2400" dirty="0" err="1"/>
              <a:t>Adolesc</a:t>
            </a:r>
            <a:r>
              <a:rPr lang="en-US" altLang="en-US" sz="2400" dirty="0"/>
              <a:t> Med. 2002;156(7):717-20.</a:t>
            </a:r>
          </a:p>
          <a:p>
            <a:pPr eaLnBrk="1" hangingPunct="1">
              <a:spcBef>
                <a:spcPct val="0"/>
              </a:spcBef>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ACFB3E90-F1EA-4D60-BF5F-23A3349C1D7C}"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08D83B4C-E880-4294-AD6E-0B4FA1A48CA8}"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Notes:</a:t>
            </a:r>
          </a:p>
          <a:p>
            <a:pPr eaLnBrk="1" hangingPunct="1"/>
            <a:endParaRPr lang="en-US" altLang="en-US" dirty="0"/>
          </a:p>
          <a:p>
            <a:pPr eaLnBrk="1" hangingPunct="1"/>
            <a:r>
              <a:rPr lang="en-US" altLang="en-US" dirty="0"/>
              <a:t>In addition, healthcare providers should also be aware of the risk of newborns falling while in the hospital. Families are often reluctant to report falls, and hospital staff rarely discuss them, which means many healthcare providers are unaware of how often falls occur.</a:t>
            </a:r>
          </a:p>
          <a:p>
            <a:pPr eaLnBrk="1" hangingPunct="1"/>
            <a:endParaRPr lang="en-US" altLang="en-US" dirty="0"/>
          </a:p>
          <a:p>
            <a:pPr eaLnBrk="1" hangingPunct="1"/>
            <a:r>
              <a:rPr lang="en-US" altLang="en-US" dirty="0"/>
              <a:t>References:</a:t>
            </a:r>
          </a:p>
          <a:p>
            <a:pPr eaLnBrk="1" hangingPunct="1"/>
            <a:endParaRPr lang="en-US" altLang="en-US" dirty="0"/>
          </a:p>
          <a:p>
            <a:pPr eaLnBrk="1" hangingPunct="1"/>
            <a:r>
              <a:rPr lang="en-US" altLang="en-US" dirty="0"/>
              <a:t>More data available from: </a:t>
            </a:r>
            <a:r>
              <a:rPr lang="en-US" altLang="en-US" dirty="0" err="1"/>
              <a:t>Helsley</a:t>
            </a:r>
            <a:r>
              <a:rPr lang="en-US" altLang="en-US" dirty="0"/>
              <a:t> L, McDonald JV, Stewart VT. Addressing in-hospital ‘falls’ of newborn infants. </a:t>
            </a:r>
            <a:r>
              <a:rPr lang="en-US" altLang="en-US" dirty="0" err="1"/>
              <a:t>Jt</a:t>
            </a:r>
            <a:r>
              <a:rPr lang="en-US" altLang="en-US" dirty="0"/>
              <a:t> Comm J Qual Patient </a:t>
            </a:r>
            <a:r>
              <a:rPr lang="en-US" altLang="en-US" dirty="0" err="1"/>
              <a:t>Saf</a:t>
            </a:r>
            <a:r>
              <a:rPr lang="en-US" altLang="en-US" dirty="0"/>
              <a:t>. 2010;36(7);327-33. </a:t>
            </a:r>
          </a:p>
          <a:p>
            <a:pPr eaLnBrk="1" hangingPunct="1"/>
            <a:endParaRPr lang="en-US" altLang="en-US" dirty="0"/>
          </a:p>
          <a:p>
            <a:pPr eaLnBrk="1" hangingPunct="1"/>
            <a:r>
              <a:rPr lang="en-US" altLang="en-US" dirty="0"/>
              <a:t>See also: Ainsworth RM, Summerlin-Long S, </a:t>
            </a:r>
            <a:r>
              <a:rPr lang="en-US" altLang="en-US" dirty="0" err="1"/>
              <a:t>Mog</a:t>
            </a:r>
            <a:r>
              <a:rPr lang="en-US" altLang="en-US" dirty="0"/>
              <a:t> C. A comprehensive initiative to prevent falls among newborns. </a:t>
            </a:r>
            <a:r>
              <a:rPr lang="en-US" altLang="en-US" dirty="0" err="1"/>
              <a:t>Nurs</a:t>
            </a:r>
            <a:r>
              <a:rPr lang="en-US" altLang="en-US" dirty="0"/>
              <a:t> </a:t>
            </a:r>
            <a:r>
              <a:rPr lang="en-US" altLang="en-US" dirty="0" err="1"/>
              <a:t>Womens</a:t>
            </a:r>
            <a:r>
              <a:rPr lang="en-US" altLang="en-US" dirty="0"/>
              <a:t> Health. 2016;20(3);247-57. </a:t>
            </a:r>
          </a:p>
          <a:p>
            <a:pPr eaLnBrk="1" hangingPunct="1"/>
            <a:endParaRPr lang="en-US" altLang="en-US" dirty="0"/>
          </a:p>
          <a:p>
            <a:pPr eaLnBrk="1" hangingPunct="1"/>
            <a:r>
              <a:rPr lang="en-US" altLang="en-US" dirty="0"/>
              <a:t>Image from: Minnesota Hospital Association. Newborn Falls/Drops in the Hospital Setting website. Accessed April 23, 2018 at: https://www.mnhospitals.org/Portals/0/Documents/ptsafety/falls/MHA-6-20-11.pdf. </a:t>
            </a:r>
          </a:p>
          <a:p>
            <a:pPr eaLnBrk="1" hangingPunct="1"/>
            <a:endParaRPr lang="en-US" altLang="en-US" dirty="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CC747845-8037-42C3-9117-A563C55C0114}"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References:</a:t>
            </a:r>
          </a:p>
          <a:p>
            <a:pPr eaLnBrk="1" hangingPunct="1"/>
            <a:endParaRPr lang="en-US" altLang="en-US"/>
          </a:p>
          <a:p>
            <a:pPr eaLnBrk="1" hangingPunct="1"/>
            <a:r>
              <a:rPr lang="en-US" altLang="en-US"/>
              <a:t>For more information, see: Minnesota Hospital Association. Newborn Falls/Drops in the Hospital Setting website. Accessed April 23, 2018 at: https://www.mnhospitals.org/Portals/0/Documents/ptsafety/falls/MHA-6-20-11.pdf. </a:t>
            </a:r>
          </a:p>
          <a:p>
            <a:pPr eaLnBrk="1" hangingPunct="1"/>
            <a:endParaRPr lang="en-US" altLang="en-US"/>
          </a:p>
          <a:p>
            <a:pPr eaLnBrk="1" hangingPunct="1"/>
            <a:r>
              <a:rPr lang="en-US" altLang="en-US"/>
              <a:t>Image from: Ainsworth RM, Summerlin-Long S, Mog C. A comprehensive initiative to prevent falls among newborns. Nurs Womens Health. 2016;20(3);247-57. </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640CC309-56CC-419B-ABED-AF4341F6415C}"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 </a:t>
            </a:r>
          </a:p>
          <a:p>
            <a:pPr eaLnBrk="1" hangingPunct="1">
              <a:spcBef>
                <a:spcPct val="0"/>
              </a:spcBef>
            </a:pPr>
            <a:endParaRPr lang="en-US" altLang="en-US" dirty="0"/>
          </a:p>
          <a:p>
            <a:pPr eaLnBrk="1" hangingPunct="1">
              <a:spcBef>
                <a:spcPct val="0"/>
              </a:spcBef>
            </a:pPr>
            <a:r>
              <a:rPr lang="en-US" altLang="en-US" dirty="0"/>
              <a:t>The rest of this presentation shares research focused on parents in Vermont, and takeaways on how to promote safe sleep among Vermonter parents and caregivers. The two graphs on this slide present data from the Pregnancy Risk Assessment Monitoring System (PRAMS) on the most common position babies are laid down to sleep in (response options were: on the side, back, or stomach), and how often the baby sleeps in the same bed with someone else (response options were: always, often, sometime, rarely, or never).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Graphs are from: Vermont Department of Health. Division Of Maternal &amp; Child Health Brief: Safe Sleep. 2017. Available at: http://www.healthvermont.gov/sites/default/files/documents/pdf/DB.NPM5_.Safe%20sleep.pdf. Accessed May 31, 2017.</a:t>
            </a:r>
          </a:p>
          <a:p>
            <a:pPr eaLnBrk="1" hangingPunct="1">
              <a:spcBef>
                <a:spcPct val="0"/>
              </a:spcBef>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0" dirty="0"/>
              <a:t>For ongoing updates on Vermont PRAMS data: http://www.healthvermont.gov/health-statistics-vital-records/population-health-surveys-data/pregnancy-risk-assessment-and</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For more information on PRAMS Methodology: Centers for Disease Control and Prevention. PRAMS website. 2018. Available at: https://www.cdc.gov/prams/methodology.htm#n2. Accessed April 24, 2018.</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504E9DF9-B606-4800-8AA7-16916D76E550}" type="slidenum">
              <a:rPr lang="en-US" altLang="en-US" smtClean="0"/>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 </a:t>
            </a:r>
          </a:p>
          <a:p>
            <a:pPr eaLnBrk="1" hangingPunct="1">
              <a:spcBef>
                <a:spcPct val="0"/>
              </a:spcBef>
            </a:pPr>
            <a:endParaRPr lang="en-US" altLang="en-US" dirty="0"/>
          </a:p>
          <a:p>
            <a:pPr eaLnBrk="1" hangingPunct="1">
              <a:spcBef>
                <a:spcPct val="0"/>
              </a:spcBef>
            </a:pPr>
            <a:r>
              <a:rPr lang="en-US" altLang="en-US" dirty="0"/>
              <a:t>The rest of this presentation shares research focused on parents in Vermont, and takeaways on how to promote safe sleep among Vermonter parents and caregivers. The two graphs on this slide present data from the Pregnancy Risk Assessment Monitoring System (PRAMS) on the most common position babies are laid down to sleep in (response options were: on the side, back, or stomach), and how often the baby sleeps in the same bed with someone else (response options were: always, often, sometime, rarely, or never).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VT PRAMS data do not indicate associations between safe sleep practices and demographics (e.g. education, WIC status)</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Graphs are from: Vermont Department of Health. Division Of Maternal &amp; Child Health Brief: Safe Sleep. 2017. Available at: http://www.healthvermont.gov/sites/default/files/documents/pdf/DB.NPM5_.Safe%20sleep.pdf. Accessed May 31, 2017.</a:t>
            </a:r>
          </a:p>
          <a:p>
            <a:pPr eaLnBrk="1" hangingPunct="1">
              <a:spcBef>
                <a:spcPct val="0"/>
              </a:spcBef>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0" dirty="0"/>
              <a:t>For ongoing updates on Vermont PRAMS data: http://www.healthvermont.gov/health-statistics-vital-records/population-health-surveys-data/pregnancy-risk-assessment-and</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For more information on PRAMS Methodology: Centers for Disease Control and Prevention. PRAMS website. 2018. Available at: https://www.cdc.gov/prams/methodology.htm#n2. Accessed April 24, 2018.</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504E9DF9-B606-4800-8AA7-16916D76E550}" type="slidenum">
              <a:rPr lang="en-US" altLang="en-US" smtClean="0"/>
              <a:pPr>
                <a:spcBef>
                  <a:spcPct val="0"/>
                </a:spcBef>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When thinking about how to promote safe sleep, it can be helpful to think about what drives safe sleep behavior. Behavior change models, such as the example shown here, map out the relationship between different factors like knowledge, attitudes, social norms, self-efficacy, situational context, intention, and behavior. The purpose of the model shown here is to broaden how you think about the behavior of following safe sleep guidelines, and what healthcare providers might be able to change. </a:t>
            </a:r>
          </a:p>
          <a:p>
            <a:endParaRPr lang="en-US" altLang="en-US" dirty="0"/>
          </a:p>
          <a:p>
            <a:r>
              <a:rPr lang="en-US" altLang="en-US" dirty="0"/>
              <a:t>References:</a:t>
            </a:r>
          </a:p>
          <a:p>
            <a:endParaRPr lang="en-US" altLang="en-US" dirty="0"/>
          </a:p>
          <a:p>
            <a:r>
              <a:rPr lang="en-US" altLang="en-US" dirty="0"/>
              <a:t>Model from: Moon, RY. Rachel Y. Moon, MD website. Available at: https://research.med.virginia.edu/chrc/current-projects/rachel-y-moon-md/. Accessed April 24, 2018.</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0B0FEDEC-9626-446F-8C6E-B76EE823BF75}" type="slidenum">
              <a:rPr lang="en-US" altLang="en-US" smtClean="0"/>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7EAE89AB-B2EC-44CD-A143-711FBE7248AB}" type="slidenum">
              <a:rPr lang="en-US" altLang="en-US" smtClean="0"/>
              <a:pPr>
                <a:spcBef>
                  <a:spcPct val="0"/>
                </a:spcBef>
              </a:pPr>
              <a:t>26</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Notes:</a:t>
            </a:r>
          </a:p>
          <a:p>
            <a:endParaRPr lang="en-US" altLang="en-US" dirty="0"/>
          </a:p>
          <a:p>
            <a:r>
              <a:rPr lang="en-US" altLang="en-US" dirty="0"/>
              <a:t>Here are some additional quotes related to this theme:</a:t>
            </a:r>
          </a:p>
          <a:p>
            <a:endParaRPr lang="en-US" altLang="en-US" dirty="0"/>
          </a:p>
          <a:p>
            <a:r>
              <a:rPr lang="en-US" altLang="en-US" b="0" i="1" dirty="0"/>
              <a:t>“I’m an anxious person, so when I was nursing 4-5 times a night all through his newborn stage I was really serious about not sleeping with him because I was so afraid.”</a:t>
            </a:r>
            <a:endParaRPr lang="en-US" altLang="en-US" b="0" dirty="0"/>
          </a:p>
          <a:p>
            <a:r>
              <a:rPr lang="en-US" altLang="en-US" b="0" i="1" dirty="0"/>
              <a:t>“I used to worry about it when he was little but now we co-sleep.”</a:t>
            </a:r>
          </a:p>
          <a:p>
            <a:endParaRPr lang="en-US" altLang="en-US" b="0" i="1" dirty="0"/>
          </a:p>
          <a:p>
            <a:r>
              <a:rPr lang="en-US" altLang="en-US" dirty="0"/>
              <a:t> </a:t>
            </a:r>
          </a:p>
          <a:p>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27</a:t>
            </a:fld>
            <a:endParaRPr lang="en-US" altLang="en-US"/>
          </a:p>
        </p:txBody>
      </p:sp>
    </p:spTree>
    <p:extLst>
      <p:ext uri="{BB962C8B-B14F-4D97-AF65-F5344CB8AC3E}">
        <p14:creationId xmlns:p14="http://schemas.microsoft.com/office/powerpoint/2010/main" val="4098274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Here are some additional quotes related to this theme:</a:t>
            </a:r>
          </a:p>
          <a:p>
            <a:endParaRPr lang="en-US" altLang="en-US" dirty="0"/>
          </a:p>
          <a:p>
            <a:r>
              <a:rPr lang="en-US" altLang="en-US" i="1" dirty="0"/>
              <a:t>“I’m an anxious person, so when I was nursing 4-5 times a night all through his newborn stage </a:t>
            </a:r>
            <a:r>
              <a:rPr lang="en-US" altLang="en-US" b="1" i="1" dirty="0"/>
              <a:t>I was really serious about not sleeping with him because I was so afraid.</a:t>
            </a:r>
            <a:r>
              <a:rPr lang="en-US" altLang="en-US" i="1" dirty="0"/>
              <a:t>”</a:t>
            </a:r>
            <a:endParaRPr lang="en-US" altLang="en-US" dirty="0"/>
          </a:p>
          <a:p>
            <a:r>
              <a:rPr lang="en-US" altLang="en-US" i="1" dirty="0"/>
              <a:t>“</a:t>
            </a:r>
            <a:r>
              <a:rPr lang="en-US" altLang="en-US" b="1" i="1" dirty="0"/>
              <a:t>I used to worry</a:t>
            </a:r>
            <a:r>
              <a:rPr lang="en-US" altLang="en-US" i="1" dirty="0"/>
              <a:t> about it when he was little but </a:t>
            </a:r>
            <a:r>
              <a:rPr lang="en-US" altLang="en-US" b="1" i="1" dirty="0"/>
              <a:t>now we co-sleep</a:t>
            </a:r>
            <a:r>
              <a:rPr lang="en-US" altLang="en-US" i="1" dirty="0"/>
              <a:t>.”</a:t>
            </a:r>
            <a:endParaRPr lang="en-US" altLang="en-US" dirty="0"/>
          </a:p>
          <a:p>
            <a:endParaRPr lang="en-US" alt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4F5A2E3A-5F5F-459C-AED8-56FDCE99B874}" type="slidenum">
              <a:rPr lang="en-US" altLang="en-US" smtClean="0"/>
              <a:pPr>
                <a:spcBef>
                  <a:spcPct val="0"/>
                </a:spcBef>
              </a:pPr>
              <a:t>28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Again these are direct quotes from parents and caregivers around the AAP safe sleep guidelines.  </a:t>
            </a:r>
          </a:p>
          <a:p>
            <a:endParaRPr lang="en-US" sz="1200" b="1" dirty="0"/>
          </a:p>
          <a:p>
            <a:r>
              <a:rPr lang="en-US" sz="1200" b="1" dirty="0"/>
              <a:t>The vast majority of parents knew the basic safe sleep guidelines, but some were confused about certain aspects, particularly around how developmental milestones fit into the guidelines around using blankets and crib bumpers.  </a:t>
            </a:r>
          </a:p>
          <a:p>
            <a:r>
              <a:rPr lang="en-US" dirty="0"/>
              <a:t>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29</a:t>
            </a:fld>
            <a:endParaRPr lang="en-US" altLang="en-US"/>
          </a:p>
        </p:txBody>
      </p:sp>
    </p:spTree>
    <p:extLst>
      <p:ext uri="{BB962C8B-B14F-4D97-AF65-F5344CB8AC3E}">
        <p14:creationId xmlns:p14="http://schemas.microsoft.com/office/powerpoint/2010/main" val="3248877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Notes:</a:t>
            </a:r>
          </a:p>
          <a:p>
            <a:endParaRPr lang="en-US" altLang="en-US"/>
          </a:p>
          <a:p>
            <a:r>
              <a:rPr lang="en-US" altLang="en-US"/>
              <a:t>Here are some additional quotes related to this theme:</a:t>
            </a:r>
          </a:p>
          <a:p>
            <a:endParaRPr lang="en-US" altLang="en-US"/>
          </a:p>
          <a:p>
            <a:r>
              <a:rPr lang="en-US" altLang="en-US" i="1"/>
              <a:t>“In 10 more years, </a:t>
            </a:r>
            <a:r>
              <a:rPr lang="en-US" altLang="en-US" b="1" i="1"/>
              <a:t>they’ll say lay them on their stomachs again</a:t>
            </a:r>
            <a:r>
              <a:rPr lang="en-US" altLang="en-US" i="1"/>
              <a:t>.”</a:t>
            </a:r>
            <a:endParaRPr lang="en-US" altLang="en-US"/>
          </a:p>
          <a:p>
            <a:r>
              <a:rPr lang="en-US" altLang="en-US" i="1"/>
              <a:t>“It switches all the time from back to stomach. </a:t>
            </a:r>
            <a:r>
              <a:rPr lang="en-US" altLang="en-US" b="1" i="1"/>
              <a:t>I get information from different people</a:t>
            </a:r>
            <a:r>
              <a:rPr lang="en-US" altLang="en-US" i="1"/>
              <a:t> – the doctor, the nurses, case workers, and the pediatrician –  </a:t>
            </a:r>
            <a:r>
              <a:rPr lang="en-US" altLang="en-US" b="1" i="1"/>
              <a:t>all different</a:t>
            </a:r>
            <a:r>
              <a:rPr lang="en-US" altLang="en-US" i="1"/>
              <a:t>.”</a:t>
            </a:r>
            <a:endParaRPr lang="en-US" altLang="en-US"/>
          </a:p>
          <a:p>
            <a:r>
              <a:rPr lang="en-US" altLang="en-US" i="1"/>
              <a:t>“</a:t>
            </a:r>
            <a:r>
              <a:rPr lang="en-US" altLang="en-US" b="1" i="1"/>
              <a:t>If crib bumpers are so dangerous why do they sell them?</a:t>
            </a:r>
            <a:r>
              <a:rPr lang="en-US" altLang="en-US" i="1"/>
              <a:t> They should be illegal.”</a:t>
            </a:r>
            <a:endParaRPr lang="en-US" altLang="en-US"/>
          </a:p>
          <a:p>
            <a:endParaRPr lang="en-US" altLang="en-US"/>
          </a:p>
          <a:p>
            <a:endParaRPr lang="en-US" altLang="en-US"/>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D798F50A-698B-4ABD-A685-51BA0CD2B3FA}" type="slidenum">
              <a:rPr lang="en-US" altLang="en-US" smtClean="0"/>
              <a:pPr>
                <a:spcBef>
                  <a:spcPct val="0"/>
                </a:spcBef>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4E4E7FCF-D38B-4E33-AC1D-159A1A758059}" type="slidenum">
              <a:rPr lang="en-US" altLang="en-US" smtClean="0"/>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dirty="0"/>
              <a:t>Notes:</a:t>
            </a:r>
          </a:p>
          <a:p>
            <a:endParaRPr lang="en-US" altLang="en-US" sz="1600" dirty="0"/>
          </a:p>
          <a:p>
            <a:r>
              <a:rPr lang="en-US" altLang="en-US" sz="1600" dirty="0"/>
              <a:t>Here are some additional quotes related to this theme:</a:t>
            </a:r>
          </a:p>
          <a:p>
            <a:endParaRPr lang="en-US" altLang="en-US" sz="1600" dirty="0"/>
          </a:p>
          <a:p>
            <a:r>
              <a:rPr lang="en-US" altLang="en-US" i="1" dirty="0"/>
              <a:t>“My son sleeps with me, because of </a:t>
            </a:r>
            <a:r>
              <a:rPr lang="en-US" altLang="en-US" b="1" i="1" dirty="0"/>
              <a:t>domestic violence</a:t>
            </a:r>
            <a:r>
              <a:rPr lang="en-US" altLang="en-US" i="1" dirty="0"/>
              <a:t>.”</a:t>
            </a:r>
          </a:p>
          <a:p>
            <a:r>
              <a:rPr lang="en-US" altLang="en-US" i="1" dirty="0"/>
              <a:t> “I co-sleep. I never intended to co-sleep. He started in a crib, but late night feedings are awful. It’s conflicting because I know what’s best and I know he is supposed to be in his own crib, but he won’t sleep in a crib and will not sleep through the night. </a:t>
            </a:r>
            <a:r>
              <a:rPr lang="en-US" altLang="en-US" b="1" i="1" dirty="0"/>
              <a:t>It’s hard for me going with what’s best and recommended, versus what’s best for me and the baby</a:t>
            </a:r>
            <a:r>
              <a:rPr lang="en-US" altLang="en-US" i="1" dirty="0"/>
              <a:t>.”</a:t>
            </a:r>
            <a:endParaRPr lang="en-US" altLang="en-US" sz="1600" dirty="0"/>
          </a:p>
          <a:p>
            <a:r>
              <a:rPr lang="en-US" altLang="en-US" i="1" dirty="0"/>
              <a:t>“We had a bad experience with formula, </a:t>
            </a:r>
            <a:r>
              <a:rPr lang="en-US" altLang="en-US" b="1" i="1" dirty="0"/>
              <a:t>sleeping on her back, she’d choke in her sleep</a:t>
            </a:r>
            <a:r>
              <a:rPr lang="en-US" altLang="en-US" i="1" dirty="0"/>
              <a:t> (the nurse just pat her on the back) but she’d choke and turn blue.”</a:t>
            </a:r>
            <a:endParaRPr lang="en-US" altLang="en-US" dirty="0"/>
          </a:p>
          <a:p>
            <a:r>
              <a:rPr lang="en-US" altLang="en-US" i="1" dirty="0"/>
              <a:t>“They say </a:t>
            </a:r>
            <a:r>
              <a:rPr lang="en-US" altLang="en-US" b="1" i="1" dirty="0"/>
              <a:t>no bumpers</a:t>
            </a:r>
            <a:r>
              <a:rPr lang="en-US" altLang="en-US" i="1" dirty="0"/>
              <a:t> in the crib, but my baby would get his </a:t>
            </a:r>
            <a:r>
              <a:rPr lang="en-US" altLang="en-US" b="1" i="1" dirty="0"/>
              <a:t>arm or leg stuck in the crib bars</a:t>
            </a:r>
            <a:r>
              <a:rPr lang="en-US" altLang="en-US" i="1" dirty="0"/>
              <a:t>.”</a:t>
            </a:r>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31</a:t>
            </a:fld>
            <a:endParaRPr lang="en-US" altLang="en-US"/>
          </a:p>
        </p:txBody>
      </p:sp>
    </p:spTree>
    <p:extLst>
      <p:ext uri="{BB962C8B-B14F-4D97-AF65-F5344CB8AC3E}">
        <p14:creationId xmlns:p14="http://schemas.microsoft.com/office/powerpoint/2010/main" val="976830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dirty="0"/>
              <a:t>Notes:</a:t>
            </a:r>
          </a:p>
          <a:p>
            <a:endParaRPr lang="en-US" altLang="en-US" sz="1600" dirty="0"/>
          </a:p>
          <a:p>
            <a:r>
              <a:rPr lang="en-US" altLang="en-US" sz="1600" dirty="0"/>
              <a:t>Here are some additional quotes related to this theme:</a:t>
            </a:r>
          </a:p>
          <a:p>
            <a:endParaRPr lang="en-US" altLang="en-US" sz="1600" dirty="0"/>
          </a:p>
          <a:p>
            <a:r>
              <a:rPr lang="en-US" altLang="en-US" i="1" dirty="0"/>
              <a:t>“My son sleeps with me, because of </a:t>
            </a:r>
            <a:r>
              <a:rPr lang="en-US" altLang="en-US" b="1" i="1" dirty="0"/>
              <a:t>domestic violence</a:t>
            </a:r>
            <a:r>
              <a:rPr lang="en-US" altLang="en-US" i="1" dirty="0"/>
              <a:t>.”</a:t>
            </a:r>
          </a:p>
          <a:p>
            <a:r>
              <a:rPr lang="en-US" altLang="en-US" i="1" dirty="0"/>
              <a:t> “I co-sleep. I never intended to co-sleep. He started in a crib, but late night feedings are awful. It’s conflicting because I know what’s best and I know he is supposed to be in his own crib, but he won’t sleep in a crib and will not sleep through the night. </a:t>
            </a:r>
            <a:r>
              <a:rPr lang="en-US" altLang="en-US" b="1" i="1" dirty="0"/>
              <a:t>It’s hard for me going with what’s best and recommended, versus what’s best for me and the baby</a:t>
            </a:r>
            <a:r>
              <a:rPr lang="en-US" altLang="en-US" i="1" dirty="0"/>
              <a:t>.”</a:t>
            </a:r>
            <a:endParaRPr lang="en-US" altLang="en-US" sz="1600" dirty="0"/>
          </a:p>
          <a:p>
            <a:r>
              <a:rPr lang="en-US" altLang="en-US" i="1" dirty="0"/>
              <a:t>“We had a bad experience with formula, </a:t>
            </a:r>
            <a:r>
              <a:rPr lang="en-US" altLang="en-US" b="1" i="1" dirty="0"/>
              <a:t>sleeping on her back, she’d choke in her sleep</a:t>
            </a:r>
            <a:r>
              <a:rPr lang="en-US" altLang="en-US" i="1" dirty="0"/>
              <a:t> (the nurse just pat her on the back) but she’d choke and turn blue.”</a:t>
            </a:r>
            <a:endParaRPr lang="en-US" altLang="en-US" dirty="0"/>
          </a:p>
          <a:p>
            <a:r>
              <a:rPr lang="en-US" altLang="en-US" i="1" dirty="0"/>
              <a:t>“They say </a:t>
            </a:r>
            <a:r>
              <a:rPr lang="en-US" altLang="en-US" b="1" i="1" dirty="0"/>
              <a:t>no bumpers</a:t>
            </a:r>
            <a:r>
              <a:rPr lang="en-US" altLang="en-US" i="1" dirty="0"/>
              <a:t> in the crib, but my baby would get his </a:t>
            </a:r>
            <a:r>
              <a:rPr lang="en-US" altLang="en-US" b="1" i="1" dirty="0"/>
              <a:t>arm or leg stuck in the crib bars</a:t>
            </a:r>
            <a:r>
              <a:rPr lang="en-US" altLang="en-US" i="1" dirty="0"/>
              <a:t>.”</a:t>
            </a:r>
            <a:endParaRPr lang="en-US" altLang="en-US" dirty="0"/>
          </a:p>
          <a:p>
            <a:endParaRPr lang="en-US" altLang="en-US" dirty="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1E79FFFE-A45D-4A17-BCFB-A5449701ACEB}" type="slidenum">
              <a:rPr lang="en-US" altLang="en-US" smtClean="0"/>
              <a:pPr>
                <a:spcBef>
                  <a:spcPct val="0"/>
                </a:spcBef>
              </a:pPr>
              <a:t>32</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Notes:</a:t>
            </a:r>
          </a:p>
          <a:p>
            <a:endParaRPr lang="en-US" altLang="en-US" dirty="0"/>
          </a:p>
          <a:p>
            <a:r>
              <a:rPr lang="en-US" altLang="en-US" dirty="0"/>
              <a:t>Here are some additional quotes related to this theme:</a:t>
            </a:r>
          </a:p>
          <a:p>
            <a:endParaRPr lang="en-US" altLang="en-US" dirty="0"/>
          </a:p>
          <a:p>
            <a:r>
              <a:rPr lang="en-US" altLang="en-US" i="1" dirty="0"/>
              <a:t>“He started out in a Pack ‘N Play next to me but </a:t>
            </a:r>
            <a:r>
              <a:rPr lang="en-US" altLang="en-US" b="1" i="1" dirty="0"/>
              <a:t>late night feedings happened so we breastfed and </a:t>
            </a:r>
            <a:r>
              <a:rPr lang="en-US" altLang="en-US" b="1" i="1" dirty="0" err="1"/>
              <a:t>coslept</a:t>
            </a:r>
            <a:r>
              <a:rPr lang="en-US" altLang="en-US" b="1" i="1" dirty="0"/>
              <a:t> at the same time</a:t>
            </a:r>
            <a:r>
              <a:rPr lang="en-US" altLang="en-US" i="1" dirty="0"/>
              <a:t>.”</a:t>
            </a:r>
            <a:endParaRPr lang="en-US" altLang="en-US" dirty="0"/>
          </a:p>
          <a:p>
            <a:r>
              <a:rPr lang="en-US" altLang="en-US" i="1" dirty="0"/>
              <a:t>“</a:t>
            </a:r>
            <a:r>
              <a:rPr lang="en-US" altLang="en-US" b="1" i="1" dirty="0"/>
              <a:t>Every baby is different</a:t>
            </a:r>
            <a:r>
              <a:rPr lang="en-US" altLang="en-US" i="1" dirty="0"/>
              <a:t>. They want to sleep in a certain way, and it can change. Next month maybe she will want to be in Pack ‘N Play. </a:t>
            </a:r>
            <a:r>
              <a:rPr lang="en-US" altLang="en-US" b="1" i="1" dirty="0"/>
              <a:t>It’s based on what their needs are</a:t>
            </a:r>
            <a:r>
              <a:rPr lang="en-US" altLang="en-US" i="1" dirty="0"/>
              <a:t>.”</a:t>
            </a:r>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33</a:t>
            </a:fld>
            <a:endParaRPr lang="en-US" altLang="en-US"/>
          </a:p>
        </p:txBody>
      </p:sp>
    </p:spTree>
    <p:extLst>
      <p:ext uri="{BB962C8B-B14F-4D97-AF65-F5344CB8AC3E}">
        <p14:creationId xmlns:p14="http://schemas.microsoft.com/office/powerpoint/2010/main" val="320643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Here are some additional quotes related to this theme:</a:t>
            </a:r>
          </a:p>
          <a:p>
            <a:endParaRPr lang="en-US" altLang="en-US" dirty="0"/>
          </a:p>
          <a:p>
            <a:r>
              <a:rPr lang="en-US" altLang="en-US" i="1" dirty="0"/>
              <a:t>“He started out in a Pack ‘N Play next to me but </a:t>
            </a:r>
            <a:r>
              <a:rPr lang="en-US" altLang="en-US" b="1" i="1" dirty="0"/>
              <a:t>late night feedings happened so we breastfed and </a:t>
            </a:r>
            <a:r>
              <a:rPr lang="en-US" altLang="en-US" b="1" i="1" dirty="0" err="1"/>
              <a:t>coslept</a:t>
            </a:r>
            <a:r>
              <a:rPr lang="en-US" altLang="en-US" b="1" i="1" dirty="0"/>
              <a:t> at the same time</a:t>
            </a:r>
            <a:r>
              <a:rPr lang="en-US" altLang="en-US" i="1" dirty="0"/>
              <a:t>.”</a:t>
            </a:r>
            <a:endParaRPr lang="en-US" altLang="en-US" dirty="0"/>
          </a:p>
          <a:p>
            <a:r>
              <a:rPr lang="en-US" altLang="en-US" i="1" dirty="0"/>
              <a:t>“</a:t>
            </a:r>
            <a:r>
              <a:rPr lang="en-US" altLang="en-US" b="1" i="1" dirty="0"/>
              <a:t>Every baby is different</a:t>
            </a:r>
            <a:r>
              <a:rPr lang="en-US" altLang="en-US" i="1" dirty="0"/>
              <a:t>. They want to sleep in a certain way, and it can change. Next month maybe she will want to be in Pack ‘N Play. </a:t>
            </a:r>
            <a:r>
              <a:rPr lang="en-US" altLang="en-US" b="1" i="1" dirty="0"/>
              <a:t>It’s based on what their needs are</a:t>
            </a:r>
            <a:r>
              <a:rPr lang="en-US" altLang="en-US" i="1" dirty="0"/>
              <a:t>.”</a:t>
            </a:r>
            <a:endParaRPr lang="en-US" altLang="en-US" dirty="0"/>
          </a:p>
          <a:p>
            <a:endParaRPr lang="en-US" altLang="en-US" dirty="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5C0EC255-346D-43D3-A3BC-604F638DBA61}" type="slidenum">
              <a:rPr lang="en-US" altLang="en-US" smtClean="0"/>
              <a:pPr>
                <a:spcBef>
                  <a:spcPct val="0"/>
                </a:spcBef>
              </a:pPr>
              <a:t>34</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Notes:</a:t>
            </a:r>
          </a:p>
          <a:p>
            <a:endParaRPr lang="en-US" altLang="en-US" dirty="0"/>
          </a:p>
          <a:p>
            <a:r>
              <a:rPr lang="en-US" altLang="en-US" dirty="0"/>
              <a:t>Here are some additional quotes related to this theme:</a:t>
            </a:r>
          </a:p>
          <a:p>
            <a:endParaRPr lang="en-US" altLang="en-US" dirty="0"/>
          </a:p>
          <a:p>
            <a:r>
              <a:rPr lang="en-US" altLang="en-US" i="1" dirty="0"/>
              <a:t>“I’ve put a lot of thought into it and I think it comes back to intuition about what is going to work. Even though there is pamphlet after pamphlet and wise tales, </a:t>
            </a:r>
            <a:r>
              <a:rPr lang="en-US" altLang="en-US" b="1" i="1" dirty="0"/>
              <a:t>it comes down to a mom’s intuition.</a:t>
            </a:r>
            <a:r>
              <a:rPr lang="en-US" altLang="en-US" i="1" dirty="0"/>
              <a:t>”</a:t>
            </a:r>
          </a:p>
          <a:p>
            <a:r>
              <a:rPr lang="en-US" altLang="en-US" i="1" dirty="0"/>
              <a:t>“</a:t>
            </a:r>
            <a:r>
              <a:rPr lang="en-US" altLang="en-US" b="1" i="1" dirty="0"/>
              <a:t>One of my pediatricians said to let them cry it out and I don’t agree with that</a:t>
            </a:r>
            <a:r>
              <a:rPr lang="en-US" altLang="en-US" i="1" dirty="0"/>
              <a:t>, so we switched.”</a:t>
            </a:r>
            <a:endParaRPr lang="en-US" altLang="en-US" dirty="0"/>
          </a:p>
          <a:p>
            <a:r>
              <a:rPr lang="en-US" altLang="en-US" i="1" dirty="0"/>
              <a:t>“</a:t>
            </a:r>
            <a:r>
              <a:rPr lang="en-US" altLang="en-US" b="1" i="1" dirty="0"/>
              <a:t>You have to lie to the doctor</a:t>
            </a:r>
            <a:r>
              <a:rPr lang="en-US" altLang="en-US" i="1" dirty="0"/>
              <a:t>. I agree so they leave me alone.”</a:t>
            </a:r>
            <a:endParaRPr lang="en-US" altLang="en-US" dirty="0"/>
          </a:p>
          <a:p>
            <a:r>
              <a:rPr lang="en-US" altLang="en-US" i="1" dirty="0"/>
              <a:t> “You can’t trust the doctor. They are mandated reporters and they will call DCF. I almost didn’t come because </a:t>
            </a:r>
            <a:r>
              <a:rPr lang="en-US" altLang="en-US" b="1" i="1" dirty="0"/>
              <a:t>I didn’t want to tell everyone I co-sleep and get reported to Child Services</a:t>
            </a:r>
            <a:r>
              <a:rPr lang="en-US" altLang="en-US" i="1" dirty="0"/>
              <a:t>.”</a:t>
            </a:r>
            <a:endParaRPr lang="en-US" altLang="en-US" dirty="0"/>
          </a:p>
          <a:p>
            <a:r>
              <a:rPr lang="en-US" altLang="en-US" i="1" dirty="0"/>
              <a:t>“</a:t>
            </a:r>
            <a:r>
              <a:rPr lang="en-US" altLang="en-US" b="1" i="1" dirty="0"/>
              <a:t>We switched doctors because we felt we couldn’t be honest </a:t>
            </a:r>
            <a:r>
              <a:rPr lang="en-US" altLang="en-US" i="1" dirty="0"/>
              <a:t>with the doctor anymore… Why should you have a doctor you can’t be honest with if they are going to be judgmental?”</a:t>
            </a:r>
            <a:endParaRPr lang="en-US" altLang="en-US" dirty="0"/>
          </a:p>
          <a:p>
            <a:r>
              <a:rPr lang="en-US" altLang="en-US" i="1" dirty="0"/>
              <a:t> “It would be nice to talk to the pediatrician and have them say, this isn’t recommended but </a:t>
            </a:r>
            <a:r>
              <a:rPr lang="en-US" altLang="en-US" b="1" i="1" dirty="0"/>
              <a:t>if this is what works for you this is what you could do to make it safer</a:t>
            </a:r>
            <a:r>
              <a:rPr lang="en-US" altLang="en-US" i="1" dirty="0"/>
              <a:t>.”</a:t>
            </a:r>
            <a:endParaRPr lang="en-US" altLang="en-US" dirty="0"/>
          </a:p>
          <a:p>
            <a:r>
              <a:rPr lang="en-US" altLang="en-US" i="1" dirty="0"/>
              <a:t>“Maybe have </a:t>
            </a:r>
            <a:r>
              <a:rPr lang="en-US" altLang="en-US" b="1" i="1" dirty="0"/>
              <a:t>a person who can consult</a:t>
            </a:r>
            <a:r>
              <a:rPr lang="en-US" altLang="en-US" i="1" dirty="0"/>
              <a:t> on breastfeeding </a:t>
            </a:r>
            <a:r>
              <a:rPr lang="en-US" altLang="en-US" b="1" i="1" dirty="0"/>
              <a:t>and someone in safe sleep</a:t>
            </a:r>
            <a:r>
              <a:rPr lang="en-US" altLang="en-US" i="1" dirty="0"/>
              <a:t> and how I can learn more and tips can be helpful. My oldest and youngest sleep great on her back but with the breathing issue with my second, she sleeps on her stomach and it opens her airways and I wouldn’t have known that if it weren’t for someone telling me that.”</a:t>
            </a:r>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35</a:t>
            </a:fld>
            <a:endParaRPr lang="en-US" altLang="en-US"/>
          </a:p>
        </p:txBody>
      </p:sp>
    </p:spTree>
    <p:extLst>
      <p:ext uri="{BB962C8B-B14F-4D97-AF65-F5344CB8AC3E}">
        <p14:creationId xmlns:p14="http://schemas.microsoft.com/office/powerpoint/2010/main" val="1490568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Notes:</a:t>
            </a:r>
          </a:p>
          <a:p>
            <a:endParaRPr lang="en-US" altLang="en-US"/>
          </a:p>
          <a:p>
            <a:r>
              <a:rPr lang="en-US" altLang="en-US"/>
              <a:t>Here are some additional quotes related to this theme:</a:t>
            </a:r>
          </a:p>
          <a:p>
            <a:endParaRPr lang="en-US" altLang="en-US"/>
          </a:p>
          <a:p>
            <a:r>
              <a:rPr lang="en-US" altLang="en-US" i="1"/>
              <a:t>“I’ve put a lot of thought into it and I think it comes back to intuition about what is going to work. Even though there is pamphlet after pamphlet and wise tales, </a:t>
            </a:r>
            <a:r>
              <a:rPr lang="en-US" altLang="en-US" b="1" i="1"/>
              <a:t>it comes down to a mom’s intuition.</a:t>
            </a:r>
            <a:r>
              <a:rPr lang="en-US" altLang="en-US" i="1"/>
              <a:t>”</a:t>
            </a:r>
          </a:p>
          <a:p>
            <a:r>
              <a:rPr lang="en-US" altLang="en-US" i="1"/>
              <a:t>“</a:t>
            </a:r>
            <a:r>
              <a:rPr lang="en-US" altLang="en-US" b="1" i="1"/>
              <a:t>One of my pediatricians said to let them cry it out and I don’t agree with that</a:t>
            </a:r>
            <a:r>
              <a:rPr lang="en-US" altLang="en-US" i="1"/>
              <a:t>, so we switched.”</a:t>
            </a:r>
            <a:endParaRPr lang="en-US" altLang="en-US"/>
          </a:p>
          <a:p>
            <a:r>
              <a:rPr lang="en-US" altLang="en-US" i="1"/>
              <a:t>“</a:t>
            </a:r>
            <a:r>
              <a:rPr lang="en-US" altLang="en-US" b="1" i="1"/>
              <a:t>You have to lie to the doctor</a:t>
            </a:r>
            <a:r>
              <a:rPr lang="en-US" altLang="en-US" i="1"/>
              <a:t>. I agree so they leave me alone.”</a:t>
            </a:r>
            <a:endParaRPr lang="en-US" altLang="en-US"/>
          </a:p>
          <a:p>
            <a:r>
              <a:rPr lang="en-US" altLang="en-US" i="1"/>
              <a:t> “You can’t trust the doctor. They are mandated reporters and they will call DCF. I almost didn’t come because </a:t>
            </a:r>
            <a:r>
              <a:rPr lang="en-US" altLang="en-US" b="1" i="1"/>
              <a:t>I didn’t want to tell everyone I co-sleep and get reported to Child Services</a:t>
            </a:r>
            <a:r>
              <a:rPr lang="en-US" altLang="en-US" i="1"/>
              <a:t>.”</a:t>
            </a:r>
            <a:endParaRPr lang="en-US" altLang="en-US"/>
          </a:p>
          <a:p>
            <a:r>
              <a:rPr lang="en-US" altLang="en-US" i="1"/>
              <a:t>“</a:t>
            </a:r>
            <a:r>
              <a:rPr lang="en-US" altLang="en-US" b="1" i="1"/>
              <a:t>We switched doctors because we felt we couldn’t be honest </a:t>
            </a:r>
            <a:r>
              <a:rPr lang="en-US" altLang="en-US" i="1"/>
              <a:t>with the doctor anymore… Why should you have a doctor you can’t be honest with if they are going to be judgmental?”</a:t>
            </a:r>
            <a:endParaRPr lang="en-US" altLang="en-US"/>
          </a:p>
          <a:p>
            <a:r>
              <a:rPr lang="en-US" altLang="en-US" i="1"/>
              <a:t> “It would be nice to talk to the pediatrician and have them say, this isn’t recommended but </a:t>
            </a:r>
            <a:r>
              <a:rPr lang="en-US" altLang="en-US" b="1" i="1"/>
              <a:t>if this is what works for you this is what you could do to make it safer</a:t>
            </a:r>
            <a:r>
              <a:rPr lang="en-US" altLang="en-US" i="1"/>
              <a:t>.”</a:t>
            </a:r>
            <a:endParaRPr lang="en-US" altLang="en-US"/>
          </a:p>
          <a:p>
            <a:r>
              <a:rPr lang="en-US" altLang="en-US" i="1"/>
              <a:t>“Maybe have </a:t>
            </a:r>
            <a:r>
              <a:rPr lang="en-US" altLang="en-US" b="1" i="1"/>
              <a:t>a person who can consult</a:t>
            </a:r>
            <a:r>
              <a:rPr lang="en-US" altLang="en-US" i="1"/>
              <a:t> on breastfeeding </a:t>
            </a:r>
            <a:r>
              <a:rPr lang="en-US" altLang="en-US" b="1" i="1"/>
              <a:t>and someone in safe sleep</a:t>
            </a:r>
            <a:r>
              <a:rPr lang="en-US" altLang="en-US" i="1"/>
              <a:t> and how I can learn more and tips can be helpful. My oldest and youngest sleep great on her back but with the breathing issue with my second, she sleeps on her stomach and it opens her airways and I wouldn’t have known that if it weren’t for someone telling me that.”</a:t>
            </a:r>
            <a:endParaRPr lang="en-US" altLang="en-US"/>
          </a:p>
          <a:p>
            <a:endParaRPr lang="en-US" altLang="en-US"/>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285A31F9-7B9D-458E-8783-9E987D3AA673}" type="slidenum">
              <a:rPr lang="en-US" altLang="en-US" smtClean="0"/>
              <a:pPr>
                <a:spcBef>
                  <a:spcPct val="0"/>
                </a:spcBef>
              </a:pPr>
              <a:t>36</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Notes:</a:t>
            </a:r>
          </a:p>
          <a:p>
            <a:endParaRPr lang="en-US" altLang="en-US"/>
          </a:p>
          <a:p>
            <a:r>
              <a:rPr lang="en-US" altLang="en-US"/>
              <a:t>From talking with parents, it is clear that promoting safe sleep is trickier than simply describing the guidelines and assuming parents will follow them. Take a moment to consider how this research relates to your own experiences, and opportunities to improve current safe sleep promotion efforts.</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8E6A3D2F-9860-4910-981C-A71AEC6EA692}" type="slidenum">
              <a:rPr lang="en-US" altLang="en-US" smtClean="0"/>
              <a:pPr>
                <a:spcBef>
                  <a:spcPct val="0"/>
                </a:spcBef>
              </a:pPr>
              <a:t>39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Notes:</a:t>
            </a:r>
          </a:p>
          <a:p>
            <a:endParaRPr lang="en-US" altLang="en-US"/>
          </a:p>
          <a:p>
            <a:r>
              <a:rPr lang="en-US" altLang="en-US"/>
              <a:t>From talking with parents, it is clear that promoting safe sleep is trickier than simply describing the guidelines and assuming parents will follow them. Take a moment to consider how this research relates to your own experiences, and opportunities to improve current safe sleep promotion efforts.</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8E6A3D2F-9860-4910-981C-A71AEC6EA692}" type="slidenum">
              <a:rPr lang="en-US" altLang="en-US" smtClean="0"/>
              <a:pPr>
                <a:spcBef>
                  <a:spcPct val="0"/>
                </a:spcBef>
              </a:pPr>
              <a:t>40</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The Vermont Department of Health funded this formative research to inform a Vermont infant safe sleep campaign that would better address parents’ needs.</a:t>
            </a:r>
          </a:p>
          <a:p>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C09D499B-4C62-4101-A03F-5AA659E7F2BF}" type="slidenum">
              <a:rPr lang="en-US" altLang="en-US" smtClean="0"/>
              <a:pPr>
                <a:spcBef>
                  <a:spcPct val="0"/>
                </a:spcBef>
              </a:pPr>
              <a:t>42</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30 second overview video </a:t>
            </a:r>
          </a:p>
        </p:txBody>
      </p:sp>
      <p:sp>
        <p:nvSpPr>
          <p:cNvPr id="4" name="Slide Number Placeholder 3"/>
          <p:cNvSpPr>
            <a:spLocks noGrp="1"/>
          </p:cNvSpPr>
          <p:nvPr>
            <p:ph type="sldNum" sz="quarter" idx="5"/>
          </p:nvPr>
        </p:nvSpPr>
        <p:spPr/>
        <p:txBody>
          <a:bodyPr/>
          <a:lstStyle/>
          <a:p>
            <a:pPr>
              <a:defRPr/>
            </a:pPr>
            <a:fld id="{F7AEDB80-F818-4C43-A5F5-1807FDB755D0}" type="slidenum">
              <a:rPr lang="en-US" altLang="en-US" smtClean="0"/>
              <a:pPr>
                <a:defRPr/>
              </a:pPr>
              <a:t>43</a:t>
            </a:fld>
            <a:endParaRPr lang="en-US" altLang="en-US"/>
          </a:p>
        </p:txBody>
      </p:sp>
    </p:spTree>
    <p:extLst>
      <p:ext uri="{BB962C8B-B14F-4D97-AF65-F5344CB8AC3E}">
        <p14:creationId xmlns:p14="http://schemas.microsoft.com/office/powerpoint/2010/main" val="1235269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Many people are familiar with the term Sudden Infant Death Syndrome (SIDS), but may not know how it relates to the broader term sudden unexpected infant death (SUID; also sometimes known as sudden unexpected death in infancy, or SUDI).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t>There has been confusion about the terms SUID and SIDS . The term SIDS is used when, after a thorough investigation by OCME and also law enforcement, no other cause of death can be determined. </a:t>
            </a:r>
          </a:p>
          <a:p>
            <a:endParaRPr lang="en-US" altLang="en-US" dirty="0"/>
          </a:p>
          <a:p>
            <a:r>
              <a:rPr lang="en-US" altLang="en-US" dirty="0"/>
              <a:t>References:</a:t>
            </a:r>
          </a:p>
          <a:p>
            <a:endParaRPr lang="en-US" altLang="en-US" dirty="0"/>
          </a:p>
          <a:p>
            <a:r>
              <a:rPr lang="en-US" altLang="en-US" dirty="0"/>
              <a:t>For more information, see: National Institutes of Health. Common SIDS and SUID Terms and Definitions website. https://www1.nichd.nih.gov/sts/about/SIDS/Pages/common.aspx. Accessed April 18, 2018.</a:t>
            </a:r>
          </a:p>
          <a:p>
            <a:endParaRPr lang="en-US"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61FEC494-186E-454F-9D22-A9B5DAE35E77}" type="slidenum">
              <a:rPr lang="en-US" altLang="en-US" smtClean="0"/>
              <a:pPr>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second Video of a crib with no toys, bumper pads or other objects. </a:t>
            </a:r>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44</a:t>
            </a:fld>
            <a:endParaRPr lang="en-US"/>
          </a:p>
        </p:txBody>
      </p:sp>
    </p:spTree>
    <p:extLst>
      <p:ext uri="{BB962C8B-B14F-4D97-AF65-F5344CB8AC3E}">
        <p14:creationId xmlns:p14="http://schemas.microsoft.com/office/powerpoint/2010/main" val="3932267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 30 second  Video of baby asleep on couch and being moved by the mother </a:t>
            </a:r>
          </a:p>
          <a:p>
            <a:endParaRPr lang="en-US" altLang="en-US" dirty="0"/>
          </a:p>
          <a:p>
            <a:r>
              <a:rPr lang="en-US" altLang="en-US" dirty="0"/>
              <a:t>The fourth question was, “What’s risky about my baby sleeping in bed with me?”</a:t>
            </a:r>
          </a:p>
        </p:txBody>
      </p:sp>
      <p:sp>
        <p:nvSpPr>
          <p:cNvPr id="4" name="Slide Number Placeholder 3"/>
          <p:cNvSpPr>
            <a:spLocks noGrp="1"/>
          </p:cNvSpPr>
          <p:nvPr>
            <p:ph type="sldNum" sz="quarter" idx="5"/>
          </p:nvPr>
        </p:nvSpPr>
        <p:spPr/>
        <p:txBody>
          <a:bodyPr/>
          <a:lstStyle/>
          <a:p>
            <a:pPr>
              <a:defRPr/>
            </a:pPr>
            <a:fld id="{AAABE7BE-7CA3-4A0D-A4FE-F670556D56CD}" type="slidenum">
              <a:rPr lang="en-US" smtClean="0"/>
              <a:pPr>
                <a:defRPr/>
              </a:pPr>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PRAMS: Pregnancy Risk Assessment Monitoring System: http://www.healthvermont.gov/health-statistics-vital-records/population-health-surveys-data/pregnancy-risk-assessment-and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46</a:t>
            </a:fld>
            <a:endParaRPr lang="en-US" altLang="en-US"/>
          </a:p>
        </p:txBody>
      </p:sp>
    </p:spTree>
    <p:extLst>
      <p:ext uri="{BB962C8B-B14F-4D97-AF65-F5344CB8AC3E}">
        <p14:creationId xmlns:p14="http://schemas.microsoft.com/office/powerpoint/2010/main" val="583483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Notes:</a:t>
            </a:r>
          </a:p>
          <a:p>
            <a:endParaRPr lang="en-US" altLang="en-US"/>
          </a:p>
          <a:p>
            <a:r>
              <a:rPr lang="en-US" altLang="en-US"/>
              <a:t>The remainder of this presentation offers guidance to providers on how to talk with parents about safe sleep, based on the focus group research results. This slide offers an overview of five tips for your conversations with parents. The following slides will go into more detail about each of these five tips.</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6577FACD-7778-463C-BAA5-57F231A2D841}" type="slidenum">
              <a:rPr lang="en-US" altLang="en-US" smtClean="0"/>
              <a:pPr>
                <a:spcBef>
                  <a:spcPct val="0"/>
                </a:spcBef>
              </a:pPr>
              <a:t>47</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Notes:</a:t>
            </a:r>
          </a:p>
          <a:p>
            <a:endParaRPr lang="en-US" altLang="en-US"/>
          </a:p>
          <a:p>
            <a:r>
              <a:rPr lang="en-US" altLang="en-US"/>
              <a:t>The remainder of this presentation offers guidance to providers on how to talk with parents about safe sleep, based on the focus group research results. This slide offers an overview of five tips for your conversations with parents. The following slides will go into more detail about each of these five tips.</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6577FACD-7778-463C-BAA5-57F231A2D841}" type="slidenum">
              <a:rPr lang="en-US" altLang="en-US" smtClean="0"/>
              <a:pPr>
                <a:spcBef>
                  <a:spcPct val="0"/>
                </a:spcBef>
              </a:pPr>
              <a:t>48</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References:</a:t>
            </a:r>
          </a:p>
          <a:p>
            <a:endParaRPr lang="en-US" altLang="en-US"/>
          </a:p>
          <a:p>
            <a:r>
              <a:rPr lang="en-US" altLang="en-US"/>
              <a:t>For other Frequently Asked Questions see: National Institutes of Health. Frequently Asked Questions (FAQs) About SIDS and Safe Infant Sleep website. Available at: https://www1.nichd.nih.gov/sts/about/Pages/faq.aspx. Accessed April 24, 2018.</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EDCFA0E4-C659-44C8-8F3D-E79561955430}" type="slidenum">
              <a:rPr lang="en-US" altLang="en-US" smtClean="0"/>
              <a:pPr>
                <a:spcBef>
                  <a:spcPct val="0"/>
                </a:spcBef>
              </a:pPr>
              <a:t>53</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References:</a:t>
            </a:r>
          </a:p>
          <a:p>
            <a:endParaRPr lang="en-US" altLang="en-US"/>
          </a:p>
          <a:p>
            <a:r>
              <a:rPr lang="en-US" altLang="en-US"/>
              <a:t>For other Frequently Asked Questions see: National Institutes of Health. Frequently Asked Questions (FAQs) About SIDS and Safe Infant Sleep website. Available at: https://www1.nichd.nih.gov/sts/about/Pages/faq.aspx. Accessed April 24, 2018.</a:t>
            </a:r>
          </a:p>
          <a:p>
            <a:endParaRPr lang="en-US" altLang="en-US"/>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FC6D5FD7-74DA-46FD-A410-316FBD8BB9E8}" type="slidenum">
              <a:rPr lang="en-US" altLang="en-US" smtClean="0"/>
              <a:pPr>
                <a:spcBef>
                  <a:spcPct val="0"/>
                </a:spcBef>
              </a:pPr>
              <a:t>54</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In addition to the guidance provided in this presentation, there are other resources you may find helpful to promote safe sleep.</a:t>
            </a:r>
          </a:p>
          <a:p>
            <a:endParaRPr lang="en-US" altLang="en-US" dirty="0"/>
          </a:p>
          <a:p>
            <a:r>
              <a:rPr lang="en-US" altLang="en-US" dirty="0"/>
              <a:t>References:</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err="1"/>
              <a:t>Bronheim</a:t>
            </a:r>
            <a:r>
              <a:rPr lang="en-US" altLang="en-US" dirty="0"/>
              <a:t>, S. Building on Campaigns with Conversations: An individualized approach to helping families embrace safe sleep and breastfeeding. Washington, DC: National Center for Education in Maternal and Child Health. 2017. Available at: https://www.ncemch.org/learning/building/index.php. Accessed April 24, 2018. This is </a:t>
            </a:r>
            <a:r>
              <a:rPr lang="en-US" altLang="en-US" sz="1200" dirty="0"/>
              <a:t>a free series of learning modules designed to help health professionals gain the knowledge and skills to promote safe sleep and breastfeeding effectively. This is a well researched resource: </a:t>
            </a:r>
            <a:r>
              <a:rPr lang="en-US" dirty="0">
                <a:effectLst/>
              </a:rPr>
              <a:t>Building on Campaigns with Conversations is a new approach to supporting caregivers to help overcome barriers to safe sleep and breastfeeding. It is part of a greater trend in public health promotion—utilizing an individualized approach that takes into account each family’s needs, beliefs, and the context of their lives. This training on the Conversations Approach is based on </a:t>
            </a:r>
            <a:r>
              <a:rPr lang="en-US" dirty="0" err="1">
                <a:effectLst/>
              </a:rPr>
              <a:t>Ajzen’s</a:t>
            </a:r>
            <a:r>
              <a:rPr lang="en-US" dirty="0">
                <a:effectLst/>
              </a:rPr>
              <a:t> Theory of Planned Behavior and follows current recommendations from the American Academy for Pediatrics (AAP) for safe sleep and optimal breastfeeding for healthy infants.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National Action Partnership to Promote Safe Sleep https://www.nichq.org/project/national-action-partnership-promote-safe-sleep-improvement-and-innovation-network-nappss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Vermont Department of Health newly revised webpage for health care providers and parents and caregivers: healthvermont.gov/</a:t>
            </a:r>
            <a:r>
              <a:rPr lang="en-US" altLang="en-US" dirty="0" err="1"/>
              <a:t>safesleep</a:t>
            </a:r>
            <a:r>
              <a:rPr lang="en-US" altLang="en-US" dirty="0"/>
              <a:t> </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A7C3ACCF-13F0-4490-AB1B-F8ED532BA6CB}" type="slidenum">
              <a:rPr lang="en-US" altLang="en-US" smtClean="0"/>
              <a:pPr>
                <a:spcBef>
                  <a:spcPct val="0"/>
                </a:spcBef>
              </a:pPr>
              <a:t>56</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www.healthvermont.gov/safesleep: Vermont Department of Health newly revised webpage for health care providers and parents and caregivers.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www.healthvermont.gov/local: Contact information for the local Vermont Department of Health District offices. There are twelve VDH offices statewide and each employ a Maternal and Child Health Public Health nurse who can assist  with referrals for families for issues such as connecting with a medical home, services such as WIC, and parenting classes.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www.healthychildren.org is the official parenting website of the American Academy of Pediatrics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www.helpmegrow.vt: Help Me Grow Vermont is </a:t>
            </a:r>
            <a:r>
              <a:rPr lang="en-US" altLang="en-US" sz="1600" dirty="0"/>
              <a:t>a statewide system for improving access to existing resources and services for expectant parents and families with young children through age eight. The HMG VT contact center is at Vermont 211, which is staffed M-F, 9AM – 6PM.  211 and HMG provide information for parents on overall parenting services (such as infant safe sleep) and also developmental screening and also Vermont’s Universal Developmental Screening Registry. </a:t>
            </a:r>
          </a:p>
          <a:p>
            <a:endParaRPr lang="en-US" sz="1600" dirty="0"/>
          </a:p>
          <a:p>
            <a:r>
              <a:rPr lang="en-US" sz="1600" dirty="0"/>
              <a:t>www.marchofdimes.org: March of Dimes website contains parenting advice and safe sleep information under “Caring for your Baby” section. </a:t>
            </a:r>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57</a:t>
            </a:fld>
            <a:endParaRPr lang="en-US" altLang="en-US"/>
          </a:p>
        </p:txBody>
      </p:sp>
    </p:spTree>
    <p:extLst>
      <p:ext uri="{BB962C8B-B14F-4D97-AF65-F5344CB8AC3E}">
        <p14:creationId xmlns:p14="http://schemas.microsoft.com/office/powerpoint/2010/main" val="20367578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57066" indent="-291179">
              <a:defRPr>
                <a:solidFill>
                  <a:schemeClr val="tx1"/>
                </a:solidFill>
                <a:latin typeface="Calibri" pitchFamily="34" charset="0"/>
                <a:cs typeface="Arial" charset="0"/>
              </a:defRPr>
            </a:lvl2pPr>
            <a:lvl3pPr marL="1164717" indent="-232943">
              <a:defRPr>
                <a:solidFill>
                  <a:schemeClr val="tx1"/>
                </a:solidFill>
                <a:latin typeface="Calibri" pitchFamily="34" charset="0"/>
                <a:cs typeface="Arial" charset="0"/>
              </a:defRPr>
            </a:lvl3pPr>
            <a:lvl4pPr marL="1630604" indent="-232943">
              <a:defRPr>
                <a:solidFill>
                  <a:schemeClr val="tx1"/>
                </a:solidFill>
                <a:latin typeface="Calibri" pitchFamily="34" charset="0"/>
                <a:cs typeface="Arial" charset="0"/>
              </a:defRPr>
            </a:lvl4pPr>
            <a:lvl5pPr marL="2096491" indent="-232943">
              <a:defRPr>
                <a:solidFill>
                  <a:schemeClr val="tx1"/>
                </a:solidFill>
                <a:latin typeface="Calibri" pitchFamily="34" charset="0"/>
                <a:cs typeface="Arial" charset="0"/>
              </a:defRPr>
            </a:lvl5pPr>
            <a:lvl6pPr marL="2562377" indent="-232943" eaLnBrk="0" fontAlgn="base" hangingPunct="0">
              <a:spcBef>
                <a:spcPct val="0"/>
              </a:spcBef>
              <a:spcAft>
                <a:spcPct val="0"/>
              </a:spcAft>
              <a:defRPr>
                <a:solidFill>
                  <a:schemeClr val="tx1"/>
                </a:solidFill>
                <a:latin typeface="Calibri" pitchFamily="34" charset="0"/>
                <a:cs typeface="Arial" charset="0"/>
              </a:defRPr>
            </a:lvl6pPr>
            <a:lvl7pPr marL="3028264" indent="-232943" eaLnBrk="0" fontAlgn="base" hangingPunct="0">
              <a:spcBef>
                <a:spcPct val="0"/>
              </a:spcBef>
              <a:spcAft>
                <a:spcPct val="0"/>
              </a:spcAft>
              <a:defRPr>
                <a:solidFill>
                  <a:schemeClr val="tx1"/>
                </a:solidFill>
                <a:latin typeface="Calibri" pitchFamily="34" charset="0"/>
                <a:cs typeface="Arial" charset="0"/>
              </a:defRPr>
            </a:lvl7pPr>
            <a:lvl8pPr marL="3494151" indent="-232943" eaLnBrk="0" fontAlgn="base" hangingPunct="0">
              <a:spcBef>
                <a:spcPct val="0"/>
              </a:spcBef>
              <a:spcAft>
                <a:spcPct val="0"/>
              </a:spcAft>
              <a:defRPr>
                <a:solidFill>
                  <a:schemeClr val="tx1"/>
                </a:solidFill>
                <a:latin typeface="Calibri" pitchFamily="34" charset="0"/>
                <a:cs typeface="Arial" charset="0"/>
              </a:defRPr>
            </a:lvl8pPr>
            <a:lvl9pPr marL="3960038" indent="-232943" eaLnBrk="0" fontAlgn="base" hangingPunct="0">
              <a:spcBef>
                <a:spcPct val="0"/>
              </a:spcBef>
              <a:spcAft>
                <a:spcPct val="0"/>
              </a:spcAft>
              <a:defRPr>
                <a:solidFill>
                  <a:schemeClr val="tx1"/>
                </a:solidFill>
                <a:latin typeface="Calibri" pitchFamily="34" charset="0"/>
                <a:cs typeface="Arial" charset="0"/>
              </a:defRPr>
            </a:lvl9pPr>
          </a:lstStyle>
          <a:p>
            <a:fld id="{12B4530C-93A8-40F9-8757-520D24342E0F}" type="slidenum">
              <a:rPr lang="en-US" altLang="en-US" smtClean="0"/>
              <a:pPr/>
              <a:t>58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Pictures and captions are from: Kemp JS, Unger B, Wilkins D, Psara RM, Ledbetter TL, Graham MA, Case M, Thach BT. Unsafe sleep practices and an analysis of bedsharing among infants dying suddenly and unexpectedly: Result of a four-year, population-based, death-scene investigation study of sudden infant death syndrome and related deaths. Pediatrics. 2000 Sep; 106(3); E41.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C435FC86-3BD7-492E-A71A-9575E2611F0E}"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Pictures and captions are from: Kemp JS, Unger B, Wilkins D, Psara RM, Ledbetter TL, Graham MA, Case M, Thach BT. Unsafe sleep practices and an analysis of bedsharing among infants dying suddenly and unexpectedly: Result of a four-year, population-based, death-scene investigation study of sudden infant death syndrome and related deaths. Pediatrics. 2000 Sep; 106(3); E41.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275C344A-BA08-479A-AF0C-DC76C3F4561F}"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how the technique of death scene reenactment can inform our understanding of how the infant died within an unsafe sleep environment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7</a:t>
            </a:fld>
            <a:endParaRPr lang="en-US" altLang="en-US"/>
          </a:p>
        </p:txBody>
      </p:sp>
    </p:spTree>
    <p:extLst>
      <p:ext uri="{BB962C8B-B14F-4D97-AF65-F5344CB8AC3E}">
        <p14:creationId xmlns:p14="http://schemas.microsoft.com/office/powerpoint/2010/main" val="178391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Another example of how the technique of death scene reenactment can inform our understanding of how the infant died within an unsafe sleep environment. This also illustrates the dangers of sleeping with an infant on a couch.  </a:t>
            </a:r>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8</a:t>
            </a:fld>
            <a:endParaRPr lang="en-US" altLang="en-US"/>
          </a:p>
        </p:txBody>
      </p:sp>
    </p:spTree>
    <p:extLst>
      <p:ext uri="{BB962C8B-B14F-4D97-AF65-F5344CB8AC3E}">
        <p14:creationId xmlns:p14="http://schemas.microsoft.com/office/powerpoint/2010/main" val="400233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As shown in the first graph, the SUID rate declined during the 1990s, and it has fluctuated around 90 deaths per 100,000 live births since.</a:t>
            </a:r>
          </a:p>
          <a:p>
            <a:pPr eaLnBrk="1" hangingPunct="1">
              <a:spcBef>
                <a:spcPct val="0"/>
              </a:spcBef>
            </a:pPr>
            <a:endParaRPr lang="en-US" altLang="en-US" dirty="0"/>
          </a:p>
          <a:p>
            <a:pPr eaLnBrk="1" hangingPunct="1">
              <a:spcBef>
                <a:spcPct val="0"/>
              </a:spcBef>
            </a:pPr>
            <a:r>
              <a:rPr lang="en-US" altLang="en-US" dirty="0"/>
              <a:t>The distribution of types of deaths reported have shifted since about 2000, with deaths reported as SIDS decreasing and deaths reported as ASSB and unknown cause increasing. The reason for this shift is currently unknown, but may be attributable to stricter adherence to SIDS definitions or more complete death scene investigation and autopsy data. </a:t>
            </a:r>
          </a:p>
          <a:p>
            <a:pPr eaLnBrk="1" hangingPunct="1">
              <a:spcBef>
                <a:spcPct val="0"/>
              </a:spcBef>
            </a:pPr>
            <a:endParaRPr lang="en-US" altLang="en-US" dirty="0"/>
          </a:p>
          <a:p>
            <a:pPr eaLnBrk="1" hangingPunct="1">
              <a:spcBef>
                <a:spcPct val="0"/>
              </a:spcBef>
            </a:pPr>
            <a:r>
              <a:rPr lang="en-US" altLang="en-US" dirty="0"/>
              <a:t>SIDS remains the leading cause of death among infants under 1 year old.</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SUID Rate Over Time by Type graph is from: Centers for Disease Control. Sudden Unexpected Infant Death (SUID) website. https://www.cdc.gov/sids/pdf/sudden-unexpected-infant-death.pdf. Accessed April 18, 2018. </a:t>
            </a:r>
          </a:p>
          <a:p>
            <a:pPr lvl="1" eaLnBrk="1" hangingPunct="1">
              <a:spcBef>
                <a:spcPct val="0"/>
              </a:spcBef>
            </a:pPr>
            <a:endParaRPr lang="en-US" altLang="en-US" dirty="0"/>
          </a:p>
          <a:p>
            <a:pPr eaLnBrk="1" hangingPunct="1">
              <a:spcBef>
                <a:spcPct val="0"/>
              </a:spcBef>
            </a:pPr>
            <a:r>
              <a:rPr lang="en-US" altLang="en-US" dirty="0"/>
              <a:t>Breakdown of SUID by Cause, 2015 graph: Centers for Disease Control. Sudden Unexpected Infant Death and Sudden Infant Death Syndrome website. https://www.cdc.gov/sids/data.htm. Accessed April 18, 2018. </a:t>
            </a:r>
          </a:p>
          <a:p>
            <a:pPr algn="ctr" eaLnBrk="1" hangingPunct="1">
              <a:spcBef>
                <a:spcPct val="0"/>
              </a:spcBef>
            </a:pPr>
            <a:endParaRPr lang="en-US" altLang="en-US" dirty="0"/>
          </a:p>
          <a:p>
            <a:pPr lvl="1" eaLnBrk="1" hangingPunct="1">
              <a:spcBef>
                <a:spcPct val="0"/>
              </a:spcBef>
            </a:pPr>
            <a:endParaRPr lang="en-US" altLang="en-US" dirty="0"/>
          </a:p>
          <a:p>
            <a:pPr eaLnBrk="1" hangingPunct="1">
              <a:spcBef>
                <a:spcPct val="0"/>
              </a:spcBef>
            </a:pPr>
            <a:endParaRPr lang="en-US" alt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2189B257-7B71-4E29-8279-CD64F79EBD3B}"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685800" y="3886200"/>
            <a:ext cx="7848600" cy="1752600"/>
          </a:xfrm>
        </p:spPr>
        <p:txBody>
          <a:bodyPr/>
          <a:lstStyle>
            <a:lvl1pPr marL="0" indent="0" algn="l">
              <a:lnSpc>
                <a:spcPts val="3000"/>
              </a:lnSpc>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11225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49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779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alpha val="25098"/>
          </a:schemeClr>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1524000"/>
            <a:ext cx="82296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45920"/>
            <a:ext cx="8229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281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option 2">
    <p:bg>
      <p:bgPr>
        <a:solidFill>
          <a:srgbClr val="703A70"/>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1524000"/>
            <a:ext cx="8229600" cy="0"/>
          </a:xfrm>
          <a:prstGeom prst="line">
            <a:avLst/>
          </a:prstGeom>
          <a:ln w="635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645920"/>
            <a:ext cx="8229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294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FE910E">
            <a:alpha val="74901"/>
          </a:srgbClr>
        </a:soli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 flipH="1">
            <a:off x="4297363" y="411163"/>
            <a:ext cx="5762625"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31520" y="1828800"/>
            <a:ext cx="5373687" cy="3124200"/>
          </a:xfrm>
        </p:spPr>
        <p:txBody>
          <a:bodyPr anchor="t"/>
          <a:lstStyle>
            <a:lvl1pPr algn="l">
              <a:defRPr sz="4800" b="1" cap="none" baseline="0">
                <a:solidFill>
                  <a:schemeClr val="accent4"/>
                </a:solidFill>
              </a:defRPr>
            </a:lvl1pPr>
          </a:lstStyle>
          <a:p>
            <a:r>
              <a:rPr lang="en-US"/>
              <a:t>Click to edit Master title style</a:t>
            </a:r>
            <a:endParaRPr lang="en-US" dirty="0"/>
          </a:p>
        </p:txBody>
      </p:sp>
    </p:spTree>
    <p:extLst>
      <p:ext uri="{BB962C8B-B14F-4D97-AF65-F5344CB8AC3E}">
        <p14:creationId xmlns:p14="http://schemas.microsoft.com/office/powerpoint/2010/main" val="3301551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ard">
    <p:bg>
      <p:bgPr>
        <a:solidFill>
          <a:schemeClr val="accent1"/>
        </a:solidFill>
        <a:effectLst/>
      </p:bgPr>
    </p:bg>
    <p:spTree>
      <p:nvGrpSpPr>
        <p:cNvPr id="1" name=""/>
        <p:cNvGrpSpPr/>
        <p:nvPr/>
      </p:nvGrpSpPr>
      <p:grpSpPr>
        <a:xfrm>
          <a:off x="0" y="0"/>
          <a:ext cx="0" cy="0"/>
          <a:chOff x="0" y="0"/>
          <a:chExt cx="0" cy="0"/>
        </a:xfrm>
      </p:grpSpPr>
      <p:sp>
        <p:nvSpPr>
          <p:cNvPr id="3" name="Rectangle 2"/>
          <p:cNvSpPr/>
          <p:nvPr/>
        </p:nvSpPr>
        <p:spPr>
          <a:xfrm>
            <a:off x="685800" y="685800"/>
            <a:ext cx="7772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6"/>
          <p:cNvSpPr>
            <a:spLocks noGrp="1"/>
          </p:cNvSpPr>
          <p:nvPr>
            <p:ph sz="quarter" idx="10"/>
          </p:nvPr>
        </p:nvSpPr>
        <p:spPr>
          <a:xfrm>
            <a:off x="914400" y="914400"/>
            <a:ext cx="7315200" cy="5029200"/>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365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ar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a:xfrm>
            <a:off x="676836" y="685800"/>
            <a:ext cx="7772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6"/>
          <p:cNvSpPr>
            <a:spLocks noGrp="1"/>
          </p:cNvSpPr>
          <p:nvPr>
            <p:ph sz="quarter" idx="10"/>
          </p:nvPr>
        </p:nvSpPr>
        <p:spPr>
          <a:xfrm>
            <a:off x="914400" y="1645920"/>
            <a:ext cx="7315200" cy="4297680"/>
          </a:xfrm>
          <a:noFill/>
        </p:spPr>
        <p:txBody>
          <a:bodyPr lIns="91440" tIns="45720" rIns="91440" bIns="45720"/>
          <a:lstStyle>
            <a:lvl1pPr marL="0" indent="0">
              <a:lnSpc>
                <a:spcPts val="5800"/>
              </a:lnSpc>
              <a:spcBef>
                <a:spcPts val="600"/>
              </a:spcBef>
              <a:buNone/>
              <a:defRPr sz="5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 name="Text Placeholder 8"/>
          <p:cNvSpPr>
            <a:spLocks noGrp="1"/>
          </p:cNvSpPr>
          <p:nvPr>
            <p:ph type="body" sz="quarter" idx="11" hasCustomPrompt="1"/>
          </p:nvPr>
        </p:nvSpPr>
        <p:spPr>
          <a:xfrm>
            <a:off x="914400" y="914400"/>
            <a:ext cx="7315200" cy="685800"/>
          </a:xfrm>
        </p:spPr>
        <p:txBody>
          <a:bodyPr anchor="ct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670728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ar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a:xfrm>
            <a:off x="676836" y="685800"/>
            <a:ext cx="7772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Content Placeholder 6"/>
          <p:cNvSpPr>
            <a:spLocks noGrp="1"/>
          </p:cNvSpPr>
          <p:nvPr>
            <p:ph sz="quarter" idx="10"/>
          </p:nvPr>
        </p:nvSpPr>
        <p:spPr>
          <a:xfrm>
            <a:off x="914400" y="1645920"/>
            <a:ext cx="7315200" cy="4297680"/>
          </a:xfrm>
          <a:noFill/>
        </p:spPr>
        <p:txBody>
          <a:bodyPr lIns="182880" tIns="182880" rIns="182880" bIns="182880"/>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p:cNvSpPr>
            <a:spLocks noGrp="1"/>
          </p:cNvSpPr>
          <p:nvPr>
            <p:ph type="body" sz="quarter" idx="11" hasCustomPrompt="1"/>
          </p:nvPr>
        </p:nvSpPr>
        <p:spPr>
          <a:xfrm>
            <a:off x="914400" y="914400"/>
            <a:ext cx="7315200" cy="685800"/>
          </a:xfrm>
        </p:spPr>
        <p:txBody>
          <a:bodyPr anchor="ctr"/>
          <a:lstStyle>
            <a:lvl1pPr marL="0" indent="0">
              <a:buNone/>
              <a:defRPr sz="2800" b="1">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94688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alpha val="25098"/>
          </a:schemeClr>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457200" y="1524000"/>
            <a:ext cx="82296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accent4"/>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4592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4592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59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2">
            <a:alpha val="25098"/>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457200" y="1524000"/>
            <a:ext cx="82296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accent4"/>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657350"/>
            <a:ext cx="4040188" cy="63976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57350"/>
            <a:ext cx="4041775" cy="63976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335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6A6C5A7-3EEA-4798-8CC8-2133D653A52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72" r:id="rId6"/>
    <p:sldLayoutId id="2147483773" r:id="rId7"/>
    <p:sldLayoutId id="2147483768" r:id="rId8"/>
    <p:sldLayoutId id="2147483769" r:id="rId9"/>
    <p:sldLayoutId id="2147483770" r:id="rId10"/>
    <p:sldLayoutId id="2147483771" r:id="rId11"/>
  </p:sldLayoutIdLst>
  <p:hf hdr="0" ftr="0" dt="0"/>
  <p:txStyles>
    <p:titleStyle>
      <a:lvl1pPr algn="l" rtl="0" eaLnBrk="0" fontAlgn="base" hangingPunct="0">
        <a:lnSpc>
          <a:spcPts val="4800"/>
        </a:lnSpc>
        <a:spcBef>
          <a:spcPct val="0"/>
        </a:spcBef>
        <a:spcAft>
          <a:spcPct val="0"/>
        </a:spcAft>
        <a:defRPr sz="4400" b="1" kern="1200">
          <a:solidFill>
            <a:srgbClr val="703A70"/>
          </a:solidFill>
          <a:latin typeface="+mj-lt"/>
          <a:ea typeface="+mj-ea"/>
          <a:cs typeface="+mj-cs"/>
        </a:defRPr>
      </a:lvl1pPr>
      <a:lvl2pPr algn="l" rtl="0" eaLnBrk="0" fontAlgn="base" hangingPunct="0">
        <a:lnSpc>
          <a:spcPts val="4800"/>
        </a:lnSpc>
        <a:spcBef>
          <a:spcPct val="0"/>
        </a:spcBef>
        <a:spcAft>
          <a:spcPct val="0"/>
        </a:spcAft>
        <a:defRPr sz="4400" b="1">
          <a:solidFill>
            <a:srgbClr val="703A70"/>
          </a:solidFill>
          <a:latin typeface="Calibri" pitchFamily="34" charset="0"/>
        </a:defRPr>
      </a:lvl2pPr>
      <a:lvl3pPr algn="l" rtl="0" eaLnBrk="0" fontAlgn="base" hangingPunct="0">
        <a:lnSpc>
          <a:spcPts val="4800"/>
        </a:lnSpc>
        <a:spcBef>
          <a:spcPct val="0"/>
        </a:spcBef>
        <a:spcAft>
          <a:spcPct val="0"/>
        </a:spcAft>
        <a:defRPr sz="4400" b="1">
          <a:solidFill>
            <a:srgbClr val="703A70"/>
          </a:solidFill>
          <a:latin typeface="Calibri" pitchFamily="34" charset="0"/>
        </a:defRPr>
      </a:lvl3pPr>
      <a:lvl4pPr algn="l" rtl="0" eaLnBrk="0" fontAlgn="base" hangingPunct="0">
        <a:lnSpc>
          <a:spcPts val="4800"/>
        </a:lnSpc>
        <a:spcBef>
          <a:spcPct val="0"/>
        </a:spcBef>
        <a:spcAft>
          <a:spcPct val="0"/>
        </a:spcAft>
        <a:defRPr sz="4400" b="1">
          <a:solidFill>
            <a:srgbClr val="703A70"/>
          </a:solidFill>
          <a:latin typeface="Calibri" pitchFamily="34" charset="0"/>
        </a:defRPr>
      </a:lvl4pPr>
      <a:lvl5pPr algn="l" rtl="0" eaLnBrk="0" fontAlgn="base" hangingPunct="0">
        <a:lnSpc>
          <a:spcPts val="4800"/>
        </a:lnSpc>
        <a:spcBef>
          <a:spcPct val="0"/>
        </a:spcBef>
        <a:spcAft>
          <a:spcPct val="0"/>
        </a:spcAft>
        <a:defRPr sz="4400" b="1">
          <a:solidFill>
            <a:srgbClr val="703A70"/>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FE910E"/>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FE910E"/>
        </a:buClr>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FE910E"/>
        </a:buClr>
        <a:buFont typeface="Wingdings"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FE910E"/>
        </a:buClr>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FE910E"/>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hyperlink" Target="https://www.cdc.gov/sids/data.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www.healthvermont.gov/safesleep"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aap.or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healthvermont.gov/safesleep"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www.healthychildren.org/" TargetMode="External"/><Relationship Id="rId4" Type="http://schemas.openxmlformats.org/officeDocument/2006/relationships/hyperlink" Target="http://www.healthvermont.gov/local"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A70"/>
        </a:solidFill>
        <a:effectLst/>
      </p:bgPr>
    </p:bg>
    <p:spTree>
      <p:nvGrpSpPr>
        <p:cNvPr id="1" name=""/>
        <p:cNvGrpSpPr/>
        <p:nvPr/>
      </p:nvGrpSpPr>
      <p:grpSpPr>
        <a:xfrm>
          <a:off x="0" y="0"/>
          <a:ext cx="0" cy="0"/>
          <a:chOff x="0" y="0"/>
          <a:chExt cx="0" cy="0"/>
        </a:xfrm>
      </p:grpSpPr>
      <p:grpSp>
        <p:nvGrpSpPr>
          <p:cNvPr id="11266" name="Group 3"/>
          <p:cNvGrpSpPr>
            <a:grpSpLocks/>
          </p:cNvGrpSpPr>
          <p:nvPr/>
        </p:nvGrpSpPr>
        <p:grpSpPr bwMode="auto">
          <a:xfrm>
            <a:off x="0" y="0"/>
            <a:ext cx="10059988" cy="6858000"/>
            <a:chOff x="0" y="0"/>
            <a:chExt cx="10059988" cy="6858000"/>
          </a:xfrm>
        </p:grpSpPr>
        <p:pic>
          <p:nvPicPr>
            <p:cNvPr id="112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 flipH="1">
              <a:off x="4297363" y="411163"/>
              <a:ext cx="5762625"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1267" name="Title 1"/>
          <p:cNvSpPr>
            <a:spLocks noGrp="1"/>
          </p:cNvSpPr>
          <p:nvPr>
            <p:ph type="ctrTitle"/>
          </p:nvPr>
        </p:nvSpPr>
        <p:spPr>
          <a:xfrm>
            <a:off x="685800" y="1066801"/>
            <a:ext cx="7772400" cy="1881188"/>
          </a:xfrm>
        </p:spPr>
        <p:txBody>
          <a:bodyPr/>
          <a:lstStyle/>
          <a:p>
            <a:pPr eaLnBrk="1" hangingPunct="1">
              <a:lnSpc>
                <a:spcPts val="4400"/>
              </a:lnSpc>
            </a:pPr>
            <a:r>
              <a:rPr lang="en-US" altLang="en-US" sz="4000" dirty="0"/>
              <a:t>How to Promote Infant Safe Sleep: Key Messages from Vermont Research </a:t>
            </a:r>
          </a:p>
        </p:txBody>
      </p:sp>
      <p:sp>
        <p:nvSpPr>
          <p:cNvPr id="3" name="Subtitle 2"/>
          <p:cNvSpPr>
            <a:spLocks noGrp="1"/>
          </p:cNvSpPr>
          <p:nvPr>
            <p:ph type="subTitle" idx="1"/>
          </p:nvPr>
        </p:nvSpPr>
        <p:spPr>
          <a:xfrm>
            <a:off x="685800" y="3352800"/>
            <a:ext cx="3352800" cy="2438400"/>
          </a:xfrm>
        </p:spPr>
        <p:txBody>
          <a:bodyPr rtlCol="0">
            <a:normAutofit/>
          </a:bodyPr>
          <a:lstStyle/>
          <a:p>
            <a:pPr eaLnBrk="1" fontAlgn="auto" hangingPunct="1">
              <a:spcAft>
                <a:spcPts val="0"/>
              </a:spcAft>
              <a:defRPr/>
            </a:pPr>
            <a:r>
              <a:rPr lang="en-US" dirty="0">
                <a:solidFill>
                  <a:schemeClr val="accent4"/>
                </a:solidFill>
              </a:rPr>
              <a:t>Vermont Department of Health</a:t>
            </a:r>
          </a:p>
          <a:p>
            <a:pPr eaLnBrk="1" fontAlgn="auto" hangingPunct="1">
              <a:spcAft>
                <a:spcPts val="0"/>
              </a:spcAft>
              <a:defRPr/>
            </a:pPr>
            <a:r>
              <a:rPr lang="en-US" dirty="0">
                <a:solidFill>
                  <a:schemeClr val="accent4"/>
                </a:solidFill>
              </a:rPr>
              <a:t>Division of Maternal and Child Health</a:t>
            </a:r>
          </a:p>
          <a:p>
            <a:pPr eaLnBrk="1" fontAlgn="auto" hangingPunct="1">
              <a:spcAft>
                <a:spcPts val="0"/>
              </a:spcAft>
              <a:defRPr/>
            </a:pPr>
            <a:r>
              <a:rPr lang="en-US" dirty="0">
                <a:solidFill>
                  <a:schemeClr val="accent4"/>
                </a:solidFill>
              </a:rPr>
              <a:t>2018</a:t>
            </a:r>
          </a:p>
        </p:txBody>
      </p:sp>
      <p:pic>
        <p:nvPicPr>
          <p:cNvPr id="4" name="Picture 3" descr="A close up of a logo&#10;&#10;Description generated with very high confidence">
            <a:extLst>
              <a:ext uri="{FF2B5EF4-FFF2-40B4-BE49-F238E27FC236}">
                <a16:creationId xmlns:a16="http://schemas.microsoft.com/office/drawing/2014/main" id="{4E087A93-416B-48DB-8D86-1A5805E234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5897601"/>
            <a:ext cx="2830952" cy="7730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defRPr/>
            </a:pPr>
            <a:r>
              <a:rPr lang="en-US" altLang="en-US" dirty="0"/>
              <a:t>SUID in the United States</a:t>
            </a:r>
          </a:p>
        </p:txBody>
      </p:sp>
      <p:sp>
        <p:nvSpPr>
          <p:cNvPr id="18435" name="Content Placeholder 3"/>
          <p:cNvSpPr>
            <a:spLocks noGrp="1"/>
          </p:cNvSpPr>
          <p:nvPr>
            <p:ph idx="1"/>
          </p:nvPr>
        </p:nvSpPr>
        <p:spPr>
          <a:xfrm>
            <a:off x="457200" y="5867400"/>
            <a:ext cx="8229600" cy="838200"/>
          </a:xfrm>
        </p:spPr>
        <p:txBody>
          <a:bodyPr/>
          <a:lstStyle/>
          <a:p>
            <a:pPr marL="0" indent="0" algn="ctr">
              <a:buFont typeface="Wingdings" pitchFamily="2" charset="2"/>
              <a:buNone/>
            </a:pPr>
            <a:r>
              <a:rPr lang="en-US" altLang="en-US" sz="2400" dirty="0"/>
              <a:t>~3,600 cases of SUID in 2016, about one in four due to ASSB</a:t>
            </a:r>
          </a:p>
          <a:p>
            <a:pPr marL="0" lvl="0" indent="0" algn="ctr">
              <a:buNone/>
            </a:pPr>
            <a:r>
              <a:rPr lang="en-US" altLang="en-US" sz="1200" dirty="0">
                <a:solidFill>
                  <a:prstClr val="black"/>
                </a:solidFill>
                <a:hlinkClick r:id="rId4">
                  <a:extLst>
                    <a:ext uri="{A12FA001-AC4F-418D-AE19-62706E023703}">
                      <ahyp:hlinkClr xmlns:ahyp="http://schemas.microsoft.com/office/drawing/2018/hyperlinkcolor" val="tx"/>
                    </a:ext>
                  </a:extLst>
                </a:hlinkClick>
              </a:rPr>
              <a:t>CDC website</a:t>
            </a:r>
            <a:r>
              <a:rPr lang="en-US" altLang="en-US" sz="1200" dirty="0">
                <a:solidFill>
                  <a:prstClr val="black"/>
                </a:solidFill>
              </a:rPr>
              <a:t> cdc.gov/</a:t>
            </a:r>
            <a:r>
              <a:rPr lang="en-US" altLang="en-US" sz="1200" dirty="0" err="1">
                <a:solidFill>
                  <a:prstClr val="black"/>
                </a:solidFill>
              </a:rPr>
              <a:t>sids</a:t>
            </a:r>
            <a:r>
              <a:rPr lang="en-US" altLang="en-US" sz="1200" dirty="0">
                <a:solidFill>
                  <a:prstClr val="black"/>
                </a:solidFill>
              </a:rPr>
              <a:t>/data/htm</a:t>
            </a:r>
          </a:p>
          <a:p>
            <a:pPr marL="0" indent="0" algn="ctr">
              <a:buFont typeface="Wingdings" pitchFamily="2" charset="2"/>
              <a:buNone/>
            </a:pPr>
            <a:endParaRPr lang="en-US" altLang="en-US" sz="2400" dirty="0"/>
          </a:p>
        </p:txBody>
      </p:sp>
      <p:graphicFrame>
        <p:nvGraphicFramePr>
          <p:cNvPr id="18436" name="Chart 1"/>
          <p:cNvGraphicFramePr>
            <a:graphicFrameLocks/>
          </p:cNvGraphicFramePr>
          <p:nvPr/>
        </p:nvGraphicFramePr>
        <p:xfrm>
          <a:off x="863600" y="1778000"/>
          <a:ext cx="7416800" cy="3941763"/>
        </p:xfrm>
        <a:graphic>
          <a:graphicData uri="http://schemas.openxmlformats.org/presentationml/2006/ole">
            <mc:AlternateContent xmlns:mc="http://schemas.openxmlformats.org/markup-compatibility/2006">
              <mc:Choice xmlns:v="urn:schemas-microsoft-com:vml" Requires="v">
                <p:oleObj spid="_x0000_s18534" r:id="rId5" imgW="7413378" imgH="3938357" progId="Excel.Chart.8">
                  <p:embed/>
                </p:oleObj>
              </mc:Choice>
              <mc:Fallback>
                <p:oleObj r:id="rId5" imgW="7413378" imgH="3938357" progId="Excel.Chart.8">
                  <p:embed/>
                  <p:pic>
                    <p:nvPicPr>
                      <p:cNvPr id="0" name="Chart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 y="1778000"/>
                        <a:ext cx="74168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defRPr/>
            </a:pPr>
            <a:r>
              <a:rPr lang="en-US" altLang="en-US" dirty="0"/>
              <a:t>SUID in Vermont</a:t>
            </a:r>
          </a:p>
        </p:txBody>
      </p:sp>
      <p:pic>
        <p:nvPicPr>
          <p:cNvPr id="1945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33425" y="1743075"/>
            <a:ext cx="7677150" cy="2447925"/>
          </a:xfrm>
          <a:ln>
            <a:solidFill>
              <a:schemeClr val="tx1"/>
            </a:solidFill>
            <a:miter lim="800000"/>
            <a:headEnd/>
            <a:tailEnd/>
          </a:ln>
        </p:spPr>
      </p:pic>
      <p:sp>
        <p:nvSpPr>
          <p:cNvPr id="23556" name="Content Placeholder 2"/>
          <p:cNvSpPr txBox="1">
            <a:spLocks/>
          </p:cNvSpPr>
          <p:nvPr/>
        </p:nvSpPr>
        <p:spPr bwMode="auto">
          <a:xfrm>
            <a:off x="609600" y="4419600"/>
            <a:ext cx="822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E910E"/>
              </a:buClr>
              <a:buFont typeface="Wingdings" pitchFamily="2" charset="2"/>
              <a:buChar char="§"/>
              <a:defRPr sz="3200">
                <a:solidFill>
                  <a:schemeClr val="tx1"/>
                </a:solidFill>
                <a:latin typeface="Calibri" pitchFamily="34" charset="0"/>
              </a:defRPr>
            </a:lvl1pPr>
            <a:lvl2pPr marL="742950" indent="-285750">
              <a:spcBef>
                <a:spcPct val="20000"/>
              </a:spcBef>
              <a:buClr>
                <a:srgbClr val="FE910E"/>
              </a:buClr>
              <a:buFont typeface="Wingdings" pitchFamily="2" charset="2"/>
              <a:buChar char="§"/>
              <a:defRPr sz="2800">
                <a:solidFill>
                  <a:schemeClr val="tx1"/>
                </a:solidFill>
                <a:latin typeface="Calibri" pitchFamily="34" charset="0"/>
              </a:defRPr>
            </a:lvl2pPr>
            <a:lvl3pPr marL="1143000" indent="-228600">
              <a:spcBef>
                <a:spcPct val="20000"/>
              </a:spcBef>
              <a:buClr>
                <a:srgbClr val="FE910E"/>
              </a:buClr>
              <a:buFont typeface="Wingdings" pitchFamily="2" charset="2"/>
              <a:buChar char="§"/>
              <a:defRPr sz="2400">
                <a:solidFill>
                  <a:schemeClr val="tx1"/>
                </a:solidFill>
                <a:latin typeface="Calibri" pitchFamily="34" charset="0"/>
              </a:defRPr>
            </a:lvl3pPr>
            <a:lvl4pPr marL="1600200" indent="-228600">
              <a:spcBef>
                <a:spcPct val="20000"/>
              </a:spcBef>
              <a:buClr>
                <a:srgbClr val="FE910E"/>
              </a:buClr>
              <a:buFont typeface="Wingdings" pitchFamily="2" charset="2"/>
              <a:buChar char="§"/>
              <a:defRPr sz="2000">
                <a:solidFill>
                  <a:schemeClr val="tx1"/>
                </a:solidFill>
                <a:latin typeface="Calibri" pitchFamily="34" charset="0"/>
              </a:defRPr>
            </a:lvl4pPr>
            <a:lvl5pPr marL="2057400" indent="-228600">
              <a:spcBef>
                <a:spcPct val="20000"/>
              </a:spcBef>
              <a:buClr>
                <a:srgbClr val="FE910E"/>
              </a:buClr>
              <a:buFont typeface="Wingdings" pitchFamily="2" charset="2"/>
              <a:buChar char="§"/>
              <a:defRPr sz="2000">
                <a:solidFill>
                  <a:schemeClr val="tx1"/>
                </a:solidFill>
                <a:latin typeface="Calibri" pitchFamily="34" charset="0"/>
              </a:defRPr>
            </a:lvl5pPr>
            <a:lvl6pPr marL="25146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6pPr>
            <a:lvl7pPr marL="29718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7pPr>
            <a:lvl8pPr marL="34290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8pPr>
            <a:lvl9pPr marL="38862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9pPr>
          </a:lstStyle>
          <a:p>
            <a:pPr eaLnBrk="1" hangingPunct="1">
              <a:spcAft>
                <a:spcPts val="1200"/>
              </a:spcAft>
              <a:buClr>
                <a:srgbClr val="FF8F1C"/>
              </a:buClr>
              <a:defRPr/>
            </a:pPr>
            <a:r>
              <a:rPr lang="en-US" altLang="en-US" sz="2000" dirty="0">
                <a:latin typeface="+mn-lt"/>
              </a:rPr>
              <a:t>The rate of SUID cases in Vermont has been consistently lower than the US rate, and the state of Vermont is on track to reach the Healthy Vermonters 2020 target value of .57 with regard to SUIDs per 1,000 live births. </a:t>
            </a:r>
          </a:p>
          <a:p>
            <a:pPr eaLnBrk="1" hangingPunct="1">
              <a:spcAft>
                <a:spcPts val="1200"/>
              </a:spcAft>
              <a:buClr>
                <a:srgbClr val="FF8F1C"/>
              </a:buClr>
              <a:defRPr/>
            </a:pPr>
            <a:r>
              <a:rPr lang="en-US" altLang="en-US" sz="2000" dirty="0">
                <a:latin typeface="+mn-lt"/>
              </a:rPr>
              <a:t>From 2010-2014, there were 16 SUID cases in Vermont, half of which were due to ASSB.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a:t>The Triple-Risk Model for SIDS</a:t>
            </a:r>
            <a:endParaRPr lang="en-US" altLang="en-US" dirty="0"/>
          </a:p>
        </p:txBody>
      </p:sp>
      <p:sp>
        <p:nvSpPr>
          <p:cNvPr id="5" name="Content Placeholder 4"/>
          <p:cNvSpPr>
            <a:spLocks noGrp="1"/>
          </p:cNvSpPr>
          <p:nvPr>
            <p:ph idx="1"/>
          </p:nvPr>
        </p:nvSpPr>
        <p:spPr/>
        <p:txBody>
          <a:bodyPr/>
          <a:lstStyle/>
          <a:p>
            <a:pPr marL="0" indent="0">
              <a:buNone/>
            </a:pPr>
            <a:r>
              <a:rPr lang="en-US" altLang="en-US" sz="2000" dirty="0"/>
              <a:t>The Triple-Risk Model is the current consensus explanation for the multiple factors that may converge and lead to SIDS. Importantly, safe sleep practices can help prevent exogenous stressors and therefore SIDS.</a:t>
            </a:r>
            <a:endParaRPr lang="en-US" alt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208" y="2819400"/>
            <a:ext cx="7973584" cy="3584455"/>
          </a:xfrm>
          <a:prstGeom prst="rect">
            <a:avLst/>
          </a:prstGeom>
          <a:solidFill>
            <a:schemeClr val="bg1"/>
          </a:solidFill>
          <a:ln w="9525">
            <a:solidFill>
              <a:schemeClr val="tx1"/>
            </a:solidFill>
          </a:ln>
        </p:spPr>
      </p:pic>
    </p:spTree>
    <p:extLst>
      <p:ext uri="{BB962C8B-B14F-4D97-AF65-F5344CB8AC3E}">
        <p14:creationId xmlns:p14="http://schemas.microsoft.com/office/powerpoint/2010/main" val="4253827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defRPr/>
            </a:pPr>
            <a:r>
              <a:rPr lang="en-US" altLang="en-US"/>
              <a:t>AAP Recommendations are Based on Best Available Evidence</a:t>
            </a:r>
          </a:p>
        </p:txBody>
      </p:sp>
      <p:sp>
        <p:nvSpPr>
          <p:cNvPr id="22531" name="Content Placeholder 2"/>
          <p:cNvSpPr>
            <a:spLocks noGrp="1"/>
          </p:cNvSpPr>
          <p:nvPr>
            <p:ph idx="1"/>
          </p:nvPr>
        </p:nvSpPr>
        <p:spPr>
          <a:xfrm>
            <a:off x="457200" y="1646238"/>
            <a:ext cx="8229600" cy="868362"/>
          </a:xfrm>
        </p:spPr>
        <p:txBody>
          <a:bodyPr/>
          <a:lstStyle/>
          <a:p>
            <a:r>
              <a:rPr lang="en-US" altLang="en-US" sz="2400"/>
              <a:t>AAP recommendations have changed over time</a:t>
            </a:r>
          </a:p>
        </p:txBody>
      </p:sp>
      <p:grpSp>
        <p:nvGrpSpPr>
          <p:cNvPr id="22532" name="Group 5"/>
          <p:cNvGrpSpPr>
            <a:grpSpLocks/>
          </p:cNvGrpSpPr>
          <p:nvPr/>
        </p:nvGrpSpPr>
        <p:grpSpPr bwMode="auto">
          <a:xfrm>
            <a:off x="685800" y="2222500"/>
            <a:ext cx="7772400" cy="1828800"/>
            <a:chOff x="463300" y="2221988"/>
            <a:chExt cx="7772400" cy="1828800"/>
          </a:xfrm>
        </p:grpSpPr>
        <p:sp>
          <p:nvSpPr>
            <p:cNvPr id="5" name="Rectangle 4"/>
            <p:cNvSpPr/>
            <p:nvPr/>
          </p:nvSpPr>
          <p:spPr>
            <a:xfrm>
              <a:off x="463300" y="2221988"/>
              <a:ext cx="7772400" cy="18288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53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701" y="2298188"/>
              <a:ext cx="7339599" cy="17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3" name="Content Placeholder 2"/>
          <p:cNvSpPr txBox="1">
            <a:spLocks/>
          </p:cNvSpPr>
          <p:nvPr/>
        </p:nvSpPr>
        <p:spPr bwMode="auto">
          <a:xfrm>
            <a:off x="457200" y="4267200"/>
            <a:ext cx="8229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E910E"/>
              </a:buClr>
              <a:buFont typeface="Wingdings" pitchFamily="2" charset="2"/>
              <a:buChar char="§"/>
              <a:defRPr sz="3200">
                <a:solidFill>
                  <a:schemeClr val="tx1"/>
                </a:solidFill>
                <a:latin typeface="Calibri" pitchFamily="34" charset="0"/>
              </a:defRPr>
            </a:lvl1pPr>
            <a:lvl2pPr marL="742950" indent="-285750">
              <a:spcBef>
                <a:spcPct val="20000"/>
              </a:spcBef>
              <a:buClr>
                <a:srgbClr val="FE910E"/>
              </a:buClr>
              <a:buFont typeface="Wingdings" pitchFamily="2" charset="2"/>
              <a:buChar char="§"/>
              <a:defRPr sz="2800">
                <a:solidFill>
                  <a:schemeClr val="tx1"/>
                </a:solidFill>
                <a:latin typeface="Calibri" pitchFamily="34" charset="0"/>
              </a:defRPr>
            </a:lvl2pPr>
            <a:lvl3pPr marL="1143000" indent="-228600">
              <a:spcBef>
                <a:spcPct val="20000"/>
              </a:spcBef>
              <a:buClr>
                <a:srgbClr val="FE910E"/>
              </a:buClr>
              <a:buFont typeface="Wingdings" pitchFamily="2" charset="2"/>
              <a:buChar char="§"/>
              <a:defRPr sz="2400">
                <a:solidFill>
                  <a:schemeClr val="tx1"/>
                </a:solidFill>
                <a:latin typeface="Calibri" pitchFamily="34" charset="0"/>
              </a:defRPr>
            </a:lvl3pPr>
            <a:lvl4pPr marL="1600200" indent="-228600">
              <a:spcBef>
                <a:spcPct val="20000"/>
              </a:spcBef>
              <a:buClr>
                <a:srgbClr val="FE910E"/>
              </a:buClr>
              <a:buFont typeface="Wingdings" pitchFamily="2" charset="2"/>
              <a:buChar char="§"/>
              <a:defRPr sz="2000">
                <a:solidFill>
                  <a:schemeClr val="tx1"/>
                </a:solidFill>
                <a:latin typeface="Calibri" pitchFamily="34" charset="0"/>
              </a:defRPr>
            </a:lvl4pPr>
            <a:lvl5pPr marL="2057400" indent="-228600">
              <a:spcBef>
                <a:spcPct val="20000"/>
              </a:spcBef>
              <a:buClr>
                <a:srgbClr val="FE910E"/>
              </a:buClr>
              <a:buFont typeface="Wingdings" pitchFamily="2" charset="2"/>
              <a:buChar char="§"/>
              <a:defRPr sz="2000">
                <a:solidFill>
                  <a:schemeClr val="tx1"/>
                </a:solidFill>
                <a:latin typeface="Calibri" pitchFamily="34" charset="0"/>
              </a:defRPr>
            </a:lvl5pPr>
            <a:lvl6pPr marL="25146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6pPr>
            <a:lvl7pPr marL="29718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7pPr>
            <a:lvl8pPr marL="34290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8pPr>
            <a:lvl9pPr marL="38862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9pPr>
          </a:lstStyle>
          <a:p>
            <a:r>
              <a:rPr lang="en-US" altLang="en-US" sz="2400" dirty="0"/>
              <a:t>Recommendations have evolved based on evidence </a:t>
            </a:r>
            <a:br>
              <a:rPr lang="en-US" altLang="en-US" sz="2400" dirty="0"/>
            </a:br>
            <a:r>
              <a:rPr lang="en-US" altLang="en-US" sz="2400" dirty="0"/>
              <a:t>(e.g. improved understanding of relative risk, better data from death scene investigations, and unintended consequences like plagiocephaly).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defRPr/>
            </a:pPr>
            <a:r>
              <a:rPr lang="en-US" altLang="en-US"/>
              <a:t>AAP Recommendations are Based on Best Available Evidence</a:t>
            </a:r>
          </a:p>
        </p:txBody>
      </p:sp>
      <p:sp>
        <p:nvSpPr>
          <p:cNvPr id="23555" name="Content Placeholder 2"/>
          <p:cNvSpPr>
            <a:spLocks noGrp="1"/>
          </p:cNvSpPr>
          <p:nvPr>
            <p:ph idx="1"/>
          </p:nvPr>
        </p:nvSpPr>
        <p:spPr>
          <a:xfrm>
            <a:off x="457200" y="1646238"/>
            <a:ext cx="8229600" cy="4525962"/>
          </a:xfrm>
        </p:spPr>
        <p:txBody>
          <a:bodyPr/>
          <a:lstStyle/>
          <a:p>
            <a:pPr>
              <a:spcAft>
                <a:spcPts val="1200"/>
              </a:spcAft>
            </a:pPr>
            <a:r>
              <a:rPr lang="en-US" altLang="en-US" sz="2400" dirty="0"/>
              <a:t>With greater understanding comes greater nuance, and therefore complexity.</a:t>
            </a:r>
          </a:p>
          <a:p>
            <a:pPr>
              <a:spcAft>
                <a:spcPts val="1200"/>
              </a:spcAft>
            </a:pPr>
            <a:r>
              <a:rPr lang="en-US" altLang="en-US" sz="2400" dirty="0"/>
              <a:t>Parents and caregivers need the assistance of health care professionals to explain that recommendations are based on best available evidence and to generate personal strategies for how they can adopt safe sleep practices for their homes and other sites such as relatives’ homes and child care.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defRPr/>
            </a:pPr>
            <a:r>
              <a:rPr lang="en-US" altLang="en-US"/>
              <a:t>AAP Guidelines: Levels of Evidence</a:t>
            </a:r>
          </a:p>
        </p:txBody>
      </p:sp>
      <p:sp>
        <p:nvSpPr>
          <p:cNvPr id="23555" name="Content Placeholder 2"/>
          <p:cNvSpPr>
            <a:spLocks noGrp="1"/>
          </p:cNvSpPr>
          <p:nvPr>
            <p:ph idx="1"/>
          </p:nvPr>
        </p:nvSpPr>
        <p:spPr>
          <a:xfrm>
            <a:off x="457200" y="1646238"/>
            <a:ext cx="8229600" cy="4525962"/>
          </a:xfrm>
        </p:spPr>
        <p:txBody>
          <a:bodyPr/>
          <a:lstStyle/>
          <a:p>
            <a:pPr marL="0" indent="0">
              <a:spcAft>
                <a:spcPts val="600"/>
              </a:spcAft>
              <a:buFont typeface="Wingdings" pitchFamily="2" charset="2"/>
              <a:buNone/>
              <a:defRPr/>
            </a:pPr>
            <a:r>
              <a:rPr lang="en-US" altLang="en-US" b="1" dirty="0"/>
              <a:t>The 2016 AAP recommendations are grouped into three levels:</a:t>
            </a:r>
          </a:p>
          <a:p>
            <a:pPr marL="514350" indent="-514350">
              <a:spcAft>
                <a:spcPts val="600"/>
              </a:spcAft>
              <a:buClrTx/>
              <a:buFont typeface="+mj-lt"/>
              <a:buAutoNum type="alphaUcPeriod"/>
              <a:defRPr/>
            </a:pPr>
            <a:r>
              <a:rPr lang="en-US" altLang="en-US" sz="2400" dirty="0"/>
              <a:t>Recommendations are based on high-quality scientific evidence indicating high certainty of substantial net benefit, and unlikely to change with future study.</a:t>
            </a:r>
          </a:p>
          <a:p>
            <a:pPr marL="514350" indent="-514350">
              <a:spcAft>
                <a:spcPts val="600"/>
              </a:spcAft>
              <a:buClrTx/>
              <a:buFont typeface="+mj-lt"/>
              <a:buAutoNum type="alphaUcPeriod"/>
              <a:defRPr/>
            </a:pPr>
            <a:r>
              <a:rPr lang="en-US" altLang="en-US" sz="2400" dirty="0"/>
              <a:t>Recommendations are based on evidence available to determine effects of recommendations, but there is limited confidence in the estimates.</a:t>
            </a:r>
          </a:p>
          <a:p>
            <a:pPr marL="514350" indent="-514350">
              <a:spcAft>
                <a:spcPts val="600"/>
              </a:spcAft>
              <a:buClrTx/>
              <a:buFont typeface="+mj-lt"/>
              <a:buAutoNum type="alphaUcPeriod"/>
              <a:defRPr/>
            </a:pPr>
            <a:r>
              <a:rPr lang="en-US" altLang="en-US" sz="2400" dirty="0"/>
              <a:t>Recommendations based on consensus and expert opinion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defRPr/>
            </a:pPr>
            <a:r>
              <a:rPr lang="en-US" altLang="en-US" dirty="0"/>
              <a:t>AAP A-Level Recommendations</a:t>
            </a:r>
          </a:p>
        </p:txBody>
      </p:sp>
      <p:sp>
        <p:nvSpPr>
          <p:cNvPr id="3" name="Content Placeholder 2"/>
          <p:cNvSpPr>
            <a:spLocks noGrp="1"/>
          </p:cNvSpPr>
          <p:nvPr>
            <p:ph idx="1"/>
          </p:nvPr>
        </p:nvSpPr>
        <p:spPr>
          <a:xfrm>
            <a:off x="457200" y="2103437"/>
            <a:ext cx="8229600" cy="4525963"/>
          </a:xfrm>
          <a:extLst/>
        </p:spPr>
        <p:txBody>
          <a:bodyPr numCol="2">
            <a:noAutofit/>
          </a:bodyPr>
          <a:lstStyle/>
          <a:p>
            <a:pPr marL="285750" indent="-285750" eaLnBrk="1" hangingPunct="1">
              <a:buClr>
                <a:schemeClr val="accent3"/>
              </a:buClr>
              <a:defRPr/>
            </a:pPr>
            <a:r>
              <a:rPr lang="en-US" sz="1600" dirty="0"/>
              <a:t>Back to sleep for every sleep. </a:t>
            </a:r>
          </a:p>
          <a:p>
            <a:pPr marL="285750" indent="-285750" eaLnBrk="1" hangingPunct="1">
              <a:buClr>
                <a:schemeClr val="accent3"/>
              </a:buClr>
              <a:defRPr/>
            </a:pPr>
            <a:r>
              <a:rPr lang="en-US" sz="1600" dirty="0"/>
              <a:t>Use a firm sleep surface. </a:t>
            </a:r>
          </a:p>
          <a:p>
            <a:pPr marL="285750" indent="-285750" eaLnBrk="1" hangingPunct="1">
              <a:buClr>
                <a:schemeClr val="accent3"/>
              </a:buClr>
              <a:defRPr/>
            </a:pPr>
            <a:r>
              <a:rPr lang="en-US" sz="1600" dirty="0"/>
              <a:t>Breastfeeding is recommended. </a:t>
            </a:r>
          </a:p>
          <a:p>
            <a:pPr marL="285750" indent="-285750" eaLnBrk="1" hangingPunct="1">
              <a:buClr>
                <a:schemeClr val="accent3"/>
              </a:buClr>
              <a:defRPr/>
            </a:pPr>
            <a:r>
              <a:rPr lang="en-US" sz="1600" dirty="0"/>
              <a:t>Room-sharing with the infant on a separate sleep surface is recommended. </a:t>
            </a:r>
          </a:p>
          <a:p>
            <a:pPr marL="285750" indent="-285750" eaLnBrk="1" hangingPunct="1">
              <a:buClr>
                <a:schemeClr val="accent3"/>
              </a:buClr>
              <a:defRPr/>
            </a:pPr>
            <a:r>
              <a:rPr lang="en-US" sz="1600" dirty="0"/>
              <a:t>Keep soft objects and loose bedding away from the infant’s sleep area. </a:t>
            </a:r>
          </a:p>
          <a:p>
            <a:pPr marL="285750" indent="-285750" eaLnBrk="1" hangingPunct="1">
              <a:buClr>
                <a:schemeClr val="accent3"/>
              </a:buClr>
              <a:defRPr/>
            </a:pPr>
            <a:r>
              <a:rPr lang="en-US" sz="1600" dirty="0"/>
              <a:t>Consider offering a pacifier at naptime and bedtime. </a:t>
            </a:r>
          </a:p>
          <a:p>
            <a:pPr marL="285750" indent="-285750" eaLnBrk="1" hangingPunct="1">
              <a:buClr>
                <a:schemeClr val="accent3"/>
              </a:buClr>
              <a:defRPr/>
            </a:pPr>
            <a:r>
              <a:rPr lang="en-US" sz="1600" dirty="0"/>
              <a:t>Avoid smoke exposure during pregnancy and after birth. </a:t>
            </a:r>
          </a:p>
          <a:p>
            <a:pPr marL="285750" indent="-285750" eaLnBrk="1" hangingPunct="1">
              <a:buClr>
                <a:schemeClr val="accent3"/>
              </a:buClr>
              <a:defRPr/>
            </a:pPr>
            <a:r>
              <a:rPr lang="en-US" sz="1600" dirty="0"/>
              <a:t>Avoid alcohol and illicit drug use during pregnancy and after birth. </a:t>
            </a:r>
          </a:p>
          <a:p>
            <a:pPr marL="285750" indent="-285750" eaLnBrk="1" hangingPunct="1">
              <a:buClr>
                <a:schemeClr val="accent3"/>
              </a:buClr>
              <a:defRPr/>
            </a:pPr>
            <a:r>
              <a:rPr lang="en-US" sz="1600" dirty="0"/>
              <a:t>Avoid overheating. </a:t>
            </a:r>
          </a:p>
          <a:p>
            <a:pPr marL="285750" indent="-285750" eaLnBrk="1" hangingPunct="1">
              <a:buClr>
                <a:schemeClr val="accent3"/>
              </a:buClr>
              <a:defRPr/>
            </a:pPr>
            <a:r>
              <a:rPr lang="en-US" sz="1600" dirty="0"/>
              <a:t>Pregnant women should seek and obtain regular prenatal care. </a:t>
            </a:r>
          </a:p>
          <a:p>
            <a:pPr marL="285750" indent="-285750" eaLnBrk="1" hangingPunct="1">
              <a:buClr>
                <a:schemeClr val="accent3"/>
              </a:buClr>
              <a:defRPr/>
            </a:pPr>
            <a:endParaRPr lang="en-US" sz="1600" dirty="0"/>
          </a:p>
          <a:p>
            <a:pPr marL="285750" indent="-285750" eaLnBrk="1" hangingPunct="1">
              <a:buClr>
                <a:schemeClr val="accent3"/>
              </a:buClr>
              <a:defRPr/>
            </a:pPr>
            <a:r>
              <a:rPr lang="en-US" sz="1600" dirty="0"/>
              <a:t>Infants should be immunized in accordance with AAP and CDC recommendations. </a:t>
            </a:r>
          </a:p>
          <a:p>
            <a:pPr marL="285750" indent="-285750" eaLnBrk="1" hangingPunct="1">
              <a:buClr>
                <a:schemeClr val="accent3"/>
              </a:buClr>
              <a:defRPr/>
            </a:pPr>
            <a:r>
              <a:rPr lang="en-US" sz="1600" dirty="0"/>
              <a:t>Do not use home cardiorespiratory monitors as a strategy to reduce the risk of SIDS. </a:t>
            </a:r>
          </a:p>
          <a:p>
            <a:pPr marL="285750" indent="-285750" eaLnBrk="1" hangingPunct="1">
              <a:buClr>
                <a:schemeClr val="accent3"/>
              </a:buClr>
              <a:defRPr/>
            </a:pPr>
            <a:r>
              <a:rPr lang="en-US" sz="1600" dirty="0"/>
              <a:t>Health care providers, staff in newborn nurseries and NICUs, and child care providers should endorse and model the SIDS risk-reduction recommendations from birth. </a:t>
            </a:r>
          </a:p>
          <a:p>
            <a:pPr marL="285750" indent="-285750" eaLnBrk="1" hangingPunct="1">
              <a:buClr>
                <a:schemeClr val="accent3"/>
              </a:buClr>
              <a:defRPr/>
            </a:pPr>
            <a:r>
              <a:rPr lang="en-US" sz="1600" dirty="0"/>
              <a:t>Media and manufacturers should follow safe sleep guidelines in their messaging and advertising. </a:t>
            </a:r>
          </a:p>
          <a:p>
            <a:pPr marL="285750" indent="-285750" eaLnBrk="1" hangingPunct="1">
              <a:buClr>
                <a:schemeClr val="accent3"/>
              </a:buClr>
              <a:defRPr/>
            </a:pPr>
            <a:r>
              <a:rPr lang="en-US" sz="1600" dirty="0"/>
              <a:t>Continue the “Safe to Sleep” campaign, focusing on ways to reduce the risk of all sleep-related infant deaths, including SIDS, suffocation, and other unintentional deaths. Pediatricians and other primary care providers should actively participate in this campaign. </a:t>
            </a:r>
          </a:p>
        </p:txBody>
      </p:sp>
      <p:sp>
        <p:nvSpPr>
          <p:cNvPr id="25604" name="TextBox 6"/>
          <p:cNvSpPr txBox="1">
            <a:spLocks noChangeArrowheads="1"/>
          </p:cNvSpPr>
          <p:nvPr/>
        </p:nvSpPr>
        <p:spPr bwMode="auto">
          <a:xfrm>
            <a:off x="450273" y="1653350"/>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E910E"/>
              </a:buClr>
              <a:buFont typeface="Wingdings" pitchFamily="2" charset="2"/>
              <a:buChar char="§"/>
              <a:defRPr sz="3200">
                <a:solidFill>
                  <a:schemeClr val="tx1"/>
                </a:solidFill>
                <a:latin typeface="Calibri" pitchFamily="34" charset="0"/>
              </a:defRPr>
            </a:lvl1pPr>
            <a:lvl2pPr marL="742950" indent="-285750">
              <a:spcBef>
                <a:spcPct val="20000"/>
              </a:spcBef>
              <a:buClr>
                <a:srgbClr val="FE910E"/>
              </a:buClr>
              <a:buFont typeface="Wingdings" pitchFamily="2" charset="2"/>
              <a:buChar char="§"/>
              <a:defRPr sz="2800">
                <a:solidFill>
                  <a:schemeClr val="tx1"/>
                </a:solidFill>
                <a:latin typeface="Calibri" pitchFamily="34" charset="0"/>
              </a:defRPr>
            </a:lvl2pPr>
            <a:lvl3pPr marL="1143000" indent="-228600">
              <a:spcBef>
                <a:spcPct val="20000"/>
              </a:spcBef>
              <a:buClr>
                <a:srgbClr val="FE910E"/>
              </a:buClr>
              <a:buFont typeface="Wingdings" pitchFamily="2" charset="2"/>
              <a:buChar char="§"/>
              <a:defRPr sz="2400">
                <a:solidFill>
                  <a:schemeClr val="tx1"/>
                </a:solidFill>
                <a:latin typeface="Calibri" pitchFamily="34" charset="0"/>
              </a:defRPr>
            </a:lvl3pPr>
            <a:lvl4pPr marL="1600200" indent="-228600">
              <a:spcBef>
                <a:spcPct val="20000"/>
              </a:spcBef>
              <a:buClr>
                <a:srgbClr val="FE910E"/>
              </a:buClr>
              <a:buFont typeface="Wingdings" pitchFamily="2" charset="2"/>
              <a:buChar char="§"/>
              <a:defRPr sz="2000">
                <a:solidFill>
                  <a:schemeClr val="tx1"/>
                </a:solidFill>
                <a:latin typeface="Calibri" pitchFamily="34" charset="0"/>
              </a:defRPr>
            </a:lvl4pPr>
            <a:lvl5pPr marL="2057400" indent="-228600">
              <a:spcBef>
                <a:spcPct val="20000"/>
              </a:spcBef>
              <a:buClr>
                <a:srgbClr val="FE910E"/>
              </a:buClr>
              <a:buFont typeface="Wingdings" pitchFamily="2" charset="2"/>
              <a:buChar char="§"/>
              <a:defRPr sz="2000">
                <a:solidFill>
                  <a:schemeClr val="tx1"/>
                </a:solidFill>
                <a:latin typeface="Calibri" pitchFamily="34" charset="0"/>
              </a:defRPr>
            </a:lvl5pPr>
            <a:lvl6pPr marL="25146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6pPr>
            <a:lvl7pPr marL="29718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7pPr>
            <a:lvl8pPr marL="34290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8pPr>
            <a:lvl9pPr marL="38862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9pPr>
          </a:lstStyle>
          <a:p>
            <a:pPr>
              <a:spcBef>
                <a:spcPct val="0"/>
              </a:spcBef>
              <a:buClrTx/>
              <a:buFontTx/>
              <a:buNone/>
            </a:pPr>
            <a:r>
              <a:rPr lang="en-US" altLang="en-US" sz="2400" b="1" dirty="0"/>
              <a:t>A-level recommendations, 2016 </a:t>
            </a:r>
            <a:endParaRPr lang="en-US" alt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pPr>
              <a:defRPr/>
            </a:pPr>
            <a:r>
              <a:rPr lang="en-US" altLang="en-US" sz="4300" dirty="0"/>
              <a:t>AAP B &amp; C-Level Recommendations</a:t>
            </a:r>
          </a:p>
        </p:txBody>
      </p:sp>
      <p:sp>
        <p:nvSpPr>
          <p:cNvPr id="3" name="Content Placeholder 2"/>
          <p:cNvSpPr>
            <a:spLocks noGrp="1"/>
          </p:cNvSpPr>
          <p:nvPr>
            <p:ph idx="1"/>
          </p:nvPr>
        </p:nvSpPr>
        <p:spPr>
          <a:xfrm>
            <a:off x="457200" y="1646238"/>
            <a:ext cx="8229600" cy="4525962"/>
          </a:xfrm>
        </p:spPr>
        <p:txBody>
          <a:bodyPr/>
          <a:lstStyle/>
          <a:p>
            <a:pPr marL="0" indent="0" eaLnBrk="1" hangingPunct="1">
              <a:buFont typeface="Wingdings" pitchFamily="2" charset="2"/>
              <a:buNone/>
              <a:defRPr/>
            </a:pPr>
            <a:r>
              <a:rPr lang="en-US" sz="2400" b="1" dirty="0"/>
              <a:t>B-level recommendations, 2016</a:t>
            </a:r>
            <a:endParaRPr lang="en-US" sz="2400" dirty="0"/>
          </a:p>
          <a:p>
            <a:pPr marL="285750" indent="-285750" eaLnBrk="1" hangingPunct="1">
              <a:buClr>
                <a:schemeClr val="accent3"/>
              </a:buClr>
              <a:defRPr/>
            </a:pPr>
            <a:r>
              <a:rPr lang="en-US" sz="2000" dirty="0"/>
              <a:t>Avoid the use of commercial devices that are inconsistent with safe sleep recommendations. </a:t>
            </a:r>
          </a:p>
          <a:p>
            <a:pPr marL="285750" indent="-285750" eaLnBrk="1" hangingPunct="1">
              <a:buClr>
                <a:schemeClr val="accent3"/>
              </a:buClr>
              <a:defRPr/>
            </a:pPr>
            <a:r>
              <a:rPr lang="en-US" sz="2000" dirty="0"/>
              <a:t>Supervised, awake tummy time is recommended to facilitate development and to minimize development of positional plagiocephaly. </a:t>
            </a:r>
          </a:p>
          <a:p>
            <a:pPr marL="0" indent="0" eaLnBrk="1" hangingPunct="1">
              <a:spcBef>
                <a:spcPts val="1200"/>
              </a:spcBef>
              <a:buFont typeface="Wingdings" pitchFamily="2" charset="2"/>
              <a:buNone/>
              <a:defRPr/>
            </a:pPr>
            <a:r>
              <a:rPr lang="en-US" sz="2400" b="1" dirty="0"/>
              <a:t>C-level recommendations, 2016</a:t>
            </a:r>
            <a:endParaRPr lang="en-US" sz="2400" dirty="0"/>
          </a:p>
          <a:p>
            <a:pPr marL="285750" indent="-285750" eaLnBrk="1" hangingPunct="1">
              <a:buClr>
                <a:schemeClr val="accent3"/>
              </a:buClr>
              <a:defRPr/>
            </a:pPr>
            <a:r>
              <a:rPr lang="en-US" sz="2000" dirty="0"/>
              <a:t>Continue research and surveillance on the risk factors, causes, and pathophysiologic mechanisms of SIDS and other sleep-related infant deaths, with the ultimate goal of eliminating these deaths entirely. </a:t>
            </a:r>
          </a:p>
          <a:p>
            <a:pPr marL="285750" indent="-285750" eaLnBrk="1" hangingPunct="1">
              <a:buClr>
                <a:schemeClr val="accent3"/>
              </a:buClr>
              <a:defRPr/>
            </a:pPr>
            <a:r>
              <a:rPr lang="en-US" sz="2000" dirty="0"/>
              <a:t>There is no evidence to recommend swaddling as a strategy to reduce the risk of SIDS.</a:t>
            </a:r>
          </a:p>
          <a:p>
            <a:pPr eaLnBrk="1" hangingPunct="1">
              <a:defRPr/>
            </a:pPr>
            <a:endParaRPr lang="en-US" dirty="0"/>
          </a:p>
          <a:p>
            <a:pPr>
              <a:defRP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defRPr/>
            </a:pPr>
            <a:r>
              <a:rPr lang="en-US" altLang="en-US" dirty="0"/>
              <a:t>Parents want and need healthcare providers to help with safe sleep</a:t>
            </a:r>
          </a:p>
        </p:txBody>
      </p:sp>
      <p:sp>
        <p:nvSpPr>
          <p:cNvPr id="27651" name="Content Placeholder 2"/>
          <p:cNvSpPr>
            <a:spLocks noGrp="1"/>
          </p:cNvSpPr>
          <p:nvPr>
            <p:ph idx="1"/>
          </p:nvPr>
        </p:nvSpPr>
        <p:spPr>
          <a:xfrm>
            <a:off x="457200" y="1646238"/>
            <a:ext cx="8229600" cy="4525962"/>
          </a:xfrm>
        </p:spPr>
        <p:txBody>
          <a:bodyPr/>
          <a:lstStyle/>
          <a:p>
            <a:pPr>
              <a:spcAft>
                <a:spcPts val="600"/>
              </a:spcAft>
            </a:pPr>
            <a:r>
              <a:rPr lang="en-US" altLang="en-US" sz="2400" dirty="0"/>
              <a:t>Parents view healthcare providers as their most trustworthy information source on safe sleep.</a:t>
            </a:r>
          </a:p>
          <a:p>
            <a:pPr>
              <a:spcAft>
                <a:spcPts val="600"/>
              </a:spcAft>
            </a:pPr>
            <a:r>
              <a:rPr lang="en-US" altLang="en-US" sz="2400" dirty="0"/>
              <a:t>Parents need help to understand the safe sleep guidelines, which can be confusing.</a:t>
            </a:r>
          </a:p>
          <a:p>
            <a:pPr>
              <a:spcAft>
                <a:spcPts val="600"/>
              </a:spcAft>
            </a:pPr>
            <a:r>
              <a:rPr lang="en-US" altLang="en-US" sz="2400" dirty="0"/>
              <a:t>Parents have different knowledge, experiences, and challenges with regard to safe sleep practices, and seek guidance appropriate to their individual circumstances.</a:t>
            </a:r>
          </a:p>
          <a:p>
            <a:pPr>
              <a:spcAft>
                <a:spcPts val="600"/>
              </a:spcAft>
            </a:pPr>
            <a:r>
              <a:rPr lang="en-US" altLang="en-US" sz="2400" dirty="0"/>
              <a:t>Parents perceive that providers disagree on the relative safety of bedsharing, particularly when discussing breastfeeding.</a:t>
            </a:r>
          </a:p>
          <a:p>
            <a:pPr>
              <a:spcAft>
                <a:spcPts val="600"/>
              </a:spcAft>
            </a:pPr>
            <a:endParaRPr lang="en-US" altLang="en-US" sz="900" dirty="0"/>
          </a:p>
          <a:p>
            <a:pPr marL="0" indent="0" algn="ctr">
              <a:buNone/>
            </a:pPr>
            <a:r>
              <a:rPr lang="en-US" altLang="en-US" sz="1600" dirty="0"/>
              <a:t>JSI research findings for Vt Department of Health, 2017: healthvermont.gov/</a:t>
            </a:r>
            <a:r>
              <a:rPr lang="en-US" altLang="en-US" sz="1600" dirty="0" err="1"/>
              <a:t>safesleep</a:t>
            </a:r>
            <a:r>
              <a:rPr lang="en-US" altLang="en-US" sz="1600" dirty="0"/>
              <a:t> </a:t>
            </a:r>
          </a:p>
          <a:p>
            <a:endParaRPr lang="en-US" altLang="en-US" dirty="0"/>
          </a:p>
          <a:p>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sz="3600" dirty="0"/>
              <a:t>Healthcare providers are essential to promoting safe sleep and preventing SUID</a:t>
            </a:r>
          </a:p>
        </p:txBody>
      </p:sp>
      <p:sp>
        <p:nvSpPr>
          <p:cNvPr id="28675" name="Content Placeholder 2"/>
          <p:cNvSpPr>
            <a:spLocks noGrp="1"/>
          </p:cNvSpPr>
          <p:nvPr>
            <p:ph idx="1"/>
          </p:nvPr>
        </p:nvSpPr>
        <p:spPr/>
        <p:txBody>
          <a:bodyPr/>
          <a:lstStyle/>
          <a:p>
            <a:pPr eaLnBrk="1" hangingPunct="1"/>
            <a:r>
              <a:rPr lang="en-US" altLang="en-US" dirty="0"/>
              <a:t>The hospital is a critical opportunity for healthcare providers to model, fix, and reinforce safe sleep practices.</a:t>
            </a:r>
          </a:p>
          <a:p>
            <a:pPr eaLnBrk="1" hangingPunct="1"/>
            <a:r>
              <a:rPr lang="en-US" altLang="en-US" dirty="0"/>
              <a:t>Research demonstrates that:</a:t>
            </a:r>
          </a:p>
          <a:p>
            <a:pPr lvl="1" eaLnBrk="1" hangingPunct="1"/>
            <a:r>
              <a:rPr lang="en-US" altLang="en-US" dirty="0"/>
              <a:t>Parents who see their baby placed supine in the nursery are almost twice as likely to continue this practice at home.</a:t>
            </a:r>
          </a:p>
          <a:p>
            <a:pPr lvl="1" eaLnBrk="1" hangingPunct="1"/>
            <a:r>
              <a:rPr lang="en-US" altLang="en-US" dirty="0"/>
              <a:t>When the correct behavior is modeled and follow up with a conversation on safe sleep recommendations, adoption of safe behaviors is increased even more significantly.</a:t>
            </a:r>
          </a:p>
          <a:p>
            <a:pPr eaLnBrk="1" hangingPunct="1"/>
            <a:endParaRPr lang="en-US" altLang="en-US" sz="2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defRPr/>
            </a:pPr>
            <a:r>
              <a:rPr lang="en-US" altLang="en-US" dirty="0"/>
              <a:t>Introduction </a:t>
            </a:r>
          </a:p>
        </p:txBody>
      </p:sp>
      <p:sp>
        <p:nvSpPr>
          <p:cNvPr id="12291" name="Content Placeholder 2"/>
          <p:cNvSpPr>
            <a:spLocks noGrp="1"/>
          </p:cNvSpPr>
          <p:nvPr>
            <p:ph idx="1"/>
          </p:nvPr>
        </p:nvSpPr>
        <p:spPr>
          <a:xfrm>
            <a:off x="457200" y="1828800"/>
            <a:ext cx="8229600" cy="4343400"/>
          </a:xfrm>
        </p:spPr>
        <p:txBody>
          <a:bodyPr/>
          <a:lstStyle/>
          <a:p>
            <a:pPr eaLnBrk="1" hangingPunct="1"/>
            <a:r>
              <a:rPr lang="en-US" altLang="en-US" dirty="0"/>
              <a:t>The American Academy of Pediatrics (AAP) recommends a safe sleep environment that can reduce the risk of all sleep related infant deaths.</a:t>
            </a:r>
          </a:p>
          <a:p>
            <a:pPr eaLnBrk="1" hangingPunct="1"/>
            <a:r>
              <a:rPr lang="en-US" altLang="en-US" dirty="0"/>
              <a:t>However, these recommendations are often misunderstood or rejected by parents, especially those receiving inconsistent messages from health care professionals, family members, or the media. </a:t>
            </a:r>
          </a:p>
          <a:p>
            <a:pPr eaLnBrk="1" hangingPunct="1"/>
            <a:r>
              <a:rPr lang="en-US" altLang="en-US" dirty="0"/>
              <a:t>Each year in Vermont, about 3-4 infants die due to unsafe sleep environments.</a:t>
            </a:r>
          </a:p>
          <a:p>
            <a:pPr marL="0" indent="0" eaLnBrk="1" hangingPunct="1">
              <a:buNone/>
            </a:pPr>
            <a:endParaRPr lang="en-US" altLang="en-US" dirty="0"/>
          </a:p>
        </p:txBody>
      </p:sp>
      <p:sp>
        <p:nvSpPr>
          <p:cNvPr id="12292" name="Slide Number Placeholder 3"/>
          <p:cNvSpPr>
            <a:spLocks noGrp="1"/>
          </p:cNvSpPr>
          <p:nvPr>
            <p:ph type="sldNum" sz="quarter" idx="4294967295"/>
          </p:nvPr>
        </p:nvSpPr>
        <p:spPr bwMode="auto">
          <a:xfrm>
            <a:off x="70104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E910E"/>
              </a:buClr>
              <a:buFont typeface="Wingdings" pitchFamily="2" charset="2"/>
              <a:buChar char="§"/>
              <a:defRPr sz="3200">
                <a:solidFill>
                  <a:schemeClr val="tx1"/>
                </a:solidFill>
                <a:latin typeface="Calibri" pitchFamily="34" charset="0"/>
              </a:defRPr>
            </a:lvl1pPr>
            <a:lvl2pPr marL="742950" indent="-285750">
              <a:spcBef>
                <a:spcPct val="20000"/>
              </a:spcBef>
              <a:buClr>
                <a:srgbClr val="FE910E"/>
              </a:buClr>
              <a:buFont typeface="Wingdings" pitchFamily="2" charset="2"/>
              <a:buChar char="§"/>
              <a:defRPr sz="2800">
                <a:solidFill>
                  <a:schemeClr val="tx1"/>
                </a:solidFill>
                <a:latin typeface="Calibri" pitchFamily="34" charset="0"/>
              </a:defRPr>
            </a:lvl2pPr>
            <a:lvl3pPr marL="1143000" indent="-228600">
              <a:spcBef>
                <a:spcPct val="20000"/>
              </a:spcBef>
              <a:buClr>
                <a:srgbClr val="FE910E"/>
              </a:buClr>
              <a:buFont typeface="Wingdings" pitchFamily="2" charset="2"/>
              <a:buChar char="§"/>
              <a:defRPr sz="2400">
                <a:solidFill>
                  <a:schemeClr val="tx1"/>
                </a:solidFill>
                <a:latin typeface="Calibri" pitchFamily="34" charset="0"/>
              </a:defRPr>
            </a:lvl3pPr>
            <a:lvl4pPr marL="1600200" indent="-228600">
              <a:spcBef>
                <a:spcPct val="20000"/>
              </a:spcBef>
              <a:buClr>
                <a:srgbClr val="FE910E"/>
              </a:buClr>
              <a:buFont typeface="Wingdings" pitchFamily="2" charset="2"/>
              <a:buChar char="§"/>
              <a:defRPr sz="2000">
                <a:solidFill>
                  <a:schemeClr val="tx1"/>
                </a:solidFill>
                <a:latin typeface="Calibri" pitchFamily="34" charset="0"/>
              </a:defRPr>
            </a:lvl4pPr>
            <a:lvl5pPr marL="2057400" indent="-228600">
              <a:spcBef>
                <a:spcPct val="20000"/>
              </a:spcBef>
              <a:buClr>
                <a:srgbClr val="FE910E"/>
              </a:buClr>
              <a:buFont typeface="Wingdings" pitchFamily="2" charset="2"/>
              <a:buChar char="§"/>
              <a:defRPr sz="2000">
                <a:solidFill>
                  <a:schemeClr val="tx1"/>
                </a:solidFill>
                <a:latin typeface="Calibri" pitchFamily="34" charset="0"/>
              </a:defRPr>
            </a:lvl5pPr>
            <a:lvl6pPr marL="25146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6pPr>
            <a:lvl7pPr marL="29718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7pPr>
            <a:lvl8pPr marL="34290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8pPr>
            <a:lvl9pPr marL="38862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9pPr>
          </a:lstStyle>
          <a:p>
            <a:pPr>
              <a:spcBef>
                <a:spcPct val="0"/>
              </a:spcBef>
              <a:buClrTx/>
              <a:buFontTx/>
              <a:buNone/>
            </a:pPr>
            <a:fld id="{89B33080-6972-4AB9-AC63-0E908EEFC720}" type="slidenum">
              <a:rPr lang="en-US" altLang="en-US" sz="1200" smtClean="0">
                <a:solidFill>
                  <a:srgbClr val="898989"/>
                </a:solidFill>
              </a:rPr>
              <a:pPr>
                <a:spcBef>
                  <a:spcPct val="0"/>
                </a:spcBef>
                <a:buClrTx/>
                <a:buFontTx/>
                <a:buNone/>
              </a:pPr>
              <a:t>2</a:t>
            </a:fld>
            <a:endParaRPr lang="en-US" altLang="en-US" sz="1200">
              <a:solidFill>
                <a:srgbClr val="898989"/>
              </a:solidFill>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a:t>In-Hospital Newborn Falls/Drops</a:t>
            </a:r>
          </a:p>
        </p:txBody>
      </p:sp>
      <p:sp>
        <p:nvSpPr>
          <p:cNvPr id="30723" name="Content Placeholder 3"/>
          <p:cNvSpPr>
            <a:spLocks noGrp="1"/>
          </p:cNvSpPr>
          <p:nvPr>
            <p:ph idx="1"/>
          </p:nvPr>
        </p:nvSpPr>
        <p:spPr/>
        <p:txBody>
          <a:bodyPr/>
          <a:lstStyle/>
          <a:p>
            <a:r>
              <a:rPr lang="en-US" altLang="en-US" sz="2400" dirty="0"/>
              <a:t>Newborns experience in-hospital falls at a rate of approximately 1.6–4.14/10,000 live births, resulting in an estimated 600–1600 falls per year in the United States.</a:t>
            </a:r>
          </a:p>
        </p:txBody>
      </p:sp>
      <p:pic>
        <p:nvPicPr>
          <p:cNvPr id="30724" name="Picture 7"/>
          <p:cNvPicPr>
            <a:picLocks noChangeAspect="1" noChangeArrowheads="1"/>
          </p:cNvPicPr>
          <p:nvPr/>
        </p:nvPicPr>
        <p:blipFill>
          <a:blip r:embed="rId3">
            <a:extLst>
              <a:ext uri="{28A0092B-C50C-407E-A947-70E740481C1C}">
                <a14:useLocalDpi xmlns:a14="http://schemas.microsoft.com/office/drawing/2010/main" val="0"/>
              </a:ext>
            </a:extLst>
          </a:blip>
          <a:srcRect l="21434" t="13037" r="30492" b="2892"/>
          <a:stretch>
            <a:fillRect/>
          </a:stretch>
        </p:blipFill>
        <p:spPr bwMode="auto">
          <a:xfrm>
            <a:off x="617538" y="3108325"/>
            <a:ext cx="2506662" cy="315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Rectangle 1"/>
          <p:cNvSpPr>
            <a:spLocks noChangeArrowheads="1"/>
          </p:cNvSpPr>
          <p:nvPr/>
        </p:nvSpPr>
        <p:spPr bwMode="auto">
          <a:xfrm>
            <a:off x="3352800" y="2971800"/>
            <a:ext cx="533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FE910E"/>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rgbClr val="FE910E"/>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rgbClr val="FE910E"/>
              </a:buClr>
              <a:buFont typeface="Wingdings" panose="05000000000000000000" pitchFamily="2" charset="2"/>
              <a:buChar char="§"/>
              <a:defRPr sz="2400">
                <a:solidFill>
                  <a:schemeClr val="tx1"/>
                </a:solidFill>
                <a:latin typeface="Calibri" panose="020F0502020204030204" pitchFamily="34" charset="0"/>
              </a:defRPr>
            </a:lvl3pPr>
            <a:lvl4pPr marL="1600200" indent="-228600" eaLnBrk="0" hangingPunct="0">
              <a:spcBef>
                <a:spcPct val="20000"/>
              </a:spcBef>
              <a:buClr>
                <a:srgbClr val="FE910E"/>
              </a:buClr>
              <a:buFont typeface="Wingdings" panose="05000000000000000000" pitchFamily="2" charset="2"/>
              <a:buChar char="§"/>
              <a:defRPr sz="2000">
                <a:solidFill>
                  <a:schemeClr val="tx1"/>
                </a:solidFill>
                <a:latin typeface="Calibri" panose="020F0502020204030204" pitchFamily="34" charset="0"/>
              </a:defRPr>
            </a:lvl4pPr>
            <a:lvl5pPr marL="2057400" indent="-228600" eaLnBrk="0" hangingPunct="0">
              <a:spcBef>
                <a:spcPct val="20000"/>
              </a:spcBef>
              <a:buClr>
                <a:srgbClr val="FE910E"/>
              </a:buClr>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E910E"/>
              </a:buClr>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E910E"/>
              </a:buClr>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E910E"/>
              </a:buClr>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E910E"/>
              </a:buClr>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0"/>
              </a:spcBef>
              <a:spcAft>
                <a:spcPts val="1200"/>
              </a:spcAft>
              <a:buClr>
                <a:schemeClr val="accent3"/>
              </a:buClr>
              <a:defRPr/>
            </a:pPr>
            <a:r>
              <a:rPr lang="en-US" altLang="en-US" sz="2400" dirty="0">
                <a:cs typeface="Arial" panose="020B0604020202020204" pitchFamily="34" charset="0"/>
              </a:rPr>
              <a:t>The most common reason for these falls is the mother (or partner or other adult) falling asleep and dropping the newborn.</a:t>
            </a:r>
          </a:p>
          <a:p>
            <a:pPr eaLnBrk="1" hangingPunct="1">
              <a:spcBef>
                <a:spcPct val="0"/>
              </a:spcBef>
              <a:spcAft>
                <a:spcPts val="1200"/>
              </a:spcAft>
              <a:buClr>
                <a:schemeClr val="accent3"/>
              </a:buClr>
              <a:defRPr/>
            </a:pPr>
            <a:r>
              <a:rPr lang="en-US" altLang="en-US" sz="2400" dirty="0">
                <a:cs typeface="Arial" panose="020B0604020202020204" pitchFamily="34" charset="0"/>
              </a:rPr>
              <a:t>The challenge during this time is to support mother-baby bonding and breastfeeding in the hospital while ensuring the safety of the newborn.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en-US"/>
              <a:t>Potential Interventions to Prevent Newborn Falls/Drops </a:t>
            </a:r>
          </a:p>
        </p:txBody>
      </p:sp>
      <p:sp>
        <p:nvSpPr>
          <p:cNvPr id="31747" name="Content Placeholder 1"/>
          <p:cNvSpPr>
            <a:spLocks noGrp="1"/>
          </p:cNvSpPr>
          <p:nvPr>
            <p:ph idx="1"/>
          </p:nvPr>
        </p:nvSpPr>
        <p:spPr>
          <a:extLst/>
        </p:spPr>
        <p:txBody>
          <a:bodyPr numCol="2" spcCol="182880">
            <a:normAutofit/>
          </a:bodyPr>
          <a:lstStyle/>
          <a:p>
            <a:pPr eaLnBrk="1" hangingPunct="1">
              <a:spcBef>
                <a:spcPct val="0"/>
              </a:spcBef>
              <a:spcAft>
                <a:spcPts val="1200"/>
              </a:spcAft>
              <a:buClr>
                <a:schemeClr val="accent3"/>
              </a:buClr>
              <a:defRPr/>
            </a:pPr>
            <a:r>
              <a:rPr lang="en-US" altLang="en-US" sz="2200" b="1" dirty="0">
                <a:cs typeface="Arial" panose="020B0604020202020204" pitchFamily="34" charset="0"/>
              </a:rPr>
              <a:t>Educate</a:t>
            </a:r>
            <a:r>
              <a:rPr lang="en-US" altLang="en-US" sz="2200" dirty="0">
                <a:cs typeface="Arial" panose="020B0604020202020204" pitchFamily="34" charset="0"/>
              </a:rPr>
              <a:t> health care providers and parents about the risk of newborn falls/drops.</a:t>
            </a:r>
          </a:p>
          <a:p>
            <a:pPr eaLnBrk="1" hangingPunct="1">
              <a:spcBef>
                <a:spcPct val="0"/>
              </a:spcBef>
              <a:spcAft>
                <a:spcPts val="1200"/>
              </a:spcAft>
              <a:buClr>
                <a:schemeClr val="accent3"/>
              </a:buClr>
              <a:defRPr/>
            </a:pPr>
            <a:r>
              <a:rPr lang="en-US" altLang="en-US" sz="2200" b="1" dirty="0">
                <a:cs typeface="Arial" panose="020B0604020202020204" pitchFamily="34" charset="0"/>
              </a:rPr>
              <a:t>Establish</a:t>
            </a:r>
            <a:r>
              <a:rPr lang="en-US" altLang="en-US" sz="2200" dirty="0">
                <a:cs typeface="Arial" panose="020B0604020202020204" pitchFamily="34" charset="0"/>
              </a:rPr>
              <a:t> a no co-sleeping policy, reinforced through a parent contract and written and verbal reminders.</a:t>
            </a:r>
          </a:p>
          <a:p>
            <a:pPr eaLnBrk="1" hangingPunct="1">
              <a:spcBef>
                <a:spcPct val="0"/>
              </a:spcBef>
              <a:spcAft>
                <a:spcPts val="1200"/>
              </a:spcAft>
              <a:buClr>
                <a:schemeClr val="accent3"/>
              </a:buClr>
              <a:defRPr/>
            </a:pPr>
            <a:r>
              <a:rPr lang="en-US" altLang="en-US" sz="2200" b="1" dirty="0">
                <a:cs typeface="Arial" panose="020B0604020202020204" pitchFamily="34" charset="0"/>
              </a:rPr>
              <a:t>Assess </a:t>
            </a:r>
            <a:r>
              <a:rPr lang="en-US" altLang="en-US" sz="2200" dirty="0">
                <a:cs typeface="Arial" panose="020B0604020202020204" pitchFamily="34" charset="0"/>
              </a:rPr>
              <a:t>maternal clinical status (e.g. limited mobility due to difficult delivery or Caesarean section, taking medication with sedative side effects).</a:t>
            </a:r>
          </a:p>
          <a:p>
            <a:pPr eaLnBrk="1" hangingPunct="1">
              <a:spcBef>
                <a:spcPct val="0"/>
              </a:spcBef>
              <a:spcAft>
                <a:spcPts val="1200"/>
              </a:spcAft>
              <a:buClr>
                <a:schemeClr val="accent3"/>
              </a:buClr>
              <a:defRPr/>
            </a:pPr>
            <a:r>
              <a:rPr lang="en-US" altLang="en-US" sz="2200" b="1" dirty="0">
                <a:cs typeface="Arial" panose="020B0604020202020204" pitchFamily="34" charset="0"/>
              </a:rPr>
              <a:t>Designate and implement</a:t>
            </a:r>
            <a:r>
              <a:rPr lang="en-US" altLang="en-US" sz="2200" dirty="0">
                <a:cs typeface="Arial" panose="020B0604020202020204" pitchFamily="34" charset="0"/>
              </a:rPr>
              <a:t> level of supervision (constant, frequent, intermittent) based on risk.</a:t>
            </a:r>
          </a:p>
          <a:p>
            <a:pPr eaLnBrk="1" hangingPunct="1">
              <a:spcBef>
                <a:spcPct val="0"/>
              </a:spcBef>
              <a:spcAft>
                <a:spcPts val="1200"/>
              </a:spcAft>
              <a:buClr>
                <a:schemeClr val="accent3"/>
              </a:buClr>
              <a:defRPr/>
            </a:pPr>
            <a:r>
              <a:rPr lang="en-US" altLang="en-US" sz="2200" b="1" dirty="0">
                <a:cs typeface="Arial" panose="020B0604020202020204" pitchFamily="34" charset="0"/>
              </a:rPr>
              <a:t>Staff training </a:t>
            </a:r>
            <a:r>
              <a:rPr lang="en-US" altLang="en-US" sz="2200" dirty="0">
                <a:cs typeface="Arial" panose="020B0604020202020204" pitchFamily="34" charset="0"/>
              </a:rPr>
              <a:t>with crib audits for QI.</a:t>
            </a:r>
          </a:p>
          <a:p>
            <a:pPr eaLnBrk="1" hangingPunct="1">
              <a:spcBef>
                <a:spcPct val="0"/>
              </a:spcBef>
              <a:spcAft>
                <a:spcPts val="1200"/>
              </a:spcAft>
              <a:buClr>
                <a:schemeClr val="accent3"/>
              </a:buClr>
              <a:defRPr/>
            </a:pPr>
            <a:r>
              <a:rPr lang="en-US" altLang="en-US" sz="2200" b="1" dirty="0">
                <a:cs typeface="Arial" panose="020B0604020202020204" pitchFamily="34" charset="0"/>
              </a:rPr>
              <a:t>Recommend</a:t>
            </a:r>
            <a:r>
              <a:rPr lang="en-US" altLang="en-US" sz="2200" dirty="0">
                <a:cs typeface="Arial" panose="020B0604020202020204" pitchFamily="34" charset="0"/>
              </a:rPr>
              <a:t> naps to decrease adult fatigue.</a:t>
            </a:r>
          </a:p>
          <a:p>
            <a:pPr eaLnBrk="1" hangingPunct="1">
              <a:spcBef>
                <a:spcPct val="0"/>
              </a:spcBef>
              <a:spcAft>
                <a:spcPts val="1200"/>
              </a:spcAft>
              <a:buClr>
                <a:schemeClr val="accent3"/>
              </a:buClr>
              <a:defRPr/>
            </a:pPr>
            <a:r>
              <a:rPr lang="en-US" altLang="en-US" sz="2200" b="1" dirty="0">
                <a:cs typeface="Arial" panose="020B0604020202020204" pitchFamily="34" charset="0"/>
              </a:rPr>
              <a:t>Encourage </a:t>
            </a:r>
            <a:r>
              <a:rPr lang="en-US" altLang="en-US" sz="2200" dirty="0">
                <a:cs typeface="Arial" panose="020B0604020202020204" pitchFamily="34" charset="0"/>
              </a:rPr>
              <a:t>continuation of safe sleep and fall prevention practices at home.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a:t>Safe Sleep Practices in VT</a:t>
            </a:r>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963735"/>
            <a:ext cx="6419850" cy="37147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85799" y="5791200"/>
            <a:ext cx="8229600" cy="461665"/>
          </a:xfrm>
          <a:prstGeom prst="rect">
            <a:avLst/>
          </a:prstGeom>
          <a:noFill/>
        </p:spPr>
        <p:txBody>
          <a:bodyPr wrap="square" rtlCol="0">
            <a:spAutoFit/>
          </a:bodyPr>
          <a:lstStyle/>
          <a:p>
            <a:r>
              <a:rPr lang="en-US" sz="2400" b="1" dirty="0"/>
              <a:t>About 1 out of 5 babies are not sleeping in a supine position  </a:t>
            </a:r>
          </a:p>
        </p:txBody>
      </p:sp>
    </p:spTree>
    <p:extLst>
      <p:ext uri="{BB962C8B-B14F-4D97-AF65-F5344CB8AC3E}">
        <p14:creationId xmlns:p14="http://schemas.microsoft.com/office/powerpoint/2010/main" val="416503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963735"/>
            <a:ext cx="6429375" cy="36766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458" name="Title 1"/>
          <p:cNvSpPr>
            <a:spLocks noGrp="1"/>
          </p:cNvSpPr>
          <p:nvPr>
            <p:ph type="title"/>
          </p:nvPr>
        </p:nvSpPr>
        <p:spPr/>
        <p:txBody>
          <a:bodyPr/>
          <a:lstStyle/>
          <a:p>
            <a:r>
              <a:rPr lang="en-US" altLang="en-US"/>
              <a:t>Safe Sleep Practices in VT</a:t>
            </a:r>
          </a:p>
        </p:txBody>
      </p:sp>
      <p:sp>
        <p:nvSpPr>
          <p:cNvPr id="5" name="TextBox 4"/>
          <p:cNvSpPr txBox="1"/>
          <p:nvPr/>
        </p:nvSpPr>
        <p:spPr>
          <a:xfrm>
            <a:off x="1362074" y="5791200"/>
            <a:ext cx="6943725" cy="461665"/>
          </a:xfrm>
          <a:prstGeom prst="rect">
            <a:avLst/>
          </a:prstGeom>
          <a:noFill/>
        </p:spPr>
        <p:txBody>
          <a:bodyPr wrap="square" rtlCol="0">
            <a:spAutoFit/>
          </a:bodyPr>
          <a:lstStyle/>
          <a:p>
            <a:r>
              <a:rPr lang="en-US" sz="2400" b="1" dirty="0"/>
              <a:t>About 1 in 4 families report bed-sharing frequently</a:t>
            </a:r>
          </a:p>
        </p:txBody>
      </p:sp>
    </p:spTree>
    <p:extLst>
      <p:ext uri="{BB962C8B-B14F-4D97-AF65-F5344CB8AC3E}">
        <p14:creationId xmlns:p14="http://schemas.microsoft.com/office/powerpoint/2010/main" val="1168956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defRPr/>
            </a:pPr>
            <a:r>
              <a:rPr lang="en-US" altLang="en-US" dirty="0"/>
              <a:t>Many factors affect adherence to safe sleep practices</a:t>
            </a:r>
          </a:p>
        </p:txBody>
      </p:sp>
      <p:grpSp>
        <p:nvGrpSpPr>
          <p:cNvPr id="4" name="Group 3"/>
          <p:cNvGrpSpPr/>
          <p:nvPr/>
        </p:nvGrpSpPr>
        <p:grpSpPr>
          <a:xfrm>
            <a:off x="457200" y="2514600"/>
            <a:ext cx="8229600" cy="4267200"/>
            <a:chOff x="228601" y="2209802"/>
            <a:chExt cx="8229600" cy="3566160"/>
          </a:xfrm>
        </p:grpSpPr>
        <p:sp>
          <p:nvSpPr>
            <p:cNvPr id="3" name="Rectangle 2"/>
            <p:cNvSpPr/>
            <p:nvPr/>
          </p:nvSpPr>
          <p:spPr>
            <a:xfrm>
              <a:off x="228601" y="2209802"/>
              <a:ext cx="8229600" cy="356616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1" y="2438400"/>
              <a:ext cx="7962900" cy="305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Content Placeholder 1"/>
          <p:cNvSpPr>
            <a:spLocks noGrp="1"/>
          </p:cNvSpPr>
          <p:nvPr>
            <p:ph idx="1"/>
          </p:nvPr>
        </p:nvSpPr>
        <p:spPr>
          <a:xfrm>
            <a:off x="457200" y="1645921"/>
            <a:ext cx="8229600" cy="1097280"/>
          </a:xfrm>
        </p:spPr>
        <p:txBody>
          <a:bodyPr/>
          <a:lstStyle/>
          <a:p>
            <a:pPr marL="0" indent="0" algn="ctr">
              <a:buNone/>
            </a:pPr>
            <a:r>
              <a:rPr lang="en-US" altLang="en-US" sz="2400" b="1" dirty="0"/>
              <a:t>Dr. Rachel Moon’s theoretical model of influences on </a:t>
            </a:r>
          </a:p>
          <a:p>
            <a:pPr marL="0" indent="0" algn="ctr">
              <a:buNone/>
            </a:pPr>
            <a:r>
              <a:rPr lang="en-US" altLang="en-US" sz="2400" b="1" dirty="0"/>
              <a:t>Parents’ safe sleep practices</a:t>
            </a:r>
          </a:p>
          <a:p>
            <a:pPr marL="0" indent="0">
              <a:buNone/>
            </a:pPr>
            <a:endParaRPr lang="en-US" sz="2400" b="1" dirty="0"/>
          </a:p>
        </p:txBody>
      </p:sp>
    </p:spTree>
    <p:extLst>
      <p:ext uri="{BB962C8B-B14F-4D97-AF65-F5344CB8AC3E}">
        <p14:creationId xmlns:p14="http://schemas.microsoft.com/office/powerpoint/2010/main" val="672157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from Vermont-Specific Research on Safe Sleep</a:t>
            </a:r>
          </a:p>
        </p:txBody>
      </p:sp>
    </p:spTree>
    <p:extLst>
      <p:ext uri="{BB962C8B-B14F-4D97-AF65-F5344CB8AC3E}">
        <p14:creationId xmlns:p14="http://schemas.microsoft.com/office/powerpoint/2010/main" val="1324067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defRPr/>
            </a:pPr>
            <a:r>
              <a:rPr lang="en-US" altLang="en-US" dirty="0"/>
              <a:t>Vermont-Specific Research</a:t>
            </a:r>
          </a:p>
        </p:txBody>
      </p:sp>
      <p:sp>
        <p:nvSpPr>
          <p:cNvPr id="35843" name="Content Placeholder 2"/>
          <p:cNvSpPr>
            <a:spLocks noGrp="1"/>
          </p:cNvSpPr>
          <p:nvPr>
            <p:ph idx="1"/>
          </p:nvPr>
        </p:nvSpPr>
        <p:spPr>
          <a:xfrm>
            <a:off x="457200" y="1646238"/>
            <a:ext cx="8229600" cy="4525962"/>
          </a:xfrm>
        </p:spPr>
        <p:txBody>
          <a:bodyPr/>
          <a:lstStyle/>
          <a:p>
            <a:pPr eaLnBrk="1" hangingPunct="1"/>
            <a:r>
              <a:rPr lang="en-US" altLang="en-US" sz="2400" dirty="0"/>
              <a:t>The Vermont Department of Health contracted with John Snow, Inc. (JSI) to conduct formative research to inform a Vermont infant safe sleep campaign. This research was conducted from March to November 2017.</a:t>
            </a:r>
          </a:p>
          <a:p>
            <a:pPr eaLnBrk="1" hangingPunct="1"/>
            <a:r>
              <a:rPr lang="en-US" altLang="en-US" sz="2400" dirty="0"/>
              <a:t>The next several slides describe five key themes from four focus groups conducted with VT parents of infants under 1 year of age (Brattleboro, Burlington, Morrisville, St. Johnsbury; total N=55).</a:t>
            </a:r>
          </a:p>
          <a:p>
            <a:pPr eaLnBrk="1" hangingPunct="1"/>
            <a:r>
              <a:rPr lang="en-US" altLang="en-US" sz="2400" dirty="0"/>
              <a:t>These themes, which may resonate with your experiences as providers and perhaps as parents, suggest ways healthcare providers can deliver safe sleep guidance more effectively.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Parents worry about </a:t>
            </a:r>
            <a:br>
              <a:rPr lang="en-US" dirty="0"/>
            </a:br>
            <a:r>
              <a:rPr lang="en-US" dirty="0"/>
              <a:t>safe sleep.</a:t>
            </a:r>
          </a:p>
        </p:txBody>
      </p:sp>
      <p:sp>
        <p:nvSpPr>
          <p:cNvPr id="6" name="Text Placeholder 5"/>
          <p:cNvSpPr>
            <a:spLocks noGrp="1"/>
          </p:cNvSpPr>
          <p:nvPr>
            <p:ph type="body" sz="quarter" idx="11"/>
          </p:nvPr>
        </p:nvSpPr>
        <p:spPr/>
        <p:txBody>
          <a:bodyPr/>
          <a:lstStyle/>
          <a:p>
            <a:r>
              <a:rPr lang="en-US" dirty="0"/>
              <a:t>THEME 1</a:t>
            </a:r>
          </a:p>
        </p:txBody>
      </p:sp>
      <p:sp>
        <p:nvSpPr>
          <p:cNvPr id="17" name="TextBox 16"/>
          <p:cNvSpPr txBox="1"/>
          <p:nvPr/>
        </p:nvSpPr>
        <p:spPr>
          <a:xfrm>
            <a:off x="914400" y="3862441"/>
            <a:ext cx="7315200" cy="1446550"/>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spcAft>
                <a:spcPts val="1200"/>
              </a:spcAft>
            </a:pPr>
            <a:r>
              <a:rPr lang="en-US" altLang="en-US" sz="2000" i="1" dirty="0"/>
              <a:t>“His place to sleep is safe but just that possibility that he could stop breathing and we don’t know why is scary to me.”</a:t>
            </a:r>
          </a:p>
          <a:p>
            <a:pPr eaLnBrk="1" hangingPunct="1">
              <a:spcAft>
                <a:spcPts val="1200"/>
              </a:spcAft>
            </a:pPr>
            <a:r>
              <a:rPr lang="en-US" altLang="en-US" sz="2000" i="1" dirty="0"/>
              <a:t>“I sleep better when he’s in my arms.”</a:t>
            </a:r>
          </a:p>
        </p:txBody>
      </p:sp>
    </p:spTree>
    <p:extLst>
      <p:ext uri="{BB962C8B-B14F-4D97-AF65-F5344CB8AC3E}">
        <p14:creationId xmlns:p14="http://schemas.microsoft.com/office/powerpoint/2010/main" val="1423533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sz="quarter" idx="10"/>
          </p:nvPr>
        </p:nvSpPr>
        <p:spPr/>
        <p:txBody>
          <a:bodyPr/>
          <a:lstStyle/>
          <a:p>
            <a:r>
              <a:rPr lang="en-US" altLang="en-US"/>
              <a:t>Most focus group participants described themselves as worried about infant sleep safety, regardless of their infant sleep practices (i.e. follow guidelines or not). </a:t>
            </a:r>
          </a:p>
          <a:p>
            <a:r>
              <a:rPr lang="en-US" altLang="en-US"/>
              <a:t>Parents viewed scare tactics as unnecessary and did not appreciate the presumption that they were inadequately concerned.</a:t>
            </a:r>
            <a:endParaRPr lang="en-US" altLang="en-US" dirty="0"/>
          </a:p>
        </p:txBody>
      </p:sp>
      <p:sp>
        <p:nvSpPr>
          <p:cNvPr id="3" name="Text Placeholder 2"/>
          <p:cNvSpPr>
            <a:spLocks noGrp="1"/>
          </p:cNvSpPr>
          <p:nvPr>
            <p:ph type="body" sz="quarter" idx="11"/>
          </p:nvPr>
        </p:nvSpPr>
        <p:spPr/>
        <p:txBody>
          <a:bodyPr/>
          <a:lstStyle/>
          <a:p>
            <a:r>
              <a:rPr lang="en-US" dirty="0"/>
              <a:t>Parents worry about safe sleep.</a:t>
            </a:r>
          </a:p>
        </p:txBody>
      </p:sp>
    </p:spTree>
    <p:extLst>
      <p:ext uri="{BB962C8B-B14F-4D97-AF65-F5344CB8AC3E}">
        <p14:creationId xmlns:p14="http://schemas.microsoft.com/office/powerpoint/2010/main" val="3944915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14400" y="1280160"/>
            <a:ext cx="7315200" cy="4297680"/>
          </a:xfrm>
        </p:spPr>
        <p:txBody>
          <a:bodyPr/>
          <a:lstStyle/>
          <a:p>
            <a:pPr>
              <a:lnSpc>
                <a:spcPct val="100000"/>
              </a:lnSpc>
            </a:pPr>
            <a:r>
              <a:rPr lang="en-US" sz="3200" dirty="0"/>
              <a:t>Parents are confused by the guidelines.</a:t>
            </a:r>
          </a:p>
        </p:txBody>
      </p:sp>
      <p:sp>
        <p:nvSpPr>
          <p:cNvPr id="3" name="Text Placeholder 2"/>
          <p:cNvSpPr>
            <a:spLocks noGrp="1"/>
          </p:cNvSpPr>
          <p:nvPr>
            <p:ph type="body" sz="quarter" idx="11"/>
          </p:nvPr>
        </p:nvSpPr>
        <p:spPr>
          <a:xfrm>
            <a:off x="914400" y="762000"/>
            <a:ext cx="7315200" cy="685800"/>
          </a:xfrm>
        </p:spPr>
        <p:txBody>
          <a:bodyPr/>
          <a:lstStyle/>
          <a:p>
            <a:r>
              <a:rPr lang="en-US" dirty="0"/>
              <a:t>THEME 2</a:t>
            </a:r>
          </a:p>
        </p:txBody>
      </p:sp>
      <p:sp>
        <p:nvSpPr>
          <p:cNvPr id="4" name="TextBox 3"/>
          <p:cNvSpPr txBox="1"/>
          <p:nvPr/>
        </p:nvSpPr>
        <p:spPr>
          <a:xfrm>
            <a:off x="931223" y="1965960"/>
            <a:ext cx="7010400" cy="3908762"/>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spcAft>
                <a:spcPts val="1200"/>
              </a:spcAft>
            </a:pPr>
            <a:r>
              <a:rPr lang="en-US" altLang="en-US" sz="2000" i="1" dirty="0"/>
              <a:t>“Since the day my son was born he would sleep on his side. The doctor said it was fine.” </a:t>
            </a:r>
          </a:p>
          <a:p>
            <a:pPr eaLnBrk="1" hangingPunct="1">
              <a:spcAft>
                <a:spcPts val="1200"/>
              </a:spcAft>
            </a:pPr>
            <a:r>
              <a:rPr lang="en-US" altLang="en-US" sz="2000" i="1" dirty="0"/>
              <a:t>“After they can pick their head up, they should be able to have a blanket.” “In 10 more years, they’ll say lay them on their stomachs again.”</a:t>
            </a:r>
          </a:p>
          <a:p>
            <a:pPr eaLnBrk="1" hangingPunct="1">
              <a:spcAft>
                <a:spcPts val="1200"/>
              </a:spcAft>
            </a:pPr>
            <a:r>
              <a:rPr lang="en-US" altLang="en-US" sz="2000" i="1" dirty="0"/>
              <a:t>“It switches all the time from back to stomach. I get information from different people – the doctor, the nurses, case workers, and the pediatrician –  all different.”</a:t>
            </a:r>
          </a:p>
          <a:p>
            <a:pPr eaLnBrk="1" hangingPunct="1">
              <a:spcAft>
                <a:spcPts val="1200"/>
              </a:spcAft>
            </a:pPr>
            <a:r>
              <a:rPr lang="en-US" altLang="en-US" sz="2000" i="1" dirty="0"/>
              <a:t>“If crib bumpers are so dangerous why do they sell them? They should be illegal.”</a:t>
            </a:r>
          </a:p>
        </p:txBody>
      </p:sp>
    </p:spTree>
    <p:extLst>
      <p:ext uri="{BB962C8B-B14F-4D97-AF65-F5344CB8AC3E}">
        <p14:creationId xmlns:p14="http://schemas.microsoft.com/office/powerpoint/2010/main" val="244145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1020762"/>
          </a:xfrm>
        </p:spPr>
        <p:txBody>
          <a:bodyPr/>
          <a:lstStyle/>
          <a:p>
            <a:pPr eaLnBrk="1" hangingPunct="1">
              <a:defRPr/>
            </a:pPr>
            <a:r>
              <a:rPr lang="en-US" altLang="en-US" dirty="0"/>
              <a:t>Learning Objectives</a:t>
            </a:r>
          </a:p>
        </p:txBody>
      </p:sp>
      <p:sp>
        <p:nvSpPr>
          <p:cNvPr id="3" name="Content Placeholder 2"/>
          <p:cNvSpPr>
            <a:spLocks noGrp="1"/>
          </p:cNvSpPr>
          <p:nvPr>
            <p:ph idx="1"/>
          </p:nvPr>
        </p:nvSpPr>
        <p:spPr>
          <a:xfrm>
            <a:off x="457200" y="1524000"/>
            <a:ext cx="8229600" cy="4648200"/>
          </a:xfrm>
        </p:spPr>
        <p:txBody>
          <a:bodyPr rtlCol="0">
            <a:normAutofit lnSpcReduction="10000"/>
          </a:bodyPr>
          <a:lstStyle/>
          <a:p>
            <a:pPr marL="0" indent="0" eaLnBrk="1" fontAlgn="auto" hangingPunct="1">
              <a:spcAft>
                <a:spcPts val="1200"/>
              </a:spcAft>
              <a:buFont typeface="Wingdings" pitchFamily="2" charset="2"/>
              <a:buNone/>
              <a:defRPr/>
            </a:pPr>
            <a:r>
              <a:rPr lang="en-US" sz="2400" b="1" dirty="0"/>
              <a:t>By the end of this presentation, participants will be able to:</a:t>
            </a:r>
          </a:p>
          <a:p>
            <a:pPr marL="571500" indent="-514350" eaLnBrk="1" fontAlgn="auto" hangingPunct="1">
              <a:spcAft>
                <a:spcPts val="0"/>
              </a:spcAft>
              <a:buClrTx/>
              <a:buFont typeface="+mj-lt"/>
              <a:buAutoNum type="arabicPeriod"/>
              <a:defRPr/>
            </a:pPr>
            <a:r>
              <a:rPr lang="en-US" sz="2600" dirty="0"/>
              <a:t>Recognize the trends in national and Vermont safe sleep data.</a:t>
            </a:r>
          </a:p>
          <a:p>
            <a:pPr marL="571500" indent="-514350" eaLnBrk="1" fontAlgn="auto" hangingPunct="1">
              <a:spcAft>
                <a:spcPts val="0"/>
              </a:spcAft>
              <a:buClrTx/>
              <a:buFont typeface="+mj-lt"/>
              <a:buAutoNum type="arabicPeriod"/>
              <a:defRPr/>
            </a:pPr>
            <a:r>
              <a:rPr lang="en-US" sz="2600" dirty="0"/>
              <a:t>Be familiar with the current American Academy of Pediatrics (AAP) guidelines for infant safe sleep, and underlying rationale.</a:t>
            </a:r>
          </a:p>
          <a:p>
            <a:pPr marL="571500" indent="-514350" eaLnBrk="1" fontAlgn="auto" hangingPunct="1">
              <a:spcAft>
                <a:spcPts val="0"/>
              </a:spcAft>
              <a:buClrTx/>
              <a:buFont typeface="+mj-lt"/>
              <a:buAutoNum type="arabicPeriod"/>
              <a:defRPr/>
            </a:pPr>
            <a:r>
              <a:rPr lang="en-US" sz="2600" dirty="0"/>
              <a:t>Appreciate Vermont parents’ safe sleep experiences and needs for information and support.</a:t>
            </a:r>
          </a:p>
          <a:p>
            <a:pPr marL="571500" indent="-514350" eaLnBrk="1" fontAlgn="auto" hangingPunct="1">
              <a:spcAft>
                <a:spcPts val="0"/>
              </a:spcAft>
              <a:buClrTx/>
              <a:buFont typeface="+mj-lt"/>
              <a:buAutoNum type="arabicPeriod"/>
              <a:defRPr/>
            </a:pPr>
            <a:r>
              <a:rPr lang="en-US" sz="2600" dirty="0"/>
              <a:t>Identify effective strategies and resources for health care professionals to educate and support parents on infant safe sleep.</a:t>
            </a:r>
          </a:p>
          <a:p>
            <a:pPr eaLnBrk="1" fontAlgn="auto" hangingPunct="1">
              <a:spcAft>
                <a:spcPts val="0"/>
              </a:spcAft>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sz="quarter" idx="10"/>
          </p:nvPr>
        </p:nvSpPr>
        <p:spPr/>
        <p:txBody>
          <a:bodyPr/>
          <a:lstStyle/>
          <a:p>
            <a:pPr marL="0" indent="0">
              <a:buNone/>
            </a:pPr>
            <a:r>
              <a:rPr lang="en-US" altLang="en-US" dirty="0"/>
              <a:t>The vast majority of parents knew the basic safe sleep guidelines, but some were confused about certain aspects, particularly:</a:t>
            </a:r>
          </a:p>
          <a:p>
            <a:pPr>
              <a:spcBef>
                <a:spcPts val="1200"/>
              </a:spcBef>
              <a:spcAft>
                <a:spcPts val="600"/>
              </a:spcAft>
            </a:pPr>
            <a:r>
              <a:rPr lang="en-US" altLang="en-US" sz="2400" dirty="0"/>
              <a:t>How the guidelines mapped onto developmental milestones such as the baby being able to lift their head or roll over.</a:t>
            </a:r>
          </a:p>
          <a:p>
            <a:pPr>
              <a:spcAft>
                <a:spcPts val="600"/>
              </a:spcAft>
            </a:pPr>
            <a:r>
              <a:rPr lang="en-US" altLang="en-US" sz="2400" dirty="0"/>
              <a:t>Items in/on the crib, such as blankets and crib bumpers.</a:t>
            </a:r>
          </a:p>
          <a:p>
            <a:pPr>
              <a:spcAft>
                <a:spcPts val="600"/>
              </a:spcAft>
            </a:pPr>
            <a:r>
              <a:rPr lang="en-US" altLang="en-US" sz="2400" dirty="0"/>
              <a:t>Swaddling</a:t>
            </a:r>
          </a:p>
        </p:txBody>
      </p:sp>
      <p:sp>
        <p:nvSpPr>
          <p:cNvPr id="3" name="Text Placeholder 2"/>
          <p:cNvSpPr>
            <a:spLocks noGrp="1"/>
          </p:cNvSpPr>
          <p:nvPr>
            <p:ph type="body" sz="quarter" idx="11"/>
          </p:nvPr>
        </p:nvSpPr>
        <p:spPr/>
        <p:txBody>
          <a:bodyPr/>
          <a:lstStyle/>
          <a:p>
            <a:r>
              <a:rPr lang="en-US" dirty="0"/>
              <a:t>Parents are confused by some guidelines.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Parents face challenges following the guidelines.</a:t>
            </a:r>
          </a:p>
        </p:txBody>
      </p:sp>
      <p:sp>
        <p:nvSpPr>
          <p:cNvPr id="3" name="Text Placeholder 2"/>
          <p:cNvSpPr>
            <a:spLocks noGrp="1"/>
          </p:cNvSpPr>
          <p:nvPr>
            <p:ph type="body" sz="quarter" idx="11"/>
          </p:nvPr>
        </p:nvSpPr>
        <p:spPr/>
        <p:txBody>
          <a:bodyPr/>
          <a:lstStyle/>
          <a:p>
            <a:r>
              <a:rPr lang="en-US" dirty="0"/>
              <a:t>THEME 3</a:t>
            </a:r>
          </a:p>
        </p:txBody>
      </p:sp>
      <p:sp>
        <p:nvSpPr>
          <p:cNvPr id="4" name="TextBox 3"/>
          <p:cNvSpPr txBox="1"/>
          <p:nvPr/>
        </p:nvSpPr>
        <p:spPr>
          <a:xfrm>
            <a:off x="914400" y="3554665"/>
            <a:ext cx="7315200" cy="2062103"/>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spcAft>
                <a:spcPts val="1200"/>
              </a:spcAft>
            </a:pPr>
            <a:r>
              <a:rPr lang="en-US" altLang="en-US" sz="2000" i="1" dirty="0"/>
              <a:t>“My other baby will sleep on his belly on my chest and he won’t sleep any other way. I’ll just sit there with him on my chest for hours.”</a:t>
            </a:r>
            <a:endParaRPr lang="en-US" altLang="en-US" sz="2000" dirty="0"/>
          </a:p>
          <a:p>
            <a:pPr eaLnBrk="1" hangingPunct="1">
              <a:spcAft>
                <a:spcPts val="1200"/>
              </a:spcAft>
            </a:pPr>
            <a:r>
              <a:rPr lang="en-US" altLang="en-US" sz="2000" i="1" dirty="0"/>
              <a:t>“At 2-3 weeks old, we decided the bassinet didn’t work, so we took him in the bed.”</a:t>
            </a:r>
          </a:p>
        </p:txBody>
      </p:sp>
    </p:spTree>
    <p:extLst>
      <p:ext uri="{BB962C8B-B14F-4D97-AF65-F5344CB8AC3E}">
        <p14:creationId xmlns:p14="http://schemas.microsoft.com/office/powerpoint/2010/main" val="2238418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sz="quarter" idx="10"/>
          </p:nvPr>
        </p:nvSpPr>
        <p:spPr/>
        <p:txBody>
          <a:bodyPr/>
          <a:lstStyle/>
          <a:p>
            <a:r>
              <a:rPr lang="en-US" altLang="en-US" dirty="0"/>
              <a:t>Parents described having difficulty (baby will not sleep/stop crying) when attempting to follow safe sleep guidelines. They felt they had to choose between sleep and safety.</a:t>
            </a:r>
          </a:p>
          <a:p>
            <a:endParaRPr lang="en-US" altLang="en-US" dirty="0"/>
          </a:p>
          <a:p>
            <a:endParaRPr lang="en-US" altLang="en-US" dirty="0"/>
          </a:p>
        </p:txBody>
      </p:sp>
      <p:sp>
        <p:nvSpPr>
          <p:cNvPr id="3" name="Text Placeholder 2"/>
          <p:cNvSpPr>
            <a:spLocks noGrp="1"/>
          </p:cNvSpPr>
          <p:nvPr>
            <p:ph type="body" sz="quarter" idx="11"/>
          </p:nvPr>
        </p:nvSpPr>
        <p:spPr/>
        <p:txBody>
          <a:bodyPr>
            <a:normAutofit fontScale="92500"/>
          </a:bodyPr>
          <a:lstStyle/>
          <a:p>
            <a:r>
              <a:rPr lang="en-US" dirty="0"/>
              <a:t>Parents face challenges following the guidelines.</a:t>
            </a:r>
          </a:p>
        </p:txBody>
      </p:sp>
      <p:sp>
        <p:nvSpPr>
          <p:cNvPr id="4" name="TextBox 3"/>
          <p:cNvSpPr txBox="1"/>
          <p:nvPr/>
        </p:nvSpPr>
        <p:spPr>
          <a:xfrm>
            <a:off x="914400" y="3871555"/>
            <a:ext cx="7315200" cy="984885"/>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r>
              <a:rPr lang="en-US" altLang="en-US" sz="2000" i="1" dirty="0"/>
              <a:t>“There are too many stipulations on what safe sleep has to look like versus actual parenting.”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Parents develop their own “safe sleep” practices.</a:t>
            </a:r>
          </a:p>
        </p:txBody>
      </p:sp>
      <p:sp>
        <p:nvSpPr>
          <p:cNvPr id="3" name="Text Placeholder 2"/>
          <p:cNvSpPr>
            <a:spLocks noGrp="1"/>
          </p:cNvSpPr>
          <p:nvPr>
            <p:ph type="body" sz="quarter" idx="11"/>
          </p:nvPr>
        </p:nvSpPr>
        <p:spPr/>
        <p:txBody>
          <a:bodyPr/>
          <a:lstStyle/>
          <a:p>
            <a:r>
              <a:rPr lang="en-US"/>
              <a:t>THEME 4</a:t>
            </a:r>
            <a:endParaRPr lang="en-US" dirty="0"/>
          </a:p>
        </p:txBody>
      </p:sp>
      <p:sp>
        <p:nvSpPr>
          <p:cNvPr id="4" name="TextBox 3"/>
          <p:cNvSpPr txBox="1"/>
          <p:nvPr/>
        </p:nvSpPr>
        <p:spPr>
          <a:xfrm>
            <a:off x="914400" y="4211359"/>
            <a:ext cx="7315200" cy="984885"/>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r>
              <a:rPr lang="en-US" altLang="en-US" sz="2000" i="1" dirty="0"/>
              <a:t>“There’s ways around it. I put the pool noodles under the sheets to separate the baby and me.”</a:t>
            </a:r>
          </a:p>
        </p:txBody>
      </p:sp>
    </p:spTree>
    <p:extLst>
      <p:ext uri="{BB962C8B-B14F-4D97-AF65-F5344CB8AC3E}">
        <p14:creationId xmlns:p14="http://schemas.microsoft.com/office/powerpoint/2010/main" val="1330396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sz="quarter" idx="10"/>
          </p:nvPr>
        </p:nvSpPr>
        <p:spPr/>
        <p:txBody>
          <a:bodyPr/>
          <a:lstStyle/>
          <a:p>
            <a:r>
              <a:rPr lang="en-US" altLang="en-US" dirty="0"/>
              <a:t>With little guidance on what to do when faced with safe sleep challenges, parents develop their own version of “safe sleep” that addresses the needs of their baby and particular context.</a:t>
            </a:r>
          </a:p>
          <a:p>
            <a:endParaRPr lang="en-US" altLang="en-US" dirty="0"/>
          </a:p>
        </p:txBody>
      </p:sp>
      <p:sp>
        <p:nvSpPr>
          <p:cNvPr id="3" name="Text Placeholder 2"/>
          <p:cNvSpPr>
            <a:spLocks noGrp="1"/>
          </p:cNvSpPr>
          <p:nvPr>
            <p:ph type="body" sz="quarter" idx="11"/>
          </p:nvPr>
        </p:nvSpPr>
        <p:spPr/>
        <p:txBody>
          <a:bodyPr>
            <a:normAutofit fontScale="92500"/>
          </a:bodyPr>
          <a:lstStyle/>
          <a:p>
            <a:r>
              <a:rPr lang="en-US" dirty="0"/>
              <a:t>Parents develop their own “safe sleep” practices.</a:t>
            </a:r>
          </a:p>
        </p:txBody>
      </p:sp>
      <p:sp>
        <p:nvSpPr>
          <p:cNvPr id="7" name="TextBox 6"/>
          <p:cNvSpPr txBox="1"/>
          <p:nvPr/>
        </p:nvSpPr>
        <p:spPr>
          <a:xfrm>
            <a:off x="914400" y="4259461"/>
            <a:ext cx="7315200" cy="1600438"/>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r>
              <a:rPr lang="en-US" altLang="en-US" sz="2000" i="1" dirty="0"/>
              <a:t>“I somehow have to integrate my 3 year old who is super attached to me. If I’m near the baby he wants to take his toys and is territorial. The baby is safer sleeping in my bed away from the 3 year old so he can’t push the bassinet.”</a:t>
            </a:r>
            <a:endParaRPr lang="en-US" altLang="en-US"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Parents want assistance that is respectful and relevant to them.</a:t>
            </a:r>
          </a:p>
        </p:txBody>
      </p:sp>
      <p:sp>
        <p:nvSpPr>
          <p:cNvPr id="3" name="Text Placeholder 2"/>
          <p:cNvSpPr>
            <a:spLocks noGrp="1"/>
          </p:cNvSpPr>
          <p:nvPr>
            <p:ph type="body" sz="quarter" idx="11"/>
          </p:nvPr>
        </p:nvSpPr>
        <p:spPr/>
        <p:txBody>
          <a:bodyPr/>
          <a:lstStyle/>
          <a:p>
            <a:r>
              <a:rPr lang="en-US" dirty="0"/>
              <a:t>THEME 5</a:t>
            </a:r>
          </a:p>
        </p:txBody>
      </p:sp>
      <p:sp>
        <p:nvSpPr>
          <p:cNvPr id="5" name="TextBox 4"/>
          <p:cNvSpPr txBox="1"/>
          <p:nvPr/>
        </p:nvSpPr>
        <p:spPr>
          <a:xfrm>
            <a:off x="914400" y="4269938"/>
            <a:ext cx="7315200" cy="1292662"/>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r>
              <a:rPr lang="en-US" altLang="en-US" sz="2000" i="1" dirty="0"/>
              <a:t>“We switched doctors because we felt we couldn’t be honest with the doctor anymore… Why should you have a doctor you can’t be honest with if they are going to be judgmental?”</a:t>
            </a:r>
          </a:p>
        </p:txBody>
      </p:sp>
    </p:spTree>
    <p:extLst>
      <p:ext uri="{BB962C8B-B14F-4D97-AF65-F5344CB8AC3E}">
        <p14:creationId xmlns:p14="http://schemas.microsoft.com/office/powerpoint/2010/main" val="3057050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sz="quarter" idx="10"/>
          </p:nvPr>
        </p:nvSpPr>
        <p:spPr/>
        <p:txBody>
          <a:bodyPr/>
          <a:lstStyle/>
          <a:p>
            <a:r>
              <a:rPr lang="en-US" altLang="en-US" dirty="0"/>
              <a:t>Parents felt they knew what the safe sleep guidelines were, but did not how to implement them successfully. </a:t>
            </a:r>
          </a:p>
          <a:p>
            <a:r>
              <a:rPr lang="en-US" altLang="en-US" dirty="0"/>
              <a:t>Parents asked for additional guidance and support that treated them as good, competent parents with unique babies and situations.</a:t>
            </a:r>
          </a:p>
          <a:p>
            <a:endParaRPr lang="en-US" altLang="en-US" dirty="0"/>
          </a:p>
        </p:txBody>
      </p:sp>
      <p:sp>
        <p:nvSpPr>
          <p:cNvPr id="3" name="Text Placeholder 2"/>
          <p:cNvSpPr>
            <a:spLocks noGrp="1"/>
          </p:cNvSpPr>
          <p:nvPr>
            <p:ph type="body" sz="quarter" idx="11"/>
          </p:nvPr>
        </p:nvSpPr>
        <p:spPr/>
        <p:txBody>
          <a:bodyPr/>
          <a:lstStyle/>
          <a:p>
            <a:r>
              <a:rPr lang="en-US" dirty="0"/>
              <a:t>Parents want assistance that is respectful and relevant to them.</a:t>
            </a:r>
          </a:p>
        </p:txBody>
      </p:sp>
      <p:sp>
        <p:nvSpPr>
          <p:cNvPr id="7" name="TextBox 6"/>
          <p:cNvSpPr txBox="1"/>
          <p:nvPr/>
        </p:nvSpPr>
        <p:spPr>
          <a:xfrm>
            <a:off x="914400" y="5120640"/>
            <a:ext cx="7315200" cy="822960"/>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r>
              <a:rPr lang="en-US" altLang="en-US" sz="2000" i="1" dirty="0"/>
              <a:t>“As moms, we all want our babies to be at their safest. It’s important for me to be able to trust my instincts.”</a:t>
            </a:r>
            <a:endParaRPr lang="en-US" altLang="en-US"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8203-136B-47BD-8FA5-58D05A9AFFC5}"/>
              </a:ext>
            </a:extLst>
          </p:cNvPr>
          <p:cNvSpPr>
            <a:spLocks noGrp="1"/>
          </p:cNvSpPr>
          <p:nvPr>
            <p:ph type="title"/>
          </p:nvPr>
        </p:nvSpPr>
        <p:spPr/>
        <p:txBody>
          <a:bodyPr/>
          <a:lstStyle/>
          <a:p>
            <a:pPr algn="ctr"/>
            <a:r>
              <a:rPr lang="en-US" dirty="0"/>
              <a:t>Interviews with families of </a:t>
            </a:r>
            <a:br>
              <a:rPr lang="en-US" dirty="0"/>
            </a:br>
            <a:r>
              <a:rPr lang="en-US" dirty="0"/>
              <a:t>New Vermonters </a:t>
            </a:r>
          </a:p>
        </p:txBody>
      </p:sp>
      <p:sp>
        <p:nvSpPr>
          <p:cNvPr id="3" name="Content Placeholder 2">
            <a:extLst>
              <a:ext uri="{FF2B5EF4-FFF2-40B4-BE49-F238E27FC236}">
                <a16:creationId xmlns:a16="http://schemas.microsoft.com/office/drawing/2014/main" id="{6CCA43EB-0AA7-4E55-918A-6EA50A8F10C3}"/>
              </a:ext>
            </a:extLst>
          </p:cNvPr>
          <p:cNvSpPr>
            <a:spLocks noGrp="1"/>
          </p:cNvSpPr>
          <p:nvPr>
            <p:ph idx="1"/>
          </p:nvPr>
        </p:nvSpPr>
        <p:spPr>
          <a:xfrm>
            <a:off x="457200" y="1524000"/>
            <a:ext cx="8229600" cy="5181600"/>
          </a:xfrm>
        </p:spPr>
        <p:txBody>
          <a:bodyPr/>
          <a:lstStyle/>
          <a:p>
            <a:r>
              <a:rPr lang="en-US" dirty="0"/>
              <a:t>JSI, Inc. interviewed two New American mothers (one from Bhutan and one from Burundi) </a:t>
            </a:r>
          </a:p>
          <a:p>
            <a:r>
              <a:rPr lang="en-US" dirty="0"/>
              <a:t> These mothers had concerns similar to the focus group participants. </a:t>
            </a:r>
          </a:p>
          <a:p>
            <a:r>
              <a:rPr lang="en-US" dirty="0"/>
              <a:t>The mothers voiced concern and desire for the babies’ safety. </a:t>
            </a:r>
          </a:p>
          <a:p>
            <a:r>
              <a:rPr lang="en-US" dirty="0"/>
              <a:t>The mothers had a good understanding of the AAP  guidelines, and described how they follow them, although with some modifications. </a:t>
            </a:r>
          </a:p>
        </p:txBody>
      </p:sp>
    </p:spTree>
    <p:extLst>
      <p:ext uri="{BB962C8B-B14F-4D97-AF65-F5344CB8AC3E}">
        <p14:creationId xmlns:p14="http://schemas.microsoft.com/office/powerpoint/2010/main" val="1249352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4D9B-6C38-425E-AE97-B639B9F57FBE}"/>
              </a:ext>
            </a:extLst>
          </p:cNvPr>
          <p:cNvSpPr>
            <a:spLocks noGrp="1"/>
          </p:cNvSpPr>
          <p:nvPr>
            <p:ph type="title"/>
          </p:nvPr>
        </p:nvSpPr>
        <p:spPr/>
        <p:txBody>
          <a:bodyPr/>
          <a:lstStyle/>
          <a:p>
            <a:pPr algn="ctr"/>
            <a:r>
              <a:rPr lang="en-US" dirty="0"/>
              <a:t>Interviews with families of </a:t>
            </a:r>
            <a:br>
              <a:rPr lang="en-US" dirty="0"/>
            </a:br>
            <a:r>
              <a:rPr lang="en-US" dirty="0"/>
              <a:t>New Vermonters </a:t>
            </a:r>
          </a:p>
        </p:txBody>
      </p:sp>
      <p:sp>
        <p:nvSpPr>
          <p:cNvPr id="3" name="Content Placeholder 2">
            <a:extLst>
              <a:ext uri="{FF2B5EF4-FFF2-40B4-BE49-F238E27FC236}">
                <a16:creationId xmlns:a16="http://schemas.microsoft.com/office/drawing/2014/main" id="{0A251B4A-DB2F-4B26-B3A5-2F02B96F988D}"/>
              </a:ext>
            </a:extLst>
          </p:cNvPr>
          <p:cNvSpPr>
            <a:spLocks noGrp="1"/>
          </p:cNvSpPr>
          <p:nvPr>
            <p:ph idx="1"/>
          </p:nvPr>
        </p:nvSpPr>
        <p:spPr>
          <a:xfrm>
            <a:off x="457200" y="1645920"/>
            <a:ext cx="8229600" cy="4754880"/>
          </a:xfrm>
        </p:spPr>
        <p:txBody>
          <a:bodyPr/>
          <a:lstStyle/>
          <a:p>
            <a:r>
              <a:rPr lang="en-US" dirty="0"/>
              <a:t>Co-sleeping was a cultural norm associated with safety and bonding, and leaving the baby to sleep alone was perceived as risky. </a:t>
            </a:r>
          </a:p>
          <a:p>
            <a:r>
              <a:rPr lang="en-US" dirty="0"/>
              <a:t>New American mothers felt they were not necessarily getting information or support from healthcare professionals.</a:t>
            </a:r>
          </a:p>
          <a:p>
            <a:r>
              <a:rPr lang="en-US" dirty="0"/>
              <a:t>Different messaging should be explored for non-native populations</a:t>
            </a:r>
          </a:p>
          <a:p>
            <a:r>
              <a:rPr lang="en-US" dirty="0"/>
              <a:t>Develop low-literacy level materials that are translated into key languages</a:t>
            </a:r>
          </a:p>
        </p:txBody>
      </p:sp>
    </p:spTree>
    <p:extLst>
      <p:ext uri="{BB962C8B-B14F-4D97-AF65-F5344CB8AC3E}">
        <p14:creationId xmlns:p14="http://schemas.microsoft.com/office/powerpoint/2010/main" val="1740281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Reflections on the Research</a:t>
            </a:r>
          </a:p>
        </p:txBody>
      </p:sp>
      <p:sp>
        <p:nvSpPr>
          <p:cNvPr id="41987" name="Content Placeholder 2"/>
          <p:cNvSpPr>
            <a:spLocks noGrp="1"/>
          </p:cNvSpPr>
          <p:nvPr>
            <p:ph idx="1"/>
          </p:nvPr>
        </p:nvSpPr>
        <p:spPr/>
        <p:txBody>
          <a:bodyPr/>
          <a:lstStyle/>
          <a:p>
            <a:pPr marL="0" indent="0">
              <a:buNone/>
            </a:pPr>
            <a:r>
              <a:rPr lang="en-US" altLang="en-US" b="1" dirty="0"/>
              <a:t>Do these focus group themes resonate with your own experience as a health care provider?</a:t>
            </a:r>
          </a:p>
          <a:p>
            <a:pPr>
              <a:spcBef>
                <a:spcPts val="1200"/>
              </a:spcBef>
            </a:pPr>
            <a:r>
              <a:rPr lang="en-US" altLang="en-US" dirty="0"/>
              <a:t>Worry about safe sleep</a:t>
            </a:r>
          </a:p>
          <a:p>
            <a:pPr>
              <a:spcBef>
                <a:spcPts val="1200"/>
              </a:spcBef>
            </a:pPr>
            <a:r>
              <a:rPr lang="en-US" altLang="en-US" dirty="0"/>
              <a:t>Confusion about some guidelines</a:t>
            </a:r>
          </a:p>
          <a:p>
            <a:pPr>
              <a:spcBef>
                <a:spcPts val="1200"/>
              </a:spcBef>
            </a:pPr>
            <a:r>
              <a:rPr lang="en-US" altLang="en-US" dirty="0"/>
              <a:t>Confusion about safe sleep and breastfeeding </a:t>
            </a:r>
          </a:p>
          <a:p>
            <a:pPr>
              <a:spcBef>
                <a:spcPts val="1200"/>
              </a:spcBef>
            </a:pPr>
            <a:r>
              <a:rPr lang="en-US" altLang="en-US" dirty="0"/>
              <a:t>The challenge to achieve both safety AND sleep</a:t>
            </a:r>
          </a:p>
          <a:p>
            <a:pPr>
              <a:spcBef>
                <a:spcPts val="1200"/>
              </a:spcBef>
            </a:pPr>
            <a:r>
              <a:rPr lang="en-US" altLang="en-US" dirty="0"/>
              <a:t>Safe sleep guideline ‘compromises’</a:t>
            </a:r>
          </a:p>
          <a:p>
            <a:pPr>
              <a:spcBef>
                <a:spcPts val="1200"/>
              </a:spcBef>
            </a:pPr>
            <a:r>
              <a:rPr lang="en-US" altLang="en-US" dirty="0"/>
              <a:t>Desire for respectful, individualized guidance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743200"/>
            <a:ext cx="8229600" cy="384048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chemeClr val="tx1"/>
                </a:solidFill>
              </a:ln>
            </a:endParaRPr>
          </a:p>
        </p:txBody>
      </p:sp>
      <p:sp>
        <p:nvSpPr>
          <p:cNvPr id="5122" name="Title 1"/>
          <p:cNvSpPr>
            <a:spLocks noGrp="1"/>
          </p:cNvSpPr>
          <p:nvPr>
            <p:ph type="title"/>
          </p:nvPr>
        </p:nvSpPr>
        <p:spPr/>
        <p:txBody>
          <a:bodyPr/>
          <a:lstStyle/>
          <a:p>
            <a:pPr>
              <a:defRPr/>
            </a:pPr>
            <a:r>
              <a:rPr lang="en-US" altLang="en-US"/>
              <a:t>Defining SUID</a:t>
            </a:r>
            <a:endParaRPr lang="en-US" altLang="en-US" dirty="0"/>
          </a:p>
        </p:txBody>
      </p:sp>
      <p:sp>
        <p:nvSpPr>
          <p:cNvPr id="7" name="Content Placeholder 2"/>
          <p:cNvSpPr txBox="1">
            <a:spLocks/>
          </p:cNvSpPr>
          <p:nvPr/>
        </p:nvSpPr>
        <p:spPr bwMode="auto">
          <a:xfrm>
            <a:off x="381000" y="1646238"/>
            <a:ext cx="82296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defRPr/>
            </a:pPr>
            <a:r>
              <a:rPr lang="en-US" sz="2000" b="1" dirty="0"/>
              <a:t>Sudden unexpected infant death (SUID) </a:t>
            </a:r>
            <a:r>
              <a:rPr lang="en-US" sz="2000" dirty="0"/>
              <a:t>is the death of an infant less than 1 year of age that occurs suddenly and unexpectedly, and whose cause of death is not immediately obvious before investigation. </a:t>
            </a:r>
            <a:r>
              <a:rPr lang="en-US" altLang="en-US" sz="2000" dirty="0"/>
              <a:t>There are 3 types of SUID:</a:t>
            </a:r>
            <a:endParaRPr lang="en-US" sz="2000" dirty="0"/>
          </a:p>
        </p:txBody>
      </p:sp>
      <p:graphicFrame>
        <p:nvGraphicFramePr>
          <p:cNvPr id="4" name="Diagram 3"/>
          <p:cNvGraphicFramePr/>
          <p:nvPr>
            <p:extLst>
              <p:ext uri="{D42A27DB-BD31-4B8C-83A1-F6EECF244321}">
                <p14:modId xmlns:p14="http://schemas.microsoft.com/office/powerpoint/2010/main" val="3168606451"/>
              </p:ext>
            </p:extLst>
          </p:nvPr>
        </p:nvGraphicFramePr>
        <p:xfrm>
          <a:off x="594360" y="3124200"/>
          <a:ext cx="795528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971800" y="2743200"/>
            <a:ext cx="3200400" cy="369332"/>
          </a:xfrm>
          <a:prstGeom prst="rect">
            <a:avLst/>
          </a:prstGeom>
          <a:noFill/>
        </p:spPr>
        <p:txBody>
          <a:bodyPr wrap="square" rtlCol="0">
            <a:spAutoFit/>
          </a:bodyPr>
          <a:lstStyle/>
          <a:p>
            <a:pPr algn="ctr"/>
            <a:r>
              <a:rPr lang="en-US" b="1" dirty="0"/>
              <a:t>Types of SUID</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Reflections on the Research</a:t>
            </a:r>
          </a:p>
        </p:txBody>
      </p:sp>
      <p:sp>
        <p:nvSpPr>
          <p:cNvPr id="41987" name="Content Placeholder 2"/>
          <p:cNvSpPr>
            <a:spLocks noGrp="1"/>
          </p:cNvSpPr>
          <p:nvPr>
            <p:ph idx="1"/>
          </p:nvPr>
        </p:nvSpPr>
        <p:spPr/>
        <p:txBody>
          <a:bodyPr/>
          <a:lstStyle/>
          <a:p>
            <a:pPr>
              <a:spcAft>
                <a:spcPts val="1200"/>
              </a:spcAft>
            </a:pPr>
            <a:r>
              <a:rPr lang="en-US" altLang="en-US" dirty="0"/>
              <a:t>What are the current processes and materials you have in place to promote safe sleep?</a:t>
            </a:r>
          </a:p>
          <a:p>
            <a:pPr>
              <a:spcAft>
                <a:spcPts val="1200"/>
              </a:spcAft>
            </a:pPr>
            <a:r>
              <a:rPr lang="en-US" altLang="en-US" dirty="0"/>
              <a:t>Can these be adjusted to better address the current safe sleep knowledge gaps, challenges, and concerns?</a:t>
            </a:r>
          </a:p>
          <a:p>
            <a:pPr>
              <a:spcAft>
                <a:spcPts val="1200"/>
              </a:spcAft>
            </a:pPr>
            <a:r>
              <a:rPr lang="en-US" altLang="en-US" dirty="0"/>
              <a:t>Consider processes in all practice settings – inpatient, community clinics, individual practice sites. </a:t>
            </a:r>
          </a:p>
        </p:txBody>
      </p:sp>
    </p:spTree>
    <p:extLst>
      <p:ext uri="{BB962C8B-B14F-4D97-AF65-F5344CB8AC3E}">
        <p14:creationId xmlns:p14="http://schemas.microsoft.com/office/powerpoint/2010/main" val="1270006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Vermont </a:t>
            </a:r>
            <a:br>
              <a:rPr lang="en-US" dirty="0"/>
            </a:br>
            <a:r>
              <a:rPr lang="en-US" dirty="0"/>
              <a:t>Infant Safe Sleep Campaign</a:t>
            </a:r>
          </a:p>
        </p:txBody>
      </p:sp>
    </p:spTree>
    <p:extLst>
      <p:ext uri="{BB962C8B-B14F-4D97-AF65-F5344CB8AC3E}">
        <p14:creationId xmlns:p14="http://schemas.microsoft.com/office/powerpoint/2010/main" val="2290611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VT Infant Safe Sleep Campaign</a:t>
            </a:r>
          </a:p>
        </p:txBody>
      </p:sp>
      <p:sp>
        <p:nvSpPr>
          <p:cNvPr id="43011" name="Content Placeholder 2"/>
          <p:cNvSpPr>
            <a:spLocks noGrp="1"/>
          </p:cNvSpPr>
          <p:nvPr>
            <p:ph idx="1"/>
          </p:nvPr>
        </p:nvSpPr>
        <p:spPr>
          <a:xfrm>
            <a:off x="457200" y="1828800"/>
            <a:ext cx="8229600" cy="5029200"/>
          </a:xfrm>
        </p:spPr>
        <p:txBody>
          <a:bodyPr/>
          <a:lstStyle/>
          <a:p>
            <a:pPr>
              <a:spcAft>
                <a:spcPts val="1200"/>
              </a:spcAft>
            </a:pPr>
            <a:r>
              <a:rPr lang="en-US" altLang="en-US" sz="2400" dirty="0"/>
              <a:t>Parents need to feel that the AAP guidelines are important and achievable, even if they encounter difficulties. Health care providers need to be responsive to parents’ issues with the challenges of infant safe sleep. </a:t>
            </a:r>
          </a:p>
          <a:p>
            <a:pPr>
              <a:spcAft>
                <a:spcPts val="1200"/>
              </a:spcAft>
            </a:pPr>
            <a:r>
              <a:rPr lang="en-US" altLang="en-US" sz="2400" dirty="0"/>
              <a:t>VDH is reaching out to heath care providers, community organizations, parents and caregivers  to support education on infant safe sleep.</a:t>
            </a:r>
          </a:p>
          <a:p>
            <a:pPr>
              <a:spcAft>
                <a:spcPts val="1200"/>
              </a:spcAft>
            </a:pPr>
            <a:r>
              <a:rPr lang="en-US" altLang="en-US" sz="2400" dirty="0"/>
              <a:t>Using the information from the JSI research project, VDH has created brochures, videos, an enhanced website, and other outreach tools for families, health care providers, and others who work with families: </a:t>
            </a:r>
            <a:r>
              <a:rPr lang="en-US" altLang="en-US" sz="2400" dirty="0">
                <a:hlinkClick r:id="rId3"/>
              </a:rPr>
              <a:t>healthvermont.gov/</a:t>
            </a:r>
            <a:r>
              <a:rPr lang="en-US" altLang="en-US" sz="2400" dirty="0" err="1">
                <a:hlinkClick r:id="rId3"/>
              </a:rPr>
              <a:t>safesleep</a:t>
            </a:r>
            <a:r>
              <a:rPr lang="en-US" altLang="en-US" sz="2400" dirty="0"/>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YF_SS_VT Safe Sleep 30s">
            <a:hlinkClick r:id="" action="ppaction://media"/>
            <a:extLst>
              <a:ext uri="{FF2B5EF4-FFF2-40B4-BE49-F238E27FC236}">
                <a16:creationId xmlns:a16="http://schemas.microsoft.com/office/drawing/2014/main" id="{D391D9EE-C347-4DD1-BD47-3796042135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14500"/>
            <a:ext cx="6096000" cy="3429000"/>
          </a:xfrm>
          <a:prstGeom prst="rect">
            <a:avLst/>
          </a:prstGeom>
        </p:spPr>
      </p:pic>
      <p:sp>
        <p:nvSpPr>
          <p:cNvPr id="3" name="Title 1">
            <a:extLst>
              <a:ext uri="{FF2B5EF4-FFF2-40B4-BE49-F238E27FC236}">
                <a16:creationId xmlns:a16="http://schemas.microsoft.com/office/drawing/2014/main" id="{42D6FC8F-7B63-4D5A-9D1D-630D1FE3D5E7}"/>
              </a:ext>
            </a:extLst>
          </p:cNvPr>
          <p:cNvSpPr txBox="1">
            <a:spLocks/>
          </p:cNvSpPr>
          <p:nvPr/>
        </p:nvSpPr>
        <p:spPr>
          <a:xfrm>
            <a:off x="457200" y="555666"/>
            <a:ext cx="8229600" cy="968334"/>
          </a:xfrm>
          <a:prstGeom prst="rect">
            <a:avLst/>
          </a:prstGeom>
        </p:spPr>
        <p:txBody>
          <a:bodyPr/>
          <a:lstStyle>
            <a:lvl1pPr algn="l" rtl="0" eaLnBrk="0" fontAlgn="base" hangingPunct="0">
              <a:lnSpc>
                <a:spcPts val="4800"/>
              </a:lnSpc>
              <a:spcBef>
                <a:spcPct val="0"/>
              </a:spcBef>
              <a:spcAft>
                <a:spcPct val="0"/>
              </a:spcAft>
              <a:defRPr sz="4400" b="1" kern="1200">
                <a:solidFill>
                  <a:srgbClr val="703A70"/>
                </a:solidFill>
                <a:latin typeface="+mj-lt"/>
                <a:ea typeface="+mj-ea"/>
                <a:cs typeface="+mj-cs"/>
              </a:defRPr>
            </a:lvl1pPr>
            <a:lvl2pPr algn="l" rtl="0" eaLnBrk="0" fontAlgn="base" hangingPunct="0">
              <a:lnSpc>
                <a:spcPts val="4800"/>
              </a:lnSpc>
              <a:spcBef>
                <a:spcPct val="0"/>
              </a:spcBef>
              <a:spcAft>
                <a:spcPct val="0"/>
              </a:spcAft>
              <a:defRPr sz="4400" b="1">
                <a:solidFill>
                  <a:srgbClr val="703A70"/>
                </a:solidFill>
                <a:latin typeface="Calibri" pitchFamily="34" charset="0"/>
              </a:defRPr>
            </a:lvl2pPr>
            <a:lvl3pPr algn="l" rtl="0" eaLnBrk="0" fontAlgn="base" hangingPunct="0">
              <a:lnSpc>
                <a:spcPts val="4800"/>
              </a:lnSpc>
              <a:spcBef>
                <a:spcPct val="0"/>
              </a:spcBef>
              <a:spcAft>
                <a:spcPct val="0"/>
              </a:spcAft>
              <a:defRPr sz="4400" b="1">
                <a:solidFill>
                  <a:srgbClr val="703A70"/>
                </a:solidFill>
                <a:latin typeface="Calibri" pitchFamily="34" charset="0"/>
              </a:defRPr>
            </a:lvl3pPr>
            <a:lvl4pPr algn="l" rtl="0" eaLnBrk="0" fontAlgn="base" hangingPunct="0">
              <a:lnSpc>
                <a:spcPts val="4800"/>
              </a:lnSpc>
              <a:spcBef>
                <a:spcPct val="0"/>
              </a:spcBef>
              <a:spcAft>
                <a:spcPct val="0"/>
              </a:spcAft>
              <a:defRPr sz="4400" b="1">
                <a:solidFill>
                  <a:srgbClr val="703A70"/>
                </a:solidFill>
                <a:latin typeface="Calibri" pitchFamily="34" charset="0"/>
              </a:defRPr>
            </a:lvl4pPr>
            <a:lvl5pPr algn="l" rtl="0" eaLnBrk="0" fontAlgn="base" hangingPunct="0">
              <a:lnSpc>
                <a:spcPts val="4800"/>
              </a:lnSpc>
              <a:spcBef>
                <a:spcPct val="0"/>
              </a:spcBef>
              <a:spcAft>
                <a:spcPct val="0"/>
              </a:spcAft>
              <a:defRPr sz="4400" b="1">
                <a:solidFill>
                  <a:srgbClr val="703A70"/>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altLang="en-US" dirty="0"/>
              <a:t>VT Safe Sleep Campaign Video</a:t>
            </a:r>
          </a:p>
        </p:txBody>
      </p:sp>
    </p:spTree>
    <p:extLst>
      <p:ext uri="{BB962C8B-B14F-4D97-AF65-F5344CB8AC3E}">
        <p14:creationId xmlns:p14="http://schemas.microsoft.com/office/powerpoint/2010/main" val="168795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US" altLang="en-US" dirty="0"/>
              <a:t>How would you make this sleep environment safe?</a:t>
            </a:r>
          </a:p>
        </p:txBody>
      </p:sp>
      <p:pic>
        <p:nvPicPr>
          <p:cNvPr id="5" name="JSI - JSI-1012_VT Safe Sleep Crib Animation (jun 2018)_proof">
            <a:hlinkClick r:id="" action="ppaction://media"/>
            <a:extLst>
              <a:ext uri="{FF2B5EF4-FFF2-40B4-BE49-F238E27FC236}">
                <a16:creationId xmlns:a16="http://schemas.microsoft.com/office/drawing/2014/main" id="{B987254B-D7E7-413E-939C-492017DD70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14500"/>
            <a:ext cx="6096000" cy="3429000"/>
          </a:xfrm>
          <a:prstGeom prst="rect">
            <a:avLst/>
          </a:prstGeom>
        </p:spPr>
      </p:pic>
      <p:pic>
        <p:nvPicPr>
          <p:cNvPr id="7" name="JSI - JSI-1012_VT Safe Sleep Crib Animation (jun 2018)_proof">
            <a:hlinkClick r:id="" action="ppaction://media"/>
            <a:extLst>
              <a:ext uri="{FF2B5EF4-FFF2-40B4-BE49-F238E27FC236}">
                <a16:creationId xmlns:a16="http://schemas.microsoft.com/office/drawing/2014/main" id="{08BA0483-8E8E-4409-94BA-BBD15CCA28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1175" y="1646238"/>
            <a:ext cx="8045450" cy="45259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1143000"/>
          </a:xfrm>
        </p:spPr>
        <p:txBody>
          <a:bodyPr/>
          <a:lstStyle/>
          <a:p>
            <a:pPr>
              <a:defRPr/>
            </a:pPr>
            <a:r>
              <a:rPr lang="en-US" altLang="en-US" dirty="0"/>
              <a:t>Bedsharing is risky</a:t>
            </a:r>
          </a:p>
        </p:txBody>
      </p:sp>
      <p:sp>
        <p:nvSpPr>
          <p:cNvPr id="30723" name="Content Placeholder 2"/>
          <p:cNvSpPr>
            <a:spLocks noGrp="1"/>
          </p:cNvSpPr>
          <p:nvPr>
            <p:ph sz="half" idx="1"/>
          </p:nvPr>
        </p:nvSpPr>
        <p:spPr>
          <a:xfrm>
            <a:off x="457200" y="1600200"/>
            <a:ext cx="8686800" cy="1477962"/>
          </a:xfrm>
        </p:spPr>
        <p:txBody>
          <a:bodyPr/>
          <a:lstStyle/>
          <a:p>
            <a:r>
              <a:rPr lang="en-US" altLang="en-US" dirty="0"/>
              <a:t>Be careful to not fall asleep on a couch or armchair – it can be as dangerous as a bed, because the baby can get stuck in the cushions.</a:t>
            </a:r>
          </a:p>
          <a:p>
            <a:endParaRPr lang="en-US" altLang="en-US" dirty="0"/>
          </a:p>
        </p:txBody>
      </p:sp>
      <p:pic>
        <p:nvPicPr>
          <p:cNvPr id="2" name="JSI - JSI-1018_VT Safe Sleep Couch Animation (jun 2018)_proof (2)">
            <a:hlinkClick r:id="" action="ppaction://media"/>
            <a:extLst>
              <a:ext uri="{FF2B5EF4-FFF2-40B4-BE49-F238E27FC236}">
                <a16:creationId xmlns:a16="http://schemas.microsoft.com/office/drawing/2014/main" id="{01A0C636-FA0B-4191-A604-817FE9DE39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3057524"/>
            <a:ext cx="5943600" cy="3343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0BDB-6CBD-42BB-A567-6B1EF706942B}"/>
              </a:ext>
            </a:extLst>
          </p:cNvPr>
          <p:cNvSpPr>
            <a:spLocks noGrp="1"/>
          </p:cNvSpPr>
          <p:nvPr>
            <p:ph type="title"/>
          </p:nvPr>
        </p:nvSpPr>
        <p:spPr/>
        <p:txBody>
          <a:bodyPr/>
          <a:lstStyle/>
          <a:p>
            <a:r>
              <a:rPr lang="en-US" sz="3600" dirty="0"/>
              <a:t>Elements of VT’s Safe Sleep Campaign </a:t>
            </a:r>
          </a:p>
        </p:txBody>
      </p:sp>
      <p:sp>
        <p:nvSpPr>
          <p:cNvPr id="3" name="Content Placeholder 2">
            <a:extLst>
              <a:ext uri="{FF2B5EF4-FFF2-40B4-BE49-F238E27FC236}">
                <a16:creationId xmlns:a16="http://schemas.microsoft.com/office/drawing/2014/main" id="{22C4F90C-D179-4030-AEE2-34C077B9BC9D}"/>
              </a:ext>
            </a:extLst>
          </p:cNvPr>
          <p:cNvSpPr>
            <a:spLocks noGrp="1"/>
          </p:cNvSpPr>
          <p:nvPr>
            <p:ph idx="1"/>
          </p:nvPr>
        </p:nvSpPr>
        <p:spPr>
          <a:xfrm>
            <a:off x="457201" y="1709885"/>
            <a:ext cx="4724400" cy="5174553"/>
          </a:xfrm>
        </p:spPr>
        <p:txBody>
          <a:bodyPr/>
          <a:lstStyle/>
          <a:p>
            <a:r>
              <a:rPr lang="en-US" sz="2000" dirty="0"/>
              <a:t>Brochures and posters for parents, hospital birthing units, and provider offices. </a:t>
            </a:r>
          </a:p>
          <a:p>
            <a:r>
              <a:rPr lang="en-US" sz="2000" dirty="0"/>
              <a:t>Revised VDH website and Facebook advertisements.</a:t>
            </a:r>
          </a:p>
          <a:p>
            <a:pPr lvl="1"/>
            <a:r>
              <a:rPr lang="en-US" sz="2000" dirty="0"/>
              <a:t>healthvermont.gov/</a:t>
            </a:r>
            <a:r>
              <a:rPr lang="en-US" sz="2000" dirty="0" err="1"/>
              <a:t>safesleep</a:t>
            </a:r>
            <a:r>
              <a:rPr lang="en-US" sz="2000" dirty="0"/>
              <a:t> </a:t>
            </a:r>
          </a:p>
          <a:p>
            <a:r>
              <a:rPr lang="en-US" sz="2000" dirty="0"/>
              <a:t>Slide decks for education of parents and health care providers.</a:t>
            </a:r>
          </a:p>
          <a:p>
            <a:r>
              <a:rPr lang="en-US" sz="2000" dirty="0"/>
              <a:t>Coordination with Vermont Birth Hospitals on in-patient policies and procedures for staff training and education of parents. </a:t>
            </a:r>
          </a:p>
          <a:p>
            <a:r>
              <a:rPr lang="en-US" sz="2000" dirty="0"/>
              <a:t>Evaluation using measures such as Facebook metrics (short term) and PRAMS survey (long term).</a:t>
            </a:r>
          </a:p>
        </p:txBody>
      </p:sp>
      <p:pic>
        <p:nvPicPr>
          <p:cNvPr id="6" name="Picture 5">
            <a:extLst>
              <a:ext uri="{FF2B5EF4-FFF2-40B4-BE49-F238E27FC236}">
                <a16:creationId xmlns:a16="http://schemas.microsoft.com/office/drawing/2014/main" id="{5D47336C-7A9C-48B2-B378-DA5D8995E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575" y="1730101"/>
            <a:ext cx="3196047" cy="4939346"/>
          </a:xfrm>
          <a:prstGeom prst="rect">
            <a:avLst/>
          </a:prstGeom>
        </p:spPr>
      </p:pic>
    </p:spTree>
    <p:extLst>
      <p:ext uri="{BB962C8B-B14F-4D97-AF65-F5344CB8AC3E}">
        <p14:creationId xmlns:p14="http://schemas.microsoft.com/office/powerpoint/2010/main" val="2473270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a:t>How to Talk with Parents about Infant Safe Sleep</a:t>
            </a:r>
            <a:endParaRPr lang="en-US" altLang="en-US" dirty="0"/>
          </a:p>
        </p:txBody>
      </p:sp>
      <p:sp>
        <p:nvSpPr>
          <p:cNvPr id="30723" name="Content Placeholder 2"/>
          <p:cNvSpPr>
            <a:spLocks noGrp="1"/>
          </p:cNvSpPr>
          <p:nvPr>
            <p:ph idx="1"/>
          </p:nvPr>
        </p:nvSpPr>
        <p:spPr/>
        <p:txBody>
          <a:bodyPr/>
          <a:lstStyle/>
          <a:p>
            <a:pPr marL="514350" indent="-514350">
              <a:buClrTx/>
              <a:buFont typeface="+mj-lt"/>
              <a:buAutoNum type="arabicPeriod"/>
            </a:pPr>
            <a:r>
              <a:rPr lang="en-US" altLang="en-US" dirty="0"/>
              <a:t>Use non-judgmental, open-ended questions to elicit parents’ safe sleep knowledge and practices.</a:t>
            </a:r>
          </a:p>
          <a:p>
            <a:pPr marL="514350" indent="-514350">
              <a:buClrTx/>
              <a:buFont typeface="+mj-lt"/>
              <a:buAutoNum type="arabicPeriod"/>
            </a:pPr>
            <a:r>
              <a:rPr lang="en-US" altLang="en-US" dirty="0"/>
              <a:t>Address the challenge of sleep by describing normal sleep patterns and offering tips to get the baby to sleep.</a:t>
            </a:r>
          </a:p>
          <a:p>
            <a:pPr marL="514350" indent="-514350">
              <a:buClrTx/>
              <a:buFont typeface="+mj-lt"/>
              <a:buAutoNum type="arabicPeriod"/>
            </a:pPr>
            <a:r>
              <a:rPr lang="en-US" altLang="en-US" dirty="0"/>
              <a:t>Discuss questions/concerns about the AAP guidelines, which are often beyond the ‘basics’.</a:t>
            </a:r>
          </a:p>
        </p:txBody>
      </p:sp>
    </p:spTree>
    <p:extLst>
      <p:ext uri="{BB962C8B-B14F-4D97-AF65-F5344CB8AC3E}">
        <p14:creationId xmlns:p14="http://schemas.microsoft.com/office/powerpoint/2010/main" val="4116570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a:t>How to Talk with Parents about Infant Safe Sleep</a:t>
            </a:r>
          </a:p>
        </p:txBody>
      </p:sp>
      <p:sp>
        <p:nvSpPr>
          <p:cNvPr id="30723" name="Content Placeholder 2"/>
          <p:cNvSpPr>
            <a:spLocks noGrp="1"/>
          </p:cNvSpPr>
          <p:nvPr>
            <p:ph idx="1"/>
          </p:nvPr>
        </p:nvSpPr>
        <p:spPr/>
        <p:txBody>
          <a:bodyPr/>
          <a:lstStyle/>
          <a:p>
            <a:pPr marL="514350" indent="-514350">
              <a:buClrTx/>
              <a:buFont typeface="+mj-lt"/>
              <a:buAutoNum type="arabicPeriod" startAt="4"/>
            </a:pPr>
            <a:r>
              <a:rPr lang="en-US" altLang="en-US" dirty="0"/>
              <a:t>Address the challenge of safe sleep by helping parents make a plan to overcome the barriers in implementing safe sleep practices.</a:t>
            </a:r>
          </a:p>
          <a:p>
            <a:pPr marL="514350" indent="-514350">
              <a:buClrTx/>
              <a:buFont typeface="+mj-lt"/>
              <a:buAutoNum type="arabicPeriod" startAt="4"/>
            </a:pPr>
            <a:r>
              <a:rPr lang="en-US" altLang="en-US" dirty="0"/>
              <a:t>Encourage parents to stick with it, by affirming their ability to work towards full implementation of safe sleep practices through a strengths-based approach.</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a:t>Use a Nonjudgmental and Supportive Approach</a:t>
            </a:r>
          </a:p>
        </p:txBody>
      </p:sp>
      <p:sp>
        <p:nvSpPr>
          <p:cNvPr id="3" name="Content Placeholder 2"/>
          <p:cNvSpPr>
            <a:spLocks noGrp="1"/>
          </p:cNvSpPr>
          <p:nvPr>
            <p:ph idx="1"/>
          </p:nvPr>
        </p:nvSpPr>
        <p:spPr/>
        <p:txBody>
          <a:bodyPr/>
          <a:lstStyle/>
          <a:p>
            <a:pPr>
              <a:spcAft>
                <a:spcPts val="1200"/>
              </a:spcAft>
            </a:pPr>
            <a:r>
              <a:rPr lang="en-US" dirty="0"/>
              <a:t>The AAP recommends that doctors have open and nonjudgmental conversations with families about their sleep practices.</a:t>
            </a:r>
          </a:p>
          <a:p>
            <a:pPr>
              <a:spcAft>
                <a:spcPts val="1200"/>
              </a:spcAft>
            </a:pPr>
            <a:r>
              <a:rPr lang="en-US" dirty="0"/>
              <a:t>Ask open-ended questions about safe sleep practices like, “What are your plans for where the baby sleeps once you get home?” or “How are things going with sleep?”</a:t>
            </a:r>
          </a:p>
          <a:p>
            <a:pPr>
              <a:spcAft>
                <a:spcPts val="1200"/>
              </a:spcAft>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defRPr/>
            </a:pPr>
            <a:r>
              <a:rPr lang="en-US" altLang="en-US"/>
              <a:t>Determining Cause of Death</a:t>
            </a:r>
            <a:endParaRPr lang="en-US" altLang="en-US" dirty="0"/>
          </a:p>
        </p:txBody>
      </p:sp>
      <p:sp>
        <p:nvSpPr>
          <p:cNvPr id="15363" name="Content Placeholder 2"/>
          <p:cNvSpPr>
            <a:spLocks noGrp="1"/>
          </p:cNvSpPr>
          <p:nvPr>
            <p:ph idx="1"/>
          </p:nvPr>
        </p:nvSpPr>
        <p:spPr>
          <a:xfrm>
            <a:off x="457200" y="1646238"/>
            <a:ext cx="8229600" cy="4525962"/>
          </a:xfrm>
        </p:spPr>
        <p:txBody>
          <a:bodyPr/>
          <a:lstStyle/>
          <a:p>
            <a:pPr marL="0" indent="0">
              <a:buFont typeface="Wingdings" pitchFamily="2" charset="2"/>
              <a:buNone/>
            </a:pPr>
            <a:r>
              <a:rPr lang="en-US" altLang="en-US" sz="2400"/>
              <a:t>SUID cases are investigated to determine the circumstances and factors contributing to unexplained infant deaths. Unsafe sleep practices are a factor in a majority of cases diagnosed as SIDS, accidental suffocation, and unknown cause.</a:t>
            </a:r>
          </a:p>
        </p:txBody>
      </p:sp>
      <p:sp>
        <p:nvSpPr>
          <p:cNvPr id="6" name="Rectangle 5"/>
          <p:cNvSpPr/>
          <p:nvPr/>
        </p:nvSpPr>
        <p:spPr>
          <a:xfrm>
            <a:off x="457200" y="3429000"/>
            <a:ext cx="8229600" cy="274320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5" name="Picture 5" descr="Fig. 3."/>
          <p:cNvPicPr>
            <a:picLocks noChangeAspect="1" noChangeArrowheads="1"/>
          </p:cNvPicPr>
          <p:nvPr/>
        </p:nvPicPr>
        <p:blipFill>
          <a:blip r:embed="rId3">
            <a:extLst>
              <a:ext uri="{28A0092B-C50C-407E-A947-70E740481C1C}">
                <a14:useLocalDpi xmlns:a14="http://schemas.microsoft.com/office/drawing/2010/main" val="0"/>
              </a:ext>
            </a:extLst>
          </a:blip>
          <a:srcRect l="8221" t="10857" r="14639" b="15999"/>
          <a:stretch>
            <a:fillRect/>
          </a:stretch>
        </p:blipFill>
        <p:spPr bwMode="auto">
          <a:xfrm>
            <a:off x="609600" y="3657600"/>
            <a:ext cx="3200400" cy="1785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66" name="TextBox 1"/>
          <p:cNvSpPr txBox="1">
            <a:spLocks noChangeArrowheads="1"/>
          </p:cNvSpPr>
          <p:nvPr/>
        </p:nvSpPr>
        <p:spPr bwMode="auto">
          <a:xfrm>
            <a:off x="4054475" y="3657600"/>
            <a:ext cx="457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E910E"/>
              </a:buClr>
              <a:buFont typeface="Wingdings" pitchFamily="2" charset="2"/>
              <a:buChar char="§"/>
              <a:defRPr sz="3200">
                <a:solidFill>
                  <a:schemeClr val="tx1"/>
                </a:solidFill>
                <a:latin typeface="Calibri" pitchFamily="34" charset="0"/>
              </a:defRPr>
            </a:lvl1pPr>
            <a:lvl2pPr marL="742950" indent="-285750">
              <a:spcBef>
                <a:spcPct val="20000"/>
              </a:spcBef>
              <a:buClr>
                <a:srgbClr val="FE910E"/>
              </a:buClr>
              <a:buFont typeface="Wingdings" pitchFamily="2" charset="2"/>
              <a:buChar char="§"/>
              <a:defRPr sz="2800">
                <a:solidFill>
                  <a:schemeClr val="tx1"/>
                </a:solidFill>
                <a:latin typeface="Calibri" pitchFamily="34" charset="0"/>
              </a:defRPr>
            </a:lvl2pPr>
            <a:lvl3pPr marL="1143000" indent="-228600">
              <a:spcBef>
                <a:spcPct val="20000"/>
              </a:spcBef>
              <a:buClr>
                <a:srgbClr val="FE910E"/>
              </a:buClr>
              <a:buFont typeface="Wingdings" pitchFamily="2" charset="2"/>
              <a:buChar char="§"/>
              <a:defRPr sz="2400">
                <a:solidFill>
                  <a:schemeClr val="tx1"/>
                </a:solidFill>
                <a:latin typeface="Calibri" pitchFamily="34" charset="0"/>
              </a:defRPr>
            </a:lvl3pPr>
            <a:lvl4pPr marL="1600200" indent="-228600">
              <a:spcBef>
                <a:spcPct val="20000"/>
              </a:spcBef>
              <a:buClr>
                <a:srgbClr val="FE910E"/>
              </a:buClr>
              <a:buFont typeface="Wingdings" pitchFamily="2" charset="2"/>
              <a:buChar char="§"/>
              <a:defRPr sz="2000">
                <a:solidFill>
                  <a:schemeClr val="tx1"/>
                </a:solidFill>
                <a:latin typeface="Calibri" pitchFamily="34" charset="0"/>
              </a:defRPr>
            </a:lvl4pPr>
            <a:lvl5pPr marL="2057400" indent="-228600">
              <a:spcBef>
                <a:spcPct val="20000"/>
              </a:spcBef>
              <a:buClr>
                <a:srgbClr val="FE910E"/>
              </a:buClr>
              <a:buFont typeface="Wingdings" pitchFamily="2" charset="2"/>
              <a:buChar char="§"/>
              <a:defRPr sz="2000">
                <a:solidFill>
                  <a:schemeClr val="tx1"/>
                </a:solidFill>
                <a:latin typeface="Calibri" pitchFamily="34" charset="0"/>
              </a:defRPr>
            </a:lvl5pPr>
            <a:lvl6pPr marL="25146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6pPr>
            <a:lvl7pPr marL="29718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7pPr>
            <a:lvl8pPr marL="34290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8pPr>
            <a:lvl9pPr marL="38862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9pPr>
          </a:lstStyle>
          <a:p>
            <a:pPr eaLnBrk="1" hangingPunct="1">
              <a:spcBef>
                <a:spcPct val="0"/>
              </a:spcBef>
              <a:buClrTx/>
              <a:buFontTx/>
              <a:buNone/>
            </a:pPr>
            <a:r>
              <a:rPr lang="en-US" altLang="en-US" sz="1800" i="1" dirty="0"/>
              <a:t>“Fig. 3. The infant mannequin is positioned where a 2-month-old infant was found dead on a couch... The infant had moved into the space between the cushion and back. He had been sleeping on the couch with a sibling. His death was attributed to accidental suffocation.”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a:t>Use a Nonjudgmental and Supportive Approach</a:t>
            </a:r>
          </a:p>
        </p:txBody>
      </p:sp>
      <p:sp>
        <p:nvSpPr>
          <p:cNvPr id="3" name="Content Placeholder 2"/>
          <p:cNvSpPr>
            <a:spLocks noGrp="1"/>
          </p:cNvSpPr>
          <p:nvPr>
            <p:ph idx="1"/>
          </p:nvPr>
        </p:nvSpPr>
        <p:spPr/>
        <p:txBody>
          <a:bodyPr/>
          <a:lstStyle/>
          <a:p>
            <a:pPr>
              <a:spcAft>
                <a:spcPts val="1200"/>
              </a:spcAft>
            </a:pPr>
            <a:r>
              <a:rPr lang="en-US" dirty="0"/>
              <a:t>Acknowledge and sympathize with struggles parents face in understanding and implementing safe sleep </a:t>
            </a:r>
          </a:p>
          <a:p>
            <a:pPr>
              <a:spcAft>
                <a:spcPts val="1200"/>
              </a:spcAft>
            </a:pPr>
            <a:r>
              <a:rPr lang="en-US" dirty="0"/>
              <a:t>Affirm parents’ desire to be good, competent caregivers, and offer your support towards that end</a:t>
            </a:r>
          </a:p>
          <a:p>
            <a:pPr>
              <a:spcAft>
                <a:spcPts val="1200"/>
              </a:spcAft>
            </a:pPr>
            <a:r>
              <a:rPr lang="en-US" dirty="0"/>
              <a:t>Be aware of and sensitive to family or cultural norms that may be contradictory to the AAP guidelines – invite dialogue to the extent possible</a:t>
            </a:r>
          </a:p>
        </p:txBody>
      </p:sp>
    </p:spTree>
    <p:extLst>
      <p:ext uri="{BB962C8B-B14F-4D97-AF65-F5344CB8AC3E}">
        <p14:creationId xmlns:p14="http://schemas.microsoft.com/office/powerpoint/2010/main" val="2841432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Address the Challenge of Sleep</a:t>
            </a:r>
          </a:p>
        </p:txBody>
      </p:sp>
      <p:sp>
        <p:nvSpPr>
          <p:cNvPr id="46083" name="Content Placeholder 2"/>
          <p:cNvSpPr>
            <a:spLocks noGrp="1"/>
          </p:cNvSpPr>
          <p:nvPr>
            <p:ph idx="1"/>
          </p:nvPr>
        </p:nvSpPr>
        <p:spPr/>
        <p:txBody>
          <a:bodyPr/>
          <a:lstStyle/>
          <a:p>
            <a:pPr>
              <a:spcAft>
                <a:spcPts val="1200"/>
              </a:spcAft>
            </a:pPr>
            <a:r>
              <a:rPr lang="en-US" altLang="en-US" dirty="0"/>
              <a:t>Give a realistic sense of sleep expectations (e.g. how long newborns sleep at a time, when babies begin to sleep through the night, and how much variation there is in sleep patterns). </a:t>
            </a:r>
          </a:p>
          <a:p>
            <a:pPr>
              <a:spcAft>
                <a:spcPts val="1200"/>
              </a:spcAft>
            </a:pPr>
            <a:r>
              <a:rPr lang="en-US" altLang="en-US" dirty="0"/>
              <a:t>Let parents know that babies need time to adjust to a safe sleep environment, and that it will probably also take some trial and error to figure things out. Not all things will work all the time.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Address the Challenge of Sleep</a:t>
            </a:r>
          </a:p>
        </p:txBody>
      </p:sp>
      <p:sp>
        <p:nvSpPr>
          <p:cNvPr id="46083" name="Content Placeholder 2"/>
          <p:cNvSpPr>
            <a:spLocks noGrp="1"/>
          </p:cNvSpPr>
          <p:nvPr>
            <p:ph idx="1"/>
          </p:nvPr>
        </p:nvSpPr>
        <p:spPr>
          <a:xfrm>
            <a:off x="457200" y="1645920"/>
            <a:ext cx="8229600" cy="4937442"/>
          </a:xfrm>
        </p:spPr>
        <p:txBody>
          <a:bodyPr/>
          <a:lstStyle/>
          <a:p>
            <a:pPr marL="0" indent="0">
              <a:spcAft>
                <a:spcPts val="600"/>
              </a:spcAft>
              <a:buNone/>
            </a:pPr>
            <a:r>
              <a:rPr lang="en-US" altLang="en-US" b="1" dirty="0"/>
              <a:t>You can offer some tips to help get baby to sleep:</a:t>
            </a:r>
          </a:p>
          <a:p>
            <a:pPr marL="514350" indent="-514350">
              <a:spcAft>
                <a:spcPts val="0"/>
              </a:spcAft>
              <a:buClrTx/>
              <a:buFont typeface="+mj-lt"/>
              <a:buAutoNum type="arabicPeriod"/>
            </a:pPr>
            <a:r>
              <a:rPr lang="en-US" altLang="en-US" sz="2400" dirty="0"/>
              <a:t>Keep the lights low in the evening and lights off during nighttime feedings.</a:t>
            </a:r>
          </a:p>
          <a:p>
            <a:pPr marL="514350" indent="-514350">
              <a:spcAft>
                <a:spcPts val="0"/>
              </a:spcAft>
              <a:buClrTx/>
              <a:buFont typeface="+mj-lt"/>
              <a:buAutoNum type="arabicPeriod"/>
            </a:pPr>
            <a:r>
              <a:rPr lang="en-US" altLang="en-US" sz="2400" dirty="0"/>
              <a:t>Calm down with 30 minutes of quiet time before bed.</a:t>
            </a:r>
          </a:p>
          <a:p>
            <a:pPr marL="514350" indent="-514350">
              <a:spcAft>
                <a:spcPts val="0"/>
              </a:spcAft>
              <a:buClrTx/>
              <a:buFont typeface="+mj-lt"/>
              <a:buAutoNum type="arabicPeriod"/>
            </a:pPr>
            <a:r>
              <a:rPr lang="en-US" altLang="en-US" sz="2400" dirty="0"/>
              <a:t>Create and follow a consistent bedtime routine: give baby a warm bath, read a book, sing a song to your baby.</a:t>
            </a:r>
          </a:p>
          <a:p>
            <a:pPr marL="514350" indent="-514350">
              <a:spcAft>
                <a:spcPts val="0"/>
              </a:spcAft>
              <a:buClrTx/>
              <a:buFont typeface="+mj-lt"/>
              <a:buAutoNum type="arabicPeriod"/>
            </a:pPr>
            <a:r>
              <a:rPr lang="en-US" altLang="en-US" sz="2400"/>
              <a:t>Wait </a:t>
            </a:r>
            <a:r>
              <a:rPr lang="en-US" altLang="en-US" sz="2400" dirty="0"/>
              <a:t>a few minutes before responding to a baby’s fussing to see if they will be able to calm themselves. </a:t>
            </a:r>
            <a:endParaRPr lang="en-US" altLang="en-US" dirty="0"/>
          </a:p>
        </p:txBody>
      </p:sp>
    </p:spTree>
    <p:extLst>
      <p:ext uri="{BB962C8B-B14F-4D97-AF65-F5344CB8AC3E}">
        <p14:creationId xmlns:p14="http://schemas.microsoft.com/office/powerpoint/2010/main" val="899137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defRPr/>
            </a:pPr>
            <a:r>
              <a:rPr lang="en-US" altLang="en-US" sz="4300" dirty="0"/>
              <a:t>Discuss Concerns About Guidelines</a:t>
            </a:r>
          </a:p>
        </p:txBody>
      </p:sp>
      <p:sp>
        <p:nvSpPr>
          <p:cNvPr id="47107" name="Content Placeholder 2"/>
          <p:cNvSpPr>
            <a:spLocks noGrp="1"/>
          </p:cNvSpPr>
          <p:nvPr>
            <p:ph idx="1"/>
          </p:nvPr>
        </p:nvSpPr>
        <p:spPr>
          <a:xfrm>
            <a:off x="457200" y="1600200"/>
            <a:ext cx="8229600" cy="1143000"/>
          </a:xfrm>
        </p:spPr>
        <p:txBody>
          <a:bodyPr/>
          <a:lstStyle/>
          <a:p>
            <a:pPr marL="0" indent="0" eaLnBrk="1" hangingPunct="1">
              <a:buNone/>
            </a:pPr>
            <a:r>
              <a:rPr lang="en-US" altLang="en-US" sz="2000" dirty="0"/>
              <a:t>Ask what questions or concerns they have about the guidelines – some common ones include:</a:t>
            </a:r>
          </a:p>
        </p:txBody>
      </p:sp>
      <p:graphicFrame>
        <p:nvGraphicFramePr>
          <p:cNvPr id="4" name="Table 3"/>
          <p:cNvGraphicFramePr>
            <a:graphicFrameLocks noGrp="1"/>
          </p:cNvGraphicFramePr>
          <p:nvPr>
            <p:extLst>
              <p:ext uri="{D42A27DB-BD31-4B8C-83A1-F6EECF244321}">
                <p14:modId xmlns:p14="http://schemas.microsoft.com/office/powerpoint/2010/main" val="1727719166"/>
              </p:ext>
            </p:extLst>
          </p:nvPr>
        </p:nvGraphicFramePr>
        <p:xfrm>
          <a:off x="457200" y="2438400"/>
          <a:ext cx="8229600" cy="4114800"/>
        </p:xfrm>
        <a:graphic>
          <a:graphicData uri="http://schemas.openxmlformats.org/drawingml/2006/table">
            <a:tbl>
              <a:tblPr firstRow="1" bandRow="1">
                <a:tableStyleId>{00A15C55-8517-42AA-B614-E9B94910E393}</a:tableStyleId>
              </a:tblPr>
              <a:tblGrid>
                <a:gridCol w="2038525">
                  <a:extLst>
                    <a:ext uri="{9D8B030D-6E8A-4147-A177-3AD203B41FA5}">
                      <a16:colId xmlns:a16="http://schemas.microsoft.com/office/drawing/2014/main" val="20000"/>
                    </a:ext>
                  </a:extLst>
                </a:gridCol>
                <a:gridCol w="6191075">
                  <a:extLst>
                    <a:ext uri="{9D8B030D-6E8A-4147-A177-3AD203B41FA5}">
                      <a16:colId xmlns:a16="http://schemas.microsoft.com/office/drawing/2014/main" val="20001"/>
                    </a:ext>
                  </a:extLst>
                </a:gridCol>
              </a:tblGrid>
              <a:tr h="342843">
                <a:tc>
                  <a:txBody>
                    <a:bodyPr/>
                    <a:lstStyle/>
                    <a:p>
                      <a:r>
                        <a:rPr lang="en-US" sz="1600" dirty="0"/>
                        <a:t>Question/Concern</a:t>
                      </a:r>
                    </a:p>
                  </a:txBody>
                  <a:tcPr marT="45678" marB="45678"/>
                </a:tc>
                <a:tc>
                  <a:txBody>
                    <a:bodyPr/>
                    <a:lstStyle/>
                    <a:p>
                      <a:r>
                        <a:rPr lang="en-US" sz="1600" dirty="0"/>
                        <a:t>Potential</a:t>
                      </a:r>
                      <a:r>
                        <a:rPr lang="en-US" sz="1600" baseline="0" dirty="0"/>
                        <a:t> response</a:t>
                      </a:r>
                      <a:endParaRPr lang="en-US" sz="1600" dirty="0"/>
                    </a:p>
                  </a:txBody>
                  <a:tcPr marT="45678" marB="45678"/>
                </a:tc>
                <a:extLst>
                  <a:ext uri="{0D108BD9-81ED-4DB2-BD59-A6C34878D82A}">
                    <a16:rowId xmlns:a16="http://schemas.microsoft.com/office/drawing/2014/main" val="10000"/>
                  </a:ext>
                </a:extLst>
              </a:tr>
              <a:tr h="1340453">
                <a:tc>
                  <a:txBody>
                    <a:bodyPr/>
                    <a:lstStyle/>
                    <a:p>
                      <a:r>
                        <a:rPr lang="en-US" sz="1600" dirty="0"/>
                        <a:t>“Won’t my</a:t>
                      </a:r>
                      <a:r>
                        <a:rPr lang="en-US" sz="1600" baseline="0" dirty="0"/>
                        <a:t> baby choke if I put him/her on the back to sleep?”</a:t>
                      </a:r>
                      <a:endParaRPr lang="en-US" sz="1600" dirty="0"/>
                    </a:p>
                  </a:txBody>
                  <a:tcPr marT="45678" marB="45678"/>
                </a:tc>
                <a:tc>
                  <a:txBody>
                    <a:bodyPr/>
                    <a:lstStyle/>
                    <a:p>
                      <a:r>
                        <a:rPr lang="en-US" sz="1600" dirty="0"/>
                        <a:t>“That’s a good question.</a:t>
                      </a:r>
                      <a:r>
                        <a:rPr lang="en-US" sz="1600" baseline="0" dirty="0"/>
                        <a:t> Babies naturally swallow or cough up fluids, and may actually have an easier time when they’re on their backs! When in the back sleep position, their windpipe lies on top of their esophagus – so if anything comes up from their tummy, it has to work against gravity to get into their windpipe and cause them to choke.”</a:t>
                      </a:r>
                      <a:endParaRPr lang="en-US" sz="1600" dirty="0"/>
                    </a:p>
                  </a:txBody>
                  <a:tcPr marT="45678" marB="45678"/>
                </a:tc>
                <a:extLst>
                  <a:ext uri="{0D108BD9-81ED-4DB2-BD59-A6C34878D82A}">
                    <a16:rowId xmlns:a16="http://schemas.microsoft.com/office/drawing/2014/main" val="10001"/>
                  </a:ext>
                </a:extLst>
              </a:tr>
              <a:tr h="1091051">
                <a:tc>
                  <a:txBody>
                    <a:bodyPr/>
                    <a:lstStyle/>
                    <a:p>
                      <a:r>
                        <a:rPr lang="en-US" sz="1600" dirty="0"/>
                        <a:t>“I don’t want my baby to</a:t>
                      </a:r>
                      <a:r>
                        <a:rPr lang="en-US" sz="1600" baseline="0" dirty="0"/>
                        <a:t> sleep without a blanket – it gets so cold in the winter!”</a:t>
                      </a:r>
                      <a:endParaRPr lang="en-US" sz="1600" dirty="0"/>
                    </a:p>
                  </a:txBody>
                  <a:tcPr marT="45678" marB="45678"/>
                </a:tc>
                <a:tc>
                  <a:txBody>
                    <a:bodyPr/>
                    <a:lstStyle/>
                    <a:p>
                      <a:r>
                        <a:rPr lang="en-US" sz="1600" dirty="0"/>
                        <a:t>“Of course you want your baby to be snug and warm. However,</a:t>
                      </a:r>
                      <a:r>
                        <a:rPr lang="en-US" sz="1600" baseline="0" dirty="0"/>
                        <a:t> b</a:t>
                      </a:r>
                      <a:r>
                        <a:rPr lang="en-US" sz="1600" dirty="0"/>
                        <a:t>lankets are</a:t>
                      </a:r>
                      <a:r>
                        <a:rPr lang="en-US" sz="1600" baseline="0" dirty="0"/>
                        <a:t> a risk because they can cover your baby’s face and make it difficult for him/her to breathe. It’s safer to keep your baby warm (but not too warm!) by dressing your baby in layers or using a sleep sack.”</a:t>
                      </a:r>
                      <a:endParaRPr lang="en-US" sz="1600" dirty="0"/>
                    </a:p>
                  </a:txBody>
                  <a:tcPr marT="45678" marB="45678"/>
                </a:tc>
                <a:extLst>
                  <a:ext uri="{0D108BD9-81ED-4DB2-BD59-A6C34878D82A}">
                    <a16:rowId xmlns:a16="http://schemas.microsoft.com/office/drawing/2014/main" val="10002"/>
                  </a:ext>
                </a:extLst>
              </a:tr>
              <a:tr h="1340453">
                <a:tc>
                  <a:txBody>
                    <a:bodyPr/>
                    <a:lstStyle/>
                    <a:p>
                      <a:r>
                        <a:rPr lang="en-US" sz="1600" dirty="0"/>
                        <a:t>“</a:t>
                      </a:r>
                      <a:r>
                        <a:rPr lang="en-US" sz="1600" baseline="0" dirty="0"/>
                        <a:t>I don’t really see the point in following the guidelines because they change all the time.”</a:t>
                      </a:r>
                      <a:endParaRPr lang="en-US" sz="1600" dirty="0"/>
                    </a:p>
                  </a:txBody>
                  <a:tcPr marT="45678" marB="45678"/>
                </a:tc>
                <a:tc>
                  <a:txBody>
                    <a:bodyPr/>
                    <a:lstStyle/>
                    <a:p>
                      <a:r>
                        <a:rPr lang="en-US" sz="1600" dirty="0"/>
                        <a:t>“I</a:t>
                      </a:r>
                      <a:r>
                        <a:rPr lang="en-US" sz="1600" baseline="0" dirty="0"/>
                        <a:t> understand how they can be difficult to follow – I have to keep up with what the evidence says! The first big recommendation of ‘back is best’ started in the 1990s and led to a 50% drop in the SIDS rate. Since then, there have been updates based on research, like the need for tummy time. I’m happy to talk with you about what the key guidelines are.”</a:t>
                      </a:r>
                      <a:endParaRPr lang="en-US" sz="1600" dirty="0"/>
                    </a:p>
                  </a:txBody>
                  <a:tcPr marT="45678" marB="45678"/>
                </a:tc>
                <a:extLst>
                  <a:ext uri="{0D108BD9-81ED-4DB2-BD59-A6C34878D82A}">
                    <a16:rowId xmlns:a16="http://schemas.microsoft.com/office/drawing/2014/main" val="10003"/>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a:t>Address Challenges of Safe Sleep</a:t>
            </a:r>
            <a:endParaRPr lang="en-US" altLang="en-US" dirty="0"/>
          </a:p>
        </p:txBody>
      </p:sp>
      <p:sp>
        <p:nvSpPr>
          <p:cNvPr id="48131" name="Content Placeholder 2"/>
          <p:cNvSpPr>
            <a:spLocks noGrp="1"/>
          </p:cNvSpPr>
          <p:nvPr>
            <p:ph idx="1"/>
          </p:nvPr>
        </p:nvSpPr>
        <p:spPr/>
        <p:txBody>
          <a:bodyPr/>
          <a:lstStyle/>
          <a:p>
            <a:pPr marL="0" indent="0">
              <a:buNone/>
            </a:pPr>
            <a:r>
              <a:rPr lang="en-US" altLang="en-US" sz="2000" dirty="0"/>
              <a:t>Help parents make a plan to address any challenges they are facing (or anticipating) – some common ones include:</a:t>
            </a:r>
          </a:p>
        </p:txBody>
      </p:sp>
      <p:graphicFrame>
        <p:nvGraphicFramePr>
          <p:cNvPr id="4" name="Table 3"/>
          <p:cNvGraphicFramePr>
            <a:graphicFrameLocks noGrp="1"/>
          </p:cNvGraphicFramePr>
          <p:nvPr>
            <p:extLst>
              <p:ext uri="{D42A27DB-BD31-4B8C-83A1-F6EECF244321}">
                <p14:modId xmlns:p14="http://schemas.microsoft.com/office/powerpoint/2010/main" val="3311048685"/>
              </p:ext>
            </p:extLst>
          </p:nvPr>
        </p:nvGraphicFramePr>
        <p:xfrm>
          <a:off x="533400" y="2514600"/>
          <a:ext cx="8153400" cy="3962400"/>
        </p:xfrm>
        <a:graphic>
          <a:graphicData uri="http://schemas.openxmlformats.org/drawingml/2006/table">
            <a:tbl>
              <a:tblPr firstRow="1" bandRow="1">
                <a:tableStyleId>{00A15C55-8517-42AA-B614-E9B94910E393}</a:tableStyleId>
              </a:tblPr>
              <a:tblGrid>
                <a:gridCol w="18288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369894">
                <a:tc>
                  <a:txBody>
                    <a:bodyPr/>
                    <a:lstStyle/>
                    <a:p>
                      <a:r>
                        <a:rPr lang="en-US" sz="1600" dirty="0"/>
                        <a:t>Question/Concern</a:t>
                      </a:r>
                    </a:p>
                  </a:txBody>
                  <a:tcPr marT="45691" marB="45691"/>
                </a:tc>
                <a:tc>
                  <a:txBody>
                    <a:bodyPr/>
                    <a:lstStyle/>
                    <a:p>
                      <a:r>
                        <a:rPr lang="en-US" sz="1600" dirty="0"/>
                        <a:t>Potential</a:t>
                      </a:r>
                      <a:r>
                        <a:rPr lang="en-US" sz="1600" baseline="0" dirty="0"/>
                        <a:t> response</a:t>
                      </a:r>
                      <a:endParaRPr lang="en-US" sz="1600" dirty="0"/>
                    </a:p>
                  </a:txBody>
                  <a:tcPr marT="45691" marB="45691"/>
                </a:tc>
                <a:extLst>
                  <a:ext uri="{0D108BD9-81ED-4DB2-BD59-A6C34878D82A}">
                    <a16:rowId xmlns:a16="http://schemas.microsoft.com/office/drawing/2014/main" val="10000"/>
                  </a:ext>
                </a:extLst>
              </a:tr>
              <a:tr h="1177074">
                <a:tc>
                  <a:txBody>
                    <a:bodyPr/>
                    <a:lstStyle/>
                    <a:p>
                      <a:r>
                        <a:rPr lang="en-US" sz="1600" dirty="0"/>
                        <a:t>“My baby</a:t>
                      </a:r>
                      <a:r>
                        <a:rPr lang="en-US" sz="1600" baseline="0" dirty="0"/>
                        <a:t> starts crying as soon as I put them down in the crib.”</a:t>
                      </a:r>
                      <a:endParaRPr lang="en-US" sz="1600" dirty="0"/>
                    </a:p>
                  </a:txBody>
                  <a:tcPr marT="45691" marB="45691"/>
                </a:tc>
                <a:tc>
                  <a:txBody>
                    <a:bodyPr/>
                    <a:lstStyle/>
                    <a:p>
                      <a:r>
                        <a:rPr lang="en-US" sz="1600" dirty="0"/>
                        <a:t>“I</a:t>
                      </a:r>
                      <a:r>
                        <a:rPr lang="en-US" sz="1600" baseline="0" dirty="0"/>
                        <a:t> hear that a lot. Like I said, it takes time for babies to learn how to sleep in new environments, and you can help your baby get more comfortable sleeping in the crib with some of those tips we discussed. Can you start by getting the baby used to the crib during nap times?”</a:t>
                      </a:r>
                      <a:endParaRPr lang="en-US" sz="1600" dirty="0"/>
                    </a:p>
                  </a:txBody>
                  <a:tcPr marT="45691" marB="45691"/>
                </a:tc>
                <a:extLst>
                  <a:ext uri="{0D108BD9-81ED-4DB2-BD59-A6C34878D82A}">
                    <a16:rowId xmlns:a16="http://schemas.microsoft.com/office/drawing/2014/main" val="10001"/>
                  </a:ext>
                </a:extLst>
              </a:tr>
              <a:tr h="1715195">
                <a:tc>
                  <a:txBody>
                    <a:bodyPr/>
                    <a:lstStyle/>
                    <a:p>
                      <a:r>
                        <a:rPr lang="en-US" sz="1600" dirty="0"/>
                        <a:t>“Sometimes</a:t>
                      </a:r>
                      <a:r>
                        <a:rPr lang="en-US" sz="1600" baseline="0" dirty="0"/>
                        <a:t> I’ll accidentally fall asleep while feeding my baby in bed.”</a:t>
                      </a:r>
                      <a:endParaRPr lang="en-US" sz="1600" dirty="0"/>
                    </a:p>
                  </a:txBody>
                  <a:tcPr marT="45691" marB="45691"/>
                </a:tc>
                <a:tc>
                  <a:txBody>
                    <a:bodyPr/>
                    <a:lstStyle/>
                    <a:p>
                      <a:r>
                        <a:rPr lang="en-US" sz="1600" dirty="0"/>
                        <a:t>“If you’re really tired when feeding, try to minimize</a:t>
                      </a:r>
                      <a:r>
                        <a:rPr lang="en-US" sz="1600" baseline="0" dirty="0"/>
                        <a:t> the risks in case you do fall asleep.. If you’re feeding in bed, remove anything soft like pillows and blankets so you can reduce the risk of suffocation. Falling asleep on a couch or armchair is as dangerous as a bed, because the baby can get stuck in the cushions. And if you wake up and realize you’ve fallen asleep, move the baby to the crib then.”</a:t>
                      </a:r>
                      <a:endParaRPr lang="en-US" sz="1600" dirty="0"/>
                    </a:p>
                  </a:txBody>
                  <a:tcPr marT="45691" marB="45691"/>
                </a:tc>
                <a:extLst>
                  <a:ext uri="{0D108BD9-81ED-4DB2-BD59-A6C34878D82A}">
                    <a16:rowId xmlns:a16="http://schemas.microsoft.com/office/drawing/2014/main" val="10002"/>
                  </a:ext>
                </a:extLst>
              </a:tr>
              <a:tr h="700237">
                <a:tc>
                  <a:txBody>
                    <a:bodyPr/>
                    <a:lstStyle/>
                    <a:p>
                      <a:r>
                        <a:rPr lang="en-US" sz="1600" dirty="0"/>
                        <a:t>“</a:t>
                      </a:r>
                      <a:r>
                        <a:rPr lang="en-US" sz="1600" baseline="0" dirty="0"/>
                        <a:t>I’m not sure we can afford a crib.”</a:t>
                      </a:r>
                      <a:endParaRPr lang="en-US" sz="1600" dirty="0"/>
                    </a:p>
                  </a:txBody>
                  <a:tcPr marT="45691" marB="45691"/>
                </a:tc>
                <a:tc>
                  <a:txBody>
                    <a:bodyPr/>
                    <a:lstStyle/>
                    <a:p>
                      <a:r>
                        <a:rPr lang="en-US" sz="1600" dirty="0"/>
                        <a:t>“</a:t>
                      </a:r>
                      <a:r>
                        <a:rPr lang="en-US" sz="1600" baseline="0" dirty="0"/>
                        <a:t>I know of a crib giveaway program at [community group, hospital, etc.]. Let me give you that information.”</a:t>
                      </a:r>
                      <a:endParaRPr lang="en-US" sz="1600" dirty="0"/>
                    </a:p>
                  </a:txBody>
                  <a:tcPr marT="45691" marB="45691"/>
                </a:tc>
                <a:extLst>
                  <a:ext uri="{0D108BD9-81ED-4DB2-BD59-A6C34878D82A}">
                    <a16:rowId xmlns:a16="http://schemas.microsoft.com/office/drawing/2014/main" val="10003"/>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Encourage Parents to Stick with It</a:t>
            </a:r>
          </a:p>
        </p:txBody>
      </p:sp>
      <p:sp>
        <p:nvSpPr>
          <p:cNvPr id="49155" name="Content Placeholder 2"/>
          <p:cNvSpPr>
            <a:spLocks noGrp="1"/>
          </p:cNvSpPr>
          <p:nvPr>
            <p:ph idx="1"/>
          </p:nvPr>
        </p:nvSpPr>
        <p:spPr/>
        <p:txBody>
          <a:bodyPr/>
          <a:lstStyle/>
          <a:p>
            <a:pPr>
              <a:spcAft>
                <a:spcPts val="1200"/>
              </a:spcAft>
            </a:pPr>
            <a:r>
              <a:rPr lang="en-US" altLang="en-US" sz="2400" dirty="0"/>
              <a:t>Encourage parents to follow the guidelines as fully and as long as possible (up to the 1-year mark) to keep the risk of SUID as low as possible.</a:t>
            </a:r>
          </a:p>
          <a:p>
            <a:pPr>
              <a:spcAft>
                <a:spcPts val="1200"/>
              </a:spcAft>
            </a:pPr>
            <a:r>
              <a:rPr lang="en-US" altLang="en-US" sz="2400" dirty="0"/>
              <a:t>Acknowledge that parents may encounter ‘hiccups’ in successful safe sleep practices, such as when the baby is sick/teething/traveling.</a:t>
            </a:r>
          </a:p>
          <a:p>
            <a:pPr>
              <a:spcAft>
                <a:spcPts val="1200"/>
              </a:spcAft>
            </a:pPr>
            <a:r>
              <a:rPr lang="en-US" altLang="en-US" sz="2400" dirty="0"/>
              <a:t>Affirm parents’ ability to continue/work towards full implementation of safe sleep practices through a strengths-based approach (i.e. focus on their potential and capacities rather than limits).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a:t>Professional Resources</a:t>
            </a:r>
          </a:p>
        </p:txBody>
      </p:sp>
      <p:sp>
        <p:nvSpPr>
          <p:cNvPr id="50179" name="Content Placeholder 2"/>
          <p:cNvSpPr>
            <a:spLocks noGrp="1"/>
          </p:cNvSpPr>
          <p:nvPr>
            <p:ph idx="1"/>
          </p:nvPr>
        </p:nvSpPr>
        <p:spPr/>
        <p:txBody>
          <a:bodyPr/>
          <a:lstStyle/>
          <a:p>
            <a:r>
              <a:rPr lang="en-US" altLang="en-US" sz="2400" dirty="0"/>
              <a:t>“Building on Campaigns with Conversations: An Individualized Approach to Helping Families Embrace Safe Sleep </a:t>
            </a:r>
            <a:r>
              <a:rPr lang="en-US" altLang="en-US" sz="2400"/>
              <a:t>&amp; Breastfeeding,” </a:t>
            </a:r>
            <a:r>
              <a:rPr lang="en-US" altLang="en-US" sz="2400" dirty="0"/>
              <a:t>by the National Institute for Children’s Health Quality (NICHQ), is a free series of learning modules designed to help health professionals gain the knowledge and skills to promote safe sleep and breastfeeding effectively.</a:t>
            </a:r>
          </a:p>
          <a:p>
            <a:r>
              <a:rPr lang="en-US" altLang="en-US" sz="2400" dirty="0"/>
              <a:t>National Action Partnership to Promote Safe Sleep: NAPPSS </a:t>
            </a:r>
          </a:p>
          <a:p>
            <a:r>
              <a:rPr lang="en-US" altLang="en-US" sz="2400" dirty="0"/>
              <a:t>Vermont Department of Health: healthvermont.gov/family/babies/safe-sleep-health-professionals</a:t>
            </a:r>
          </a:p>
          <a:p>
            <a:r>
              <a:rPr lang="en-US" altLang="en-US" sz="2400" dirty="0"/>
              <a:t>American Academy of Pediatrics: </a:t>
            </a:r>
            <a:r>
              <a:rPr lang="en-US" altLang="en-US" sz="2400" dirty="0">
                <a:hlinkClick r:id="rId3"/>
              </a:rPr>
              <a:t>aap.org</a:t>
            </a:r>
            <a:r>
              <a:rPr lang="en-US" altLang="en-US" sz="2400" dirty="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F98D-9540-47BB-A4F4-AF3BD9569C1D}"/>
              </a:ext>
            </a:extLst>
          </p:cNvPr>
          <p:cNvSpPr>
            <a:spLocks noGrp="1"/>
          </p:cNvSpPr>
          <p:nvPr>
            <p:ph type="title"/>
          </p:nvPr>
        </p:nvSpPr>
        <p:spPr/>
        <p:txBody>
          <a:bodyPr/>
          <a:lstStyle/>
          <a:p>
            <a:r>
              <a:rPr lang="en-US" dirty="0"/>
              <a:t>Resources for Parents  </a:t>
            </a:r>
          </a:p>
        </p:txBody>
      </p:sp>
      <p:sp>
        <p:nvSpPr>
          <p:cNvPr id="3" name="Content Placeholder 2">
            <a:extLst>
              <a:ext uri="{FF2B5EF4-FFF2-40B4-BE49-F238E27FC236}">
                <a16:creationId xmlns:a16="http://schemas.microsoft.com/office/drawing/2014/main" id="{92CBD561-23F7-42BD-A1EC-9379B7E80282}"/>
              </a:ext>
            </a:extLst>
          </p:cNvPr>
          <p:cNvSpPr>
            <a:spLocks noGrp="1"/>
          </p:cNvSpPr>
          <p:nvPr>
            <p:ph idx="1"/>
          </p:nvPr>
        </p:nvSpPr>
        <p:spPr/>
        <p:txBody>
          <a:bodyPr/>
          <a:lstStyle/>
          <a:p>
            <a:r>
              <a:rPr lang="en-US" altLang="en-US" dirty="0"/>
              <a:t>Vermont Department of Health: </a:t>
            </a:r>
            <a:r>
              <a:rPr lang="en-US" altLang="en-US" dirty="0">
                <a:hlinkClick r:id="rId3"/>
              </a:rPr>
              <a:t>healthvermont.gov/</a:t>
            </a:r>
            <a:r>
              <a:rPr lang="en-US" altLang="en-US" dirty="0" err="1">
                <a:hlinkClick r:id="rId3"/>
              </a:rPr>
              <a:t>safesleep</a:t>
            </a:r>
            <a:r>
              <a:rPr lang="en-US" altLang="en-US" dirty="0"/>
              <a:t> </a:t>
            </a:r>
          </a:p>
          <a:p>
            <a:r>
              <a:rPr lang="en-US" altLang="en-US" dirty="0"/>
              <a:t>Vermont Department of Health District Offices: </a:t>
            </a:r>
            <a:r>
              <a:rPr lang="en-US" altLang="en-US" dirty="0">
                <a:hlinkClick r:id="rId4"/>
              </a:rPr>
              <a:t>healthvermont.gov/local</a:t>
            </a:r>
            <a:r>
              <a:rPr lang="en-US" altLang="en-US" dirty="0"/>
              <a:t>  </a:t>
            </a:r>
          </a:p>
          <a:p>
            <a:r>
              <a:rPr lang="en-US" altLang="en-US" dirty="0"/>
              <a:t>American Academy of Pediatrics: </a:t>
            </a:r>
            <a:r>
              <a:rPr lang="en-US" altLang="en-US" dirty="0">
                <a:hlinkClick r:id="rId5"/>
              </a:rPr>
              <a:t>healthychildren.org</a:t>
            </a:r>
            <a:r>
              <a:rPr lang="en-US" altLang="en-US" dirty="0"/>
              <a:t> </a:t>
            </a:r>
          </a:p>
          <a:p>
            <a:r>
              <a:rPr lang="en-US" altLang="en-US" dirty="0"/>
              <a:t>Help Me Grow VT: 2-1-1 x6, helpmegrowvt.org </a:t>
            </a:r>
          </a:p>
          <a:p>
            <a:r>
              <a:rPr lang="en-US" altLang="en-US" dirty="0"/>
              <a:t>March of Dimes: MarchofDimes.org </a:t>
            </a:r>
          </a:p>
        </p:txBody>
      </p:sp>
    </p:spTree>
    <p:extLst>
      <p:ext uri="{BB962C8B-B14F-4D97-AF65-F5344CB8AC3E}">
        <p14:creationId xmlns:p14="http://schemas.microsoft.com/office/powerpoint/2010/main" val="1097451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References</a:t>
            </a:r>
          </a:p>
        </p:txBody>
      </p:sp>
      <p:sp>
        <p:nvSpPr>
          <p:cNvPr id="35843" name="Content Placeholder 2"/>
          <p:cNvSpPr>
            <a:spLocks noGrp="1"/>
          </p:cNvSpPr>
          <p:nvPr>
            <p:ph idx="1"/>
          </p:nvPr>
        </p:nvSpPr>
        <p:spPr>
          <a:xfrm>
            <a:off x="457200" y="1645919"/>
            <a:ext cx="8229600" cy="5120640"/>
          </a:xfrm>
        </p:spPr>
        <p:txBody>
          <a:bodyPr wrap="square" numCol="2" spcCol="182880">
            <a:normAutofit fontScale="92500"/>
          </a:bodyPr>
          <a:lstStyle/>
          <a:p>
            <a:pPr marL="0" indent="0">
              <a:spcBef>
                <a:spcPts val="600"/>
              </a:spcBef>
              <a:buNone/>
            </a:pPr>
            <a:r>
              <a:rPr lang="en-US" sz="1000" dirty="0"/>
              <a:t>Ainsworth RM, </a:t>
            </a:r>
            <a:r>
              <a:rPr lang="en-US" sz="1000" dirty="0" err="1"/>
              <a:t>Summerlin</a:t>
            </a:r>
            <a:r>
              <a:rPr lang="en-US" sz="1000" dirty="0"/>
              <a:t>-Long S, </a:t>
            </a:r>
            <a:r>
              <a:rPr lang="en-US" sz="1000" dirty="0" err="1"/>
              <a:t>Mog</a:t>
            </a:r>
            <a:r>
              <a:rPr lang="en-US" sz="1000" dirty="0"/>
              <a:t> C. A comprehensive initiative to prevent falls among newborns. </a:t>
            </a:r>
            <a:r>
              <a:rPr lang="en-US" sz="1000" dirty="0" err="1"/>
              <a:t>Nurs</a:t>
            </a:r>
            <a:r>
              <a:rPr lang="en-US" sz="1000" dirty="0"/>
              <a:t> </a:t>
            </a:r>
            <a:r>
              <a:rPr lang="en-US" sz="1000" dirty="0" err="1"/>
              <a:t>Womens</a:t>
            </a:r>
            <a:r>
              <a:rPr lang="en-US" sz="1000" dirty="0"/>
              <a:t> Health. 2016;20(3);247-57. </a:t>
            </a:r>
          </a:p>
          <a:p>
            <a:pPr marL="0" indent="0">
              <a:spcBef>
                <a:spcPts val="600"/>
              </a:spcBef>
              <a:buNone/>
            </a:pPr>
            <a:r>
              <a:rPr lang="en-US" sz="1000" dirty="0"/>
              <a:t>American Academy of Pediatrics. SIDS and Other Sleep Related Infant Deaths: Updated Recommendations website. https://www.youtube.com/watch?v=sdWGmhCyAak&amp;feature=youtu.be. Accessed April 18, 2018.</a:t>
            </a:r>
          </a:p>
          <a:p>
            <a:pPr marL="0" indent="0">
              <a:spcBef>
                <a:spcPts val="600"/>
              </a:spcBef>
              <a:buNone/>
            </a:pPr>
            <a:r>
              <a:rPr lang="en-US" sz="1000" dirty="0" err="1"/>
              <a:t>Bronheim</a:t>
            </a:r>
            <a:r>
              <a:rPr lang="en-US" sz="1000" dirty="0"/>
              <a:t>, S. Building on Campaigns with Conversations: An individualized approach to helping families embrace safe sleep and breastfeeding. Washington, DC: National Center for Education in Maternal and Child Health. 2017. Available at: https://www.ncemch.org/learning/building/index.php. Accessed April 24, 2018.</a:t>
            </a:r>
          </a:p>
          <a:p>
            <a:pPr marL="0" indent="0">
              <a:spcBef>
                <a:spcPts val="600"/>
              </a:spcBef>
              <a:buNone/>
            </a:pPr>
            <a:r>
              <a:rPr lang="en-US" sz="1000" dirty="0"/>
              <a:t>Centers for Disease Control and Prevention. PRAMS website. 2018. Available at: https://www.cdc.gov/prams/methodology.htm#n2. Accessed April 24, 2018.</a:t>
            </a:r>
          </a:p>
          <a:p>
            <a:pPr marL="0" indent="0">
              <a:spcBef>
                <a:spcPts val="600"/>
              </a:spcBef>
              <a:buNone/>
            </a:pPr>
            <a:r>
              <a:rPr lang="en-US" sz="1000" dirty="0"/>
              <a:t>Centers for Disease Control. Sudden Unexpected Infant Death (SUID) website. https://www.cdc.gov/sids/pdf/sudden-unexpected-infant-death.pdf. Accessed April 18, 2018. </a:t>
            </a:r>
          </a:p>
          <a:p>
            <a:pPr marL="0" indent="0">
              <a:spcBef>
                <a:spcPts val="600"/>
              </a:spcBef>
              <a:buNone/>
            </a:pPr>
            <a:r>
              <a:rPr lang="en-US" sz="1000" dirty="0"/>
              <a:t>Centers for Disease Control. Sudden Unexpected Infant Death and Sudden Infant Death Syndrome website. https://www.cdc.gov/sids/data.htm. Accessed April 18, 2018. </a:t>
            </a:r>
          </a:p>
          <a:p>
            <a:pPr marL="0" indent="0">
              <a:spcBef>
                <a:spcPts val="600"/>
              </a:spcBef>
              <a:buNone/>
            </a:pPr>
            <a:r>
              <a:rPr lang="en-US" sz="1000" dirty="0"/>
              <a:t>Colson ER, Joslin SC. Changing nursery practice gets inner-city infants in the supine position for sleep. Arch </a:t>
            </a:r>
            <a:r>
              <a:rPr lang="en-US" sz="1000" dirty="0" err="1"/>
              <a:t>Pediatr</a:t>
            </a:r>
            <a:r>
              <a:rPr lang="en-US" sz="1000" dirty="0"/>
              <a:t> </a:t>
            </a:r>
            <a:r>
              <a:rPr lang="en-US" sz="1000" dirty="0" err="1"/>
              <a:t>Adolesc</a:t>
            </a:r>
            <a:r>
              <a:rPr lang="en-US" sz="1000" dirty="0"/>
              <a:t> Med. 2002;156(7):717-20.</a:t>
            </a:r>
          </a:p>
          <a:p>
            <a:pPr marL="0" indent="0">
              <a:spcBef>
                <a:spcPts val="600"/>
              </a:spcBef>
              <a:buNone/>
            </a:pPr>
            <a:r>
              <a:rPr lang="en-US" sz="1000" dirty="0" err="1">
                <a:solidFill>
                  <a:srgbClr val="FF0000"/>
                </a:solidFill>
              </a:rPr>
              <a:t>Heitmann</a:t>
            </a:r>
            <a:r>
              <a:rPr lang="en-US" sz="1000" dirty="0">
                <a:solidFill>
                  <a:srgbClr val="FF0000"/>
                </a:solidFill>
              </a:rPr>
              <a:t>, R. et al. Improving safe sleep modeling in the hospital though policy implementation. </a:t>
            </a:r>
            <a:r>
              <a:rPr lang="en-US" sz="1000" dirty="0" err="1">
                <a:solidFill>
                  <a:srgbClr val="FF0000"/>
                </a:solidFill>
              </a:rPr>
              <a:t>Matern</a:t>
            </a:r>
            <a:r>
              <a:rPr lang="en-US" sz="1000" dirty="0">
                <a:solidFill>
                  <a:srgbClr val="FF0000"/>
                </a:solidFill>
              </a:rPr>
              <a:t> Child Health J (2017) 21:1995-2000. </a:t>
            </a:r>
            <a:endParaRPr lang="en-US" sz="1000" dirty="0"/>
          </a:p>
          <a:p>
            <a:pPr marL="0" indent="0">
              <a:spcBef>
                <a:spcPts val="600"/>
              </a:spcBef>
              <a:buNone/>
            </a:pPr>
            <a:r>
              <a:rPr lang="en-US" sz="1000" dirty="0" err="1"/>
              <a:t>Helsley</a:t>
            </a:r>
            <a:r>
              <a:rPr lang="en-US" sz="1000" dirty="0"/>
              <a:t> L, McDonald JV, Stewart VT. Addressing in-hospital ‘falls’ of newborn infants. </a:t>
            </a:r>
            <a:r>
              <a:rPr lang="en-US" sz="1000" dirty="0" err="1"/>
              <a:t>Jt</a:t>
            </a:r>
            <a:r>
              <a:rPr lang="en-US" sz="1000" dirty="0"/>
              <a:t> </a:t>
            </a:r>
            <a:r>
              <a:rPr lang="en-US" sz="1000" dirty="0" err="1"/>
              <a:t>Comm</a:t>
            </a:r>
            <a:r>
              <a:rPr lang="en-US" sz="1000" dirty="0"/>
              <a:t> J </a:t>
            </a:r>
            <a:r>
              <a:rPr lang="en-US" sz="1000" dirty="0" err="1"/>
              <a:t>Qual</a:t>
            </a:r>
            <a:r>
              <a:rPr lang="en-US" sz="1000" dirty="0"/>
              <a:t> Patient </a:t>
            </a:r>
            <a:r>
              <a:rPr lang="en-US" sz="1000" dirty="0" err="1"/>
              <a:t>Saf</a:t>
            </a:r>
            <a:r>
              <a:rPr lang="en-US" sz="1000" dirty="0"/>
              <a:t>. 2010;36(7);327-33. </a:t>
            </a:r>
          </a:p>
          <a:p>
            <a:pPr marL="0" indent="0">
              <a:spcBef>
                <a:spcPts val="600"/>
              </a:spcBef>
              <a:buNone/>
            </a:pPr>
            <a:r>
              <a:rPr lang="en-US" sz="1000" dirty="0"/>
              <a:t>Kemp JS, Unger B, Wilkins D, Psara RM, Ledbetter TL, Graham MA, Case M, Thach BT. Unsafe sleep practices and an analysis of </a:t>
            </a:r>
            <a:r>
              <a:rPr lang="en-US" sz="1000" dirty="0" err="1"/>
              <a:t>bedsharing</a:t>
            </a:r>
            <a:r>
              <a:rPr lang="en-US" sz="1000" dirty="0"/>
              <a:t> among infants dying suddenly and unexpectedly: Result of a four-year, population-based, death-scene investigation study of sudden infant death syndrome and related deaths. Pediatrics. 2000 Sep; 106(3); E41. </a:t>
            </a:r>
          </a:p>
          <a:p>
            <a:pPr marL="0" indent="0">
              <a:spcBef>
                <a:spcPts val="600"/>
              </a:spcBef>
              <a:buNone/>
            </a:pPr>
            <a:r>
              <a:rPr lang="en-US" sz="1000" dirty="0"/>
              <a:t>Minnesota Hospital Association. Newborn Falls/Drops in the Hospital Setting website. Accessed April 23, 2018 at: https://www.mnhospitals.org/Portals/0/Documents/ptsafety/falls/MHA-6-20-11.pdf. </a:t>
            </a:r>
          </a:p>
          <a:p>
            <a:pPr marL="0" indent="0">
              <a:spcBef>
                <a:spcPts val="600"/>
              </a:spcBef>
              <a:buNone/>
            </a:pPr>
            <a:r>
              <a:rPr lang="en-US" sz="1000" dirty="0"/>
              <a:t>Moon RY, Task Force on Sudden Infant Death Syndrome. SIDS and Other Sleep-Related Infant Deaths: Evidence Base for 2016 Updated Recommendations for a Safe Infant Sleeping Environment. Pediatrics. 2016 Nov;138(5). </a:t>
            </a:r>
          </a:p>
          <a:p>
            <a:pPr marL="0" indent="0">
              <a:spcBef>
                <a:spcPts val="600"/>
              </a:spcBef>
              <a:buNone/>
            </a:pPr>
            <a:r>
              <a:rPr lang="en-US" sz="1000" dirty="0"/>
              <a:t>Moon, RY. Rachel Y. Moon, MD website. Available at: https://research.med.virginia.edu/chrc/current-projects/rachel-y-moon-md/. Accessed April 24, 2018.</a:t>
            </a:r>
          </a:p>
          <a:p>
            <a:pPr marL="0" indent="0">
              <a:spcBef>
                <a:spcPts val="600"/>
              </a:spcBef>
              <a:buNone/>
            </a:pPr>
            <a:r>
              <a:rPr lang="en-US" sz="1000" dirty="0"/>
              <a:t>National Institutes of Health. Common SIDS and SUID Terms and Definitions website. https://www1.nichd.nih.gov/sts/about/SIDS/Pages/common.aspx. Accessed April 18, 2018.</a:t>
            </a:r>
          </a:p>
          <a:p>
            <a:pPr marL="0" indent="0">
              <a:spcBef>
                <a:spcPts val="600"/>
              </a:spcBef>
              <a:buNone/>
            </a:pPr>
            <a:r>
              <a:rPr lang="en-US" sz="1000" dirty="0"/>
              <a:t>National Institutes of Health. Frequently Asked Questions (FAQs) About SIDS and Safe Infant Sleep website. Available at: https://www1.nichd.nih.gov/sts/about/Pages/faq.aspx. Accessed April 24, 2018.</a:t>
            </a:r>
          </a:p>
          <a:p>
            <a:pPr marL="0" indent="0">
              <a:spcBef>
                <a:spcPts val="600"/>
              </a:spcBef>
              <a:buNone/>
            </a:pPr>
            <a:r>
              <a:rPr lang="en-US" sz="1000" dirty="0"/>
              <a:t>National Institutes of Health. Research on Possible Causes of SIDS website. https://www1.nichd.nih.gov/sts/campaign/science/Pages/causes.aspx. Accessed April 18, 2018.</a:t>
            </a:r>
          </a:p>
          <a:p>
            <a:pPr marL="0" indent="0">
              <a:spcBef>
                <a:spcPts val="600"/>
              </a:spcBef>
              <a:buNone/>
            </a:pPr>
            <a:r>
              <a:rPr lang="en-US" sz="1000" dirty="0"/>
              <a:t>Task Force on Sudden Infant Death Syndrome. SIDS and other sleep-related infant deaths: updated 2016 recommendations for a safe infant sleeping environment. Pediatrics.  2016 Nov;138(5).</a:t>
            </a:r>
          </a:p>
          <a:p>
            <a:pPr marL="0" indent="0">
              <a:spcBef>
                <a:spcPts val="600"/>
              </a:spcBef>
              <a:buNone/>
            </a:pPr>
            <a:r>
              <a:rPr lang="en-US" sz="1000" dirty="0"/>
              <a:t>Vermont Department of Health. Division Of Maternal &amp; Child Health Brief: Safe Sleep. 2017. Available at: http://www.healthvermont.gov/sites/default/files/documents/pdf/DB.NPM5_.Safe%20sleep.pdf. Accessed May 31, 2017.</a:t>
            </a:r>
          </a:p>
          <a:p>
            <a:pPr marL="0" indent="0">
              <a:spcBef>
                <a:spcPts val="600"/>
              </a:spcBef>
              <a:buNone/>
            </a:pPr>
            <a:r>
              <a:rPr lang="en-US" sz="1000" dirty="0"/>
              <a:t>Vermont Department of Health. Sudden Unexpected Infant Death Data Brief from VDH website. http://www.healthvermont.gov/sites/default/files/documents/pdf/HSVR_injury_SUID.pdf. Accessed April 18, 2018. </a:t>
            </a:r>
          </a:p>
          <a:p>
            <a:pPr marL="0" indent="0">
              <a:spcBef>
                <a:spcPts val="600"/>
              </a:spcBef>
              <a:buNone/>
            </a:pPr>
            <a:endParaRPr lang="en-US" altLang="en-US" sz="1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052" y="2946290"/>
            <a:ext cx="3937897" cy="965420"/>
          </a:xfrm>
          <a:prstGeom prst="rect">
            <a:avLst/>
          </a:prstGeom>
        </p:spPr>
      </p:pic>
    </p:spTree>
    <p:extLst>
      <p:ext uri="{BB962C8B-B14F-4D97-AF65-F5344CB8AC3E}">
        <p14:creationId xmlns:p14="http://schemas.microsoft.com/office/powerpoint/2010/main" val="339522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1646238"/>
            <a:ext cx="8229600" cy="4525962"/>
          </a:xfrm>
        </p:spPr>
        <p:txBody>
          <a:bodyPr/>
          <a:lstStyle/>
          <a:p>
            <a:pPr marL="0" indent="0">
              <a:buFont typeface="Wingdings" pitchFamily="2" charset="2"/>
              <a:buNone/>
            </a:pPr>
            <a:r>
              <a:rPr lang="en-US" altLang="en-US" sz="2400"/>
              <a:t>SUID cases are investigated to determine the circumstances and factors contributing to unexplained infant deaths. Unsafe sleep practices are a factor in a majority of cases diagnosed as SIDS, accidental suffocation, and unknown cause.</a:t>
            </a:r>
          </a:p>
        </p:txBody>
      </p:sp>
      <p:sp>
        <p:nvSpPr>
          <p:cNvPr id="9" name="Rectangle 8"/>
          <p:cNvSpPr/>
          <p:nvPr/>
        </p:nvSpPr>
        <p:spPr>
          <a:xfrm>
            <a:off x="457200" y="3429000"/>
            <a:ext cx="8229600" cy="274320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8" name="Picture 9" descr="Fig. 4."/>
          <p:cNvPicPr>
            <a:picLocks noChangeAspect="1" noChangeArrowheads="1"/>
          </p:cNvPicPr>
          <p:nvPr/>
        </p:nvPicPr>
        <p:blipFill>
          <a:blip r:embed="rId3">
            <a:extLst>
              <a:ext uri="{28A0092B-C50C-407E-A947-70E740481C1C}">
                <a14:useLocalDpi xmlns:a14="http://schemas.microsoft.com/office/drawing/2010/main" val="0"/>
              </a:ext>
            </a:extLst>
          </a:blip>
          <a:srcRect r="7013" b="4626"/>
          <a:stretch>
            <a:fillRect/>
          </a:stretch>
        </p:blipFill>
        <p:spPr bwMode="auto">
          <a:xfrm>
            <a:off x="609600" y="3657600"/>
            <a:ext cx="3200400" cy="2117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6" name="Title 1"/>
          <p:cNvSpPr>
            <a:spLocks noGrp="1"/>
          </p:cNvSpPr>
          <p:nvPr>
            <p:ph type="title"/>
          </p:nvPr>
        </p:nvSpPr>
        <p:spPr/>
        <p:txBody>
          <a:bodyPr/>
          <a:lstStyle/>
          <a:p>
            <a:pPr>
              <a:defRPr/>
            </a:pPr>
            <a:r>
              <a:rPr lang="en-US" altLang="en-US" dirty="0"/>
              <a:t>Determining Cause of Death</a:t>
            </a:r>
          </a:p>
        </p:txBody>
      </p:sp>
      <p:sp>
        <p:nvSpPr>
          <p:cNvPr id="16390" name="TextBox 8"/>
          <p:cNvSpPr txBox="1">
            <a:spLocks noChangeArrowheads="1"/>
          </p:cNvSpPr>
          <p:nvPr/>
        </p:nvSpPr>
        <p:spPr bwMode="auto">
          <a:xfrm>
            <a:off x="4054475" y="3657600"/>
            <a:ext cx="457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E910E"/>
              </a:buClr>
              <a:buFont typeface="Wingdings" pitchFamily="2" charset="2"/>
              <a:buChar char="§"/>
              <a:defRPr sz="3200">
                <a:solidFill>
                  <a:schemeClr val="tx1"/>
                </a:solidFill>
                <a:latin typeface="Calibri" pitchFamily="34" charset="0"/>
              </a:defRPr>
            </a:lvl1pPr>
            <a:lvl2pPr marL="742950" indent="-285750">
              <a:spcBef>
                <a:spcPct val="20000"/>
              </a:spcBef>
              <a:buClr>
                <a:srgbClr val="FE910E"/>
              </a:buClr>
              <a:buFont typeface="Wingdings" pitchFamily="2" charset="2"/>
              <a:buChar char="§"/>
              <a:defRPr sz="2800">
                <a:solidFill>
                  <a:schemeClr val="tx1"/>
                </a:solidFill>
                <a:latin typeface="Calibri" pitchFamily="34" charset="0"/>
              </a:defRPr>
            </a:lvl2pPr>
            <a:lvl3pPr marL="1143000" indent="-228600">
              <a:spcBef>
                <a:spcPct val="20000"/>
              </a:spcBef>
              <a:buClr>
                <a:srgbClr val="FE910E"/>
              </a:buClr>
              <a:buFont typeface="Wingdings" pitchFamily="2" charset="2"/>
              <a:buChar char="§"/>
              <a:defRPr sz="2400">
                <a:solidFill>
                  <a:schemeClr val="tx1"/>
                </a:solidFill>
                <a:latin typeface="Calibri" pitchFamily="34" charset="0"/>
              </a:defRPr>
            </a:lvl3pPr>
            <a:lvl4pPr marL="1600200" indent="-228600">
              <a:spcBef>
                <a:spcPct val="20000"/>
              </a:spcBef>
              <a:buClr>
                <a:srgbClr val="FE910E"/>
              </a:buClr>
              <a:buFont typeface="Wingdings" pitchFamily="2" charset="2"/>
              <a:buChar char="§"/>
              <a:defRPr sz="2000">
                <a:solidFill>
                  <a:schemeClr val="tx1"/>
                </a:solidFill>
                <a:latin typeface="Calibri" pitchFamily="34" charset="0"/>
              </a:defRPr>
            </a:lvl4pPr>
            <a:lvl5pPr marL="2057400" indent="-228600">
              <a:spcBef>
                <a:spcPct val="20000"/>
              </a:spcBef>
              <a:buClr>
                <a:srgbClr val="FE910E"/>
              </a:buClr>
              <a:buFont typeface="Wingdings" pitchFamily="2" charset="2"/>
              <a:buChar char="§"/>
              <a:defRPr sz="2000">
                <a:solidFill>
                  <a:schemeClr val="tx1"/>
                </a:solidFill>
                <a:latin typeface="Calibri" pitchFamily="34" charset="0"/>
              </a:defRPr>
            </a:lvl5pPr>
            <a:lvl6pPr marL="25146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6pPr>
            <a:lvl7pPr marL="29718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7pPr>
            <a:lvl8pPr marL="34290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8pPr>
            <a:lvl9pPr marL="38862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9pPr>
          </a:lstStyle>
          <a:p>
            <a:pPr eaLnBrk="1" hangingPunct="1">
              <a:spcBef>
                <a:spcPct val="0"/>
              </a:spcBef>
              <a:buClrTx/>
              <a:buFontTx/>
              <a:buNone/>
            </a:pPr>
            <a:r>
              <a:rPr lang="en-US" altLang="en-US" sz="1800" i="1" dirty="0"/>
              <a:t>“Fig. 4. The infant mannequin is positioned where a 4-month-old infant was found on a makeshift bed … This was the first time this infant had been placed prone for sleep. The proximity of pillows had the potential to make it difficult to get access to fresh air by head lifting and turning. The death was attributed to accidental suffocation.”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34_3451">
            <a:extLst>
              <a:ext uri="{FF2B5EF4-FFF2-40B4-BE49-F238E27FC236}">
                <a16:creationId xmlns:a16="http://schemas.microsoft.com/office/drawing/2014/main" id="{27BE542F-99E9-4AB7-ABFD-E320BA71E5E9}"/>
              </a:ext>
            </a:extLst>
          </p:cNvPr>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1218524" y="914400"/>
            <a:ext cx="6706951" cy="5029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94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ed surface">
            <a:extLst>
              <a:ext uri="{FF2B5EF4-FFF2-40B4-BE49-F238E27FC236}">
                <a16:creationId xmlns:a16="http://schemas.microsoft.com/office/drawing/2014/main" id="{D2428FB8-34BA-4DD0-A916-5877918DF27E}"/>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6172200" cy="4419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054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defRPr/>
            </a:pPr>
            <a:r>
              <a:rPr lang="en-US" altLang="en-US" dirty="0"/>
              <a:t>SUID in the United States</a:t>
            </a:r>
          </a:p>
        </p:txBody>
      </p:sp>
      <p:sp>
        <p:nvSpPr>
          <p:cNvPr id="17411" name="Content Placeholder 3"/>
          <p:cNvSpPr>
            <a:spLocks noGrp="1"/>
          </p:cNvSpPr>
          <p:nvPr>
            <p:ph idx="1"/>
          </p:nvPr>
        </p:nvSpPr>
        <p:spPr>
          <a:xfrm>
            <a:off x="457200" y="4800600"/>
            <a:ext cx="8229600" cy="1600200"/>
          </a:xfrm>
        </p:spPr>
        <p:txBody>
          <a:bodyPr/>
          <a:lstStyle/>
          <a:p>
            <a:pPr marL="0" indent="0">
              <a:buFont typeface="Wingdings" pitchFamily="2" charset="2"/>
              <a:buNone/>
            </a:pPr>
            <a:r>
              <a:rPr lang="en-US" altLang="en-US" sz="2400" dirty="0"/>
              <a:t>SIDS rates have decreased since the 1990s thanks to efforts like the Back to Sleep campaign, but thousands of preventable sleep-related infant deaths still occur each year.</a:t>
            </a:r>
          </a:p>
        </p:txBody>
      </p:sp>
      <p:pic>
        <p:nvPicPr>
          <p:cNvPr id="174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1781175"/>
            <a:ext cx="6791325" cy="2638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theme/theme1.xml><?xml version="1.0" encoding="utf-8"?>
<a:theme xmlns:a="http://schemas.openxmlformats.org/drawingml/2006/main" name="VT_SafeSleep">
  <a:themeElements>
    <a:clrScheme name="Vermont Safe Sleep">
      <a:dk1>
        <a:sysClr val="windowText" lastClr="000000"/>
      </a:dk1>
      <a:lt1>
        <a:sysClr val="window" lastClr="FFFFFF"/>
      </a:lt1>
      <a:dk2>
        <a:srgbClr val="084E67"/>
      </a:dk2>
      <a:lt2>
        <a:srgbClr val="E8E9E6"/>
      </a:lt2>
      <a:accent1>
        <a:srgbClr val="A455A4"/>
      </a:accent1>
      <a:accent2>
        <a:srgbClr val="51B9B2"/>
      </a:accent2>
      <a:accent3>
        <a:srgbClr val="FE910E"/>
      </a:accent3>
      <a:accent4>
        <a:srgbClr val="703A70"/>
      </a:accent4>
      <a:accent5>
        <a:srgbClr val="A3A99D"/>
      </a:accent5>
      <a:accent6>
        <a:srgbClr val="FFE3C3"/>
      </a:accent6>
      <a:hlink>
        <a:srgbClr val="51B9B2"/>
      </a:hlink>
      <a:folHlink>
        <a:srgbClr val="703A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VT_SafeSleep</Template>
  <TotalTime>25193</TotalTime>
  <Words>9074</Words>
  <Application>Microsoft Office PowerPoint</Application>
  <PresentationFormat>On-screen Show (4:3)</PresentationFormat>
  <Paragraphs>576</Paragraphs>
  <Slides>59</Slides>
  <Notes>49</Notes>
  <HiddenSlides>0</HiddenSlides>
  <MMClips>4</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4" baseType="lpstr">
      <vt:lpstr>Arial</vt:lpstr>
      <vt:lpstr>Calibri</vt:lpstr>
      <vt:lpstr>Wingdings</vt:lpstr>
      <vt:lpstr>VT_SafeSleep</vt:lpstr>
      <vt:lpstr>Microsoft Excel Chart</vt:lpstr>
      <vt:lpstr>How to Promote Infant Safe Sleep: Key Messages from Vermont Research </vt:lpstr>
      <vt:lpstr>Introduction </vt:lpstr>
      <vt:lpstr>Learning Objectives</vt:lpstr>
      <vt:lpstr>Defining SUID</vt:lpstr>
      <vt:lpstr>Determining Cause of Death</vt:lpstr>
      <vt:lpstr>Determining Cause of Death</vt:lpstr>
      <vt:lpstr>PowerPoint Presentation</vt:lpstr>
      <vt:lpstr>PowerPoint Presentation</vt:lpstr>
      <vt:lpstr>SUID in the United States</vt:lpstr>
      <vt:lpstr>SUID in the United States</vt:lpstr>
      <vt:lpstr>SUID in Vermont</vt:lpstr>
      <vt:lpstr>The Triple-Risk Model for SIDS</vt:lpstr>
      <vt:lpstr>AAP Recommendations are Based on Best Available Evidence</vt:lpstr>
      <vt:lpstr>AAP Recommendations are Based on Best Available Evidence</vt:lpstr>
      <vt:lpstr>AAP Guidelines: Levels of Evidence</vt:lpstr>
      <vt:lpstr>AAP A-Level Recommendations</vt:lpstr>
      <vt:lpstr>AAP B &amp; C-Level Recommendations</vt:lpstr>
      <vt:lpstr>Parents want and need healthcare providers to help with safe sleep</vt:lpstr>
      <vt:lpstr>Healthcare providers are essential to promoting safe sleep and preventing SUID</vt:lpstr>
      <vt:lpstr>In-Hospital Newborn Falls/Drops</vt:lpstr>
      <vt:lpstr>Potential Interventions to Prevent Newborn Falls/Drops </vt:lpstr>
      <vt:lpstr>Safe Sleep Practices in VT</vt:lpstr>
      <vt:lpstr>Safe Sleep Practices in VT</vt:lpstr>
      <vt:lpstr>Many factors affect adherence to safe sleep practices</vt:lpstr>
      <vt:lpstr>Results from Vermont-Specific Research on Safe Sleep</vt:lpstr>
      <vt:lpstr>Vermont-Specific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Interviews with families of  New Vermonters </vt:lpstr>
      <vt:lpstr>Interviews with families of  New Vermonters </vt:lpstr>
      <vt:lpstr>Reflections on the Research</vt:lpstr>
      <vt:lpstr>Reflections on the Research</vt:lpstr>
      <vt:lpstr>Vermont  Infant Safe Sleep Campaign</vt:lpstr>
      <vt:lpstr>VT Infant Safe Sleep Campaign</vt:lpstr>
      <vt:lpstr>PowerPoint Presentation</vt:lpstr>
      <vt:lpstr>How would you make this sleep environment safe?</vt:lpstr>
      <vt:lpstr>Bedsharing is risky</vt:lpstr>
      <vt:lpstr>Elements of VT’s Safe Sleep Campaign </vt:lpstr>
      <vt:lpstr>How to Talk with Parents about Infant Safe Sleep</vt:lpstr>
      <vt:lpstr>How to Talk with Parents about Infant Safe Sleep</vt:lpstr>
      <vt:lpstr>Use a Nonjudgmental and Supportive Approach</vt:lpstr>
      <vt:lpstr>Use a Nonjudgmental and Supportive Approach</vt:lpstr>
      <vt:lpstr>Address the Challenge of Sleep</vt:lpstr>
      <vt:lpstr>Address the Challenge of Sleep</vt:lpstr>
      <vt:lpstr>Discuss Concerns About Guidelines</vt:lpstr>
      <vt:lpstr>Address Challenges of Safe Sleep</vt:lpstr>
      <vt:lpstr>Encourage Parents to Stick with It</vt:lpstr>
      <vt:lpstr>Professional Resources</vt:lpstr>
      <vt:lpstr>Resources for Parents  </vt:lpstr>
      <vt:lpstr>References</vt:lpstr>
      <vt:lpstr>PowerPoint Presentation</vt:lpstr>
    </vt:vector>
  </TitlesOfParts>
  <Company>John Snow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Promote Infant Safe Sleep: Key Messages and Resources</dc:title>
  <dc:creator>JSI</dc:creator>
  <cp:lastModifiedBy>Kerschner, Sally</cp:lastModifiedBy>
  <cp:revision>260</cp:revision>
  <cp:lastPrinted>2018-10-21T21:04:50Z</cp:lastPrinted>
  <dcterms:created xsi:type="dcterms:W3CDTF">2018-02-21T18:20:42Z</dcterms:created>
  <dcterms:modified xsi:type="dcterms:W3CDTF">2018-10-30T21:09:50Z</dcterms:modified>
</cp:coreProperties>
</file>