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258" r:id="rId3"/>
    <p:sldId id="308" r:id="rId4"/>
    <p:sldId id="310" r:id="rId5"/>
    <p:sldId id="306" r:id="rId6"/>
    <p:sldId id="260" r:id="rId7"/>
    <p:sldId id="271" r:id="rId8"/>
    <p:sldId id="262" r:id="rId9"/>
    <p:sldId id="285" r:id="rId10"/>
    <p:sldId id="284" r:id="rId11"/>
    <p:sldId id="296" r:id="rId12"/>
    <p:sldId id="274" r:id="rId13"/>
    <p:sldId id="264" r:id="rId14"/>
    <p:sldId id="279" r:id="rId15"/>
    <p:sldId id="302" r:id="rId16"/>
    <p:sldId id="277" r:id="rId17"/>
    <p:sldId id="280" r:id="rId18"/>
    <p:sldId id="298" r:id="rId19"/>
    <p:sldId id="305" r:id="rId20"/>
    <p:sldId id="266" r:id="rId21"/>
    <p:sldId id="286" r:id="rId22"/>
    <p:sldId id="281" r:id="rId23"/>
    <p:sldId id="282" r:id="rId24"/>
    <p:sldId id="288" r:id="rId25"/>
    <p:sldId id="289" r:id="rId26"/>
    <p:sldId id="290" r:id="rId27"/>
    <p:sldId id="291" r:id="rId28"/>
    <p:sldId id="292" r:id="rId29"/>
    <p:sldId id="293" r:id="rId30"/>
    <p:sldId id="294" r:id="rId31"/>
    <p:sldId id="283" r:id="rId32"/>
    <p:sldId id="307" r:id="rId33"/>
    <p:sldId id="267" r:id="rId34"/>
    <p:sldId id="303"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vine, Shari" initials="LS" lastIdx="3" clrIdx="0">
    <p:extLst>
      <p:ext uri="{19B8F6BF-5375-455C-9EA6-DF929625EA0E}">
        <p15:presenceInfo xmlns:p15="http://schemas.microsoft.com/office/powerpoint/2012/main" userId="S-1-5-21-515967899-1979792683-839522115-442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93" autoAdjust="0"/>
  </p:normalViewPr>
  <p:slideViewPr>
    <p:cSldViewPr>
      <p:cViewPr varScale="1">
        <p:scale>
          <a:sx n="76" d="100"/>
          <a:sy n="76" d="100"/>
        </p:scale>
        <p:origin x="162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B1AF7B8C-37BC-4276-B4A5-7D373BA8529C}" type="datetimeFigureOut">
              <a:rPr lang="en-US"/>
              <a:pPr>
                <a:defRPr/>
              </a:pPr>
              <a:t>10/30/2018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2F3B3FAD-6D1F-4635-AE86-B694E7112549}" type="slidenum">
              <a:rPr lang="en-US"/>
              <a:pPr>
                <a:defRPr/>
              </a:pPr>
              <a:t>‹#›</a:t>
            </a:fld>
            <a:endParaRPr lang="en-US"/>
          </a:p>
        </p:txBody>
      </p:sp>
    </p:spTree>
    <p:extLst>
      <p:ext uri="{BB962C8B-B14F-4D97-AF65-F5344CB8AC3E}">
        <p14:creationId xmlns:p14="http://schemas.microsoft.com/office/powerpoint/2010/main" val="26048787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created July 2018</a:t>
            </a:r>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1</a:t>
            </a:fld>
            <a:endParaRPr lang="en-US"/>
          </a:p>
        </p:txBody>
      </p:sp>
    </p:spTree>
    <p:extLst>
      <p:ext uri="{BB962C8B-B14F-4D97-AF65-F5344CB8AC3E}">
        <p14:creationId xmlns:p14="http://schemas.microsoft.com/office/powerpoint/2010/main" val="3761199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These are common questions that parents have about following the safe sleep guidelines, and this presentation will address each of these questions in turn.</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50DF8A0-3366-4730-AE05-6A1D17DA664F}" type="slidenum">
              <a:rPr lang="en-US" altLang="en-US" smtClean="0">
                <a:cs typeface="Arial" charset="0"/>
              </a:rPr>
              <a:pPr eaLnBrk="1" fontAlgn="base" hangingPunct="1">
                <a:spcBef>
                  <a:spcPct val="0"/>
                </a:spcBef>
                <a:spcAft>
                  <a:spcPct val="0"/>
                </a:spcAft>
              </a:pPr>
              <a:t>13</a:t>
            </a:fld>
            <a:endParaRPr lang="en-US" alt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first question was, “Do I really have to do all of these things all of the time?”</a:t>
            </a:r>
          </a:p>
          <a:p>
            <a:pPr eaLnBrk="1" hangingPunct="1">
              <a:spcBef>
                <a:spcPct val="0"/>
              </a:spcBef>
            </a:pPr>
            <a:endParaRPr lang="en-US" altLang="en-US" dirty="0"/>
          </a:p>
          <a:p>
            <a:pPr eaLnBrk="1" hangingPunct="1">
              <a:spcBef>
                <a:spcPct val="0"/>
              </a:spcBef>
            </a:pPr>
            <a:r>
              <a:rPr lang="en-US" altLang="en-US" dirty="0"/>
              <a:t>Although </a:t>
            </a:r>
            <a:r>
              <a:rPr lang="en-US" altLang="en-US" dirty="0" err="1"/>
              <a:t>SUID</a:t>
            </a:r>
            <a:r>
              <a:rPr lang="en-US" altLang="en-US" dirty="0"/>
              <a:t> cases are uncommon, thousands of cases occur each year in the United States, many of which are preventable. Just like you make sure your baby wears a seatbelt in the car every time, even though you don’t expect to get into a car crash, following safe sleep guidelines as a habit can help keep your baby safe. Even if you survive a car ride without wearing a seatbelt, it is riskier to do so. Especially because your baby sleep so much, it is best to always avoid unsafe sleep practices that are known to be linked to Sudden Unexpected Infant Death.</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3AEA556-D113-4B46-8297-F3652C720BEA}" type="slidenum">
              <a:rPr lang="en-US" altLang="en-US" smtClean="0">
                <a:cs typeface="Arial" charset="0"/>
              </a:rPr>
              <a:pPr eaLnBrk="1" fontAlgn="base" hangingPunct="1">
                <a:spcBef>
                  <a:spcPct val="0"/>
                </a:spcBef>
                <a:spcAft>
                  <a:spcPct val="0"/>
                </a:spcAft>
              </a:pPr>
              <a:t>14</a:t>
            </a:fld>
            <a:endParaRPr lang="en-US" alt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15</a:t>
            </a:fld>
            <a:endParaRPr lang="en-US"/>
          </a:p>
        </p:txBody>
      </p:sp>
    </p:spTree>
    <p:extLst>
      <p:ext uri="{BB962C8B-B14F-4D97-AF65-F5344CB8AC3E}">
        <p14:creationId xmlns:p14="http://schemas.microsoft.com/office/powerpoint/2010/main" val="34349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second question was, “Why can’t I let my baby sleep on his/her tummy?”</a:t>
            </a:r>
          </a:p>
          <a:p>
            <a:pPr eaLnBrk="1" hangingPunct="1">
              <a:spcBef>
                <a:spcPct val="0"/>
              </a:spcBef>
            </a:pPr>
            <a:endParaRPr lang="en-US" altLang="en-US" dirty="0"/>
          </a:p>
          <a:p>
            <a:pPr eaLnBrk="1" hangingPunct="1">
              <a:spcBef>
                <a:spcPct val="0"/>
              </a:spcBef>
            </a:pP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F932134-4150-45C5-BF9C-446D8F4C4CFC}" type="slidenum">
              <a:rPr lang="en-US" altLang="en-US" smtClean="0">
                <a:cs typeface="Arial" charset="0"/>
              </a:rPr>
              <a:pPr eaLnBrk="1" fontAlgn="base" hangingPunct="1">
                <a:spcBef>
                  <a:spcPct val="0"/>
                </a:spcBef>
                <a:spcAft>
                  <a:spcPct val="0"/>
                </a:spcAft>
              </a:pPr>
              <a:t>16</a:t>
            </a:fld>
            <a:endParaRPr lang="en-US" alt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third question was, “Can I really not put anything in the baby’s sleep area? Not even blankets or crib bumpers? </a:t>
            </a:r>
            <a:br>
              <a:rPr lang="en-US" altLang="en-US" dirty="0"/>
            </a:b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597FCB8E-EC5D-4316-B6A9-71093AE32AAC}" type="slidenum">
              <a:rPr lang="en-US" altLang="en-US" smtClean="0">
                <a:cs typeface="Arial" charset="0"/>
              </a:rPr>
              <a:pPr eaLnBrk="1" fontAlgn="base" hangingPunct="1">
                <a:spcBef>
                  <a:spcPct val="0"/>
                </a:spcBef>
                <a:spcAft>
                  <a:spcPct val="0"/>
                </a:spcAft>
              </a:pPr>
              <a:t>17</a:t>
            </a:fld>
            <a:endParaRPr lang="en-US" alt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third question was, “Can I really not put anything in the baby’s sleep area? Not even blankets or crib bumpers? If you use a blanket, be sure it is tucked in firmly and comes up to the level of the baby’s chest. </a:t>
            </a:r>
            <a:br>
              <a:rPr lang="en-US" altLang="en-US" dirty="0"/>
            </a:br>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EB4E0B1-6611-41F0-BB8F-DFBB4D91FAA7}" type="slidenum">
              <a:rPr lang="en-US" altLang="en-US" smtClean="0">
                <a:cs typeface="Arial" charset="0"/>
              </a:rPr>
              <a:pPr eaLnBrk="1" fontAlgn="base" hangingPunct="1">
                <a:spcBef>
                  <a:spcPct val="0"/>
                </a:spcBef>
                <a:spcAft>
                  <a:spcPct val="0"/>
                </a:spcAft>
              </a:pPr>
              <a:t>18</a:t>
            </a:fld>
            <a:endParaRPr lang="en-US" alt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There are several products such as baby positioners or cardboard boxes that are marketed to parents. You should research these products before you buy them to be sure they are safe – a great reference is the Consumer Products Safety Commission. </a:t>
            </a:r>
          </a:p>
          <a:p>
            <a:endParaRPr lang="en-US" dirty="0"/>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19</a:t>
            </a:fld>
            <a:endParaRPr lang="en-US"/>
          </a:p>
        </p:txBody>
      </p:sp>
    </p:spTree>
    <p:extLst>
      <p:ext uri="{BB962C8B-B14F-4D97-AF65-F5344CB8AC3E}">
        <p14:creationId xmlns:p14="http://schemas.microsoft.com/office/powerpoint/2010/main" val="105019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 Explain definition of room sharing and bed-sharing. </a:t>
            </a:r>
          </a:p>
          <a:p>
            <a:endParaRPr lang="en-US" altLang="en-US" dirty="0"/>
          </a:p>
          <a:p>
            <a:r>
              <a:rPr lang="en-US" altLang="en-US" dirty="0"/>
              <a:t>The fourth question was, “What’s risky about my baby sleeping in bed with me?”</a:t>
            </a:r>
          </a:p>
        </p:txBody>
      </p:sp>
      <p:sp>
        <p:nvSpPr>
          <p:cNvPr id="4" name="Slide Number Placeholder 3"/>
          <p:cNvSpPr>
            <a:spLocks noGrp="1"/>
          </p:cNvSpPr>
          <p:nvPr>
            <p:ph type="sldNum" sz="quarter" idx="5"/>
          </p:nvPr>
        </p:nvSpPr>
        <p:spPr/>
        <p:txBody>
          <a:bodyPr/>
          <a:lstStyle/>
          <a:p>
            <a:pPr>
              <a:defRPr/>
            </a:pPr>
            <a:fld id="{A2485CCE-8F6D-4C4D-8632-856C8A6B70F7}"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 30 second  Video of baby asleep on couch and being moved by the mother </a:t>
            </a:r>
          </a:p>
          <a:p>
            <a:endParaRPr lang="en-US" altLang="en-US" dirty="0"/>
          </a:p>
          <a:p>
            <a:r>
              <a:rPr lang="en-US" altLang="en-US" dirty="0"/>
              <a:t>The fourth question was, “What’s risky about my baby sleeping in bed with me?”</a:t>
            </a:r>
          </a:p>
        </p:txBody>
      </p:sp>
      <p:sp>
        <p:nvSpPr>
          <p:cNvPr id="4" name="Slide Number Placeholder 3"/>
          <p:cNvSpPr>
            <a:spLocks noGrp="1"/>
          </p:cNvSpPr>
          <p:nvPr>
            <p:ph type="sldNum" sz="quarter" idx="5"/>
          </p:nvPr>
        </p:nvSpPr>
        <p:spPr/>
        <p:txBody>
          <a:bodyPr/>
          <a:lstStyle/>
          <a:p>
            <a:pPr>
              <a:defRPr/>
            </a:pPr>
            <a:fld id="{AAABE7BE-7CA3-4A0D-A4FE-F670556D56CD}"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Notes:</a:t>
            </a:r>
          </a:p>
          <a:p>
            <a:endParaRPr lang="en-US" altLang="en-US"/>
          </a:p>
          <a:p>
            <a:r>
              <a:rPr lang="en-US" altLang="en-US"/>
              <a:t>So far this presentation has covered the safe sleep recommendations and the reasons for them. However, parents can find it challenging to get their babies to sleep, and that includes getting them to sleep according to the safe sleep guidelines.</a:t>
            </a:r>
          </a:p>
        </p:txBody>
      </p:sp>
      <p:sp>
        <p:nvSpPr>
          <p:cNvPr id="4" name="Slide Number Placeholder 3"/>
          <p:cNvSpPr>
            <a:spLocks noGrp="1"/>
          </p:cNvSpPr>
          <p:nvPr>
            <p:ph type="sldNum" sz="quarter" idx="5"/>
          </p:nvPr>
        </p:nvSpPr>
        <p:spPr/>
        <p:txBody>
          <a:bodyPr/>
          <a:lstStyle/>
          <a:p>
            <a:pPr>
              <a:defRPr/>
            </a:pPr>
            <a:fld id="{681A688A-22E1-457A-9F4B-3CA531E8D4B3}"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0BA008-B3A4-4C18-9DFE-9F272D6BAE4E}" type="slidenum">
              <a:rPr lang="en-US" altLang="en-US" smtClean="0"/>
              <a:pPr fontAlgn="base">
                <a:spcBef>
                  <a:spcPct val="0"/>
                </a:spcBef>
                <a:spcAft>
                  <a:spcPct val="0"/>
                </a:spcAft>
                <a:defRPr/>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Notes:</a:t>
            </a:r>
          </a:p>
          <a:p>
            <a:pPr eaLnBrk="1" hangingPunct="1"/>
            <a:endParaRPr lang="en-US" altLang="en-US" dirty="0"/>
          </a:p>
          <a:p>
            <a:pPr eaLnBrk="1" hangingPunct="1"/>
            <a:r>
              <a:rPr lang="en-US" altLang="en-US" dirty="0"/>
              <a:t>Getting your baby to sleep can be challenging. It’s important to know what to expect when it comes to their sleep patterns.</a:t>
            </a:r>
          </a:p>
          <a:p>
            <a:pPr eaLnBrk="1" hangingPunct="1"/>
            <a:endParaRPr lang="en-US" altLang="en-US" dirty="0"/>
          </a:p>
          <a:p>
            <a:pPr eaLnBrk="1" hangingPunct="1"/>
            <a:r>
              <a:rPr lang="en-US" altLang="en-US" dirty="0"/>
              <a:t>References:</a:t>
            </a:r>
          </a:p>
          <a:p>
            <a:pPr eaLnBrk="1" hangingPunct="1"/>
            <a:endParaRPr lang="en-US" altLang="en-US" dirty="0"/>
          </a:p>
          <a:p>
            <a:pPr eaLnBrk="1" hangingPunct="1"/>
            <a:r>
              <a:rPr lang="en-US" altLang="en-US" dirty="0"/>
              <a:t>California WIC program, California Department of Health. Getting to know your baby: Birth to 6 months. http://www.healthvermont.gov/sites/default/files/documents/2016/11/cyf_WIC-BB-GettingToKnowYourBabyBooklet.pdf. Accessed April 24, 2018.</a:t>
            </a:r>
          </a:p>
          <a:p>
            <a:pPr eaLnBrk="1" hangingPunct="1"/>
            <a:endParaRPr lang="en-US" altLang="en-US" dirty="0"/>
          </a:p>
          <a:p>
            <a:pPr eaLnBrk="1" hangingPunct="1"/>
            <a:r>
              <a:rPr lang="en-US" altLang="en-US" dirty="0"/>
              <a:t>AAP Healthy Children: https://www.healthychildren.org/English/ages-stages/baby/sleep/Pages/default.aspx</a:t>
            </a:r>
          </a:p>
          <a:p>
            <a:pPr eaLnBrk="1" hangingPunct="1"/>
            <a:endParaRPr lang="en-US" altLang="en-US" dirty="0"/>
          </a:p>
          <a:p>
            <a:pPr eaLnBrk="1" hangingPunct="1"/>
            <a:r>
              <a:rPr lang="en-US" altLang="en-US" dirty="0"/>
              <a:t>https://www.marchofdimes.org/baby/safe-sleep-for-your-baby.aspx</a:t>
            </a:r>
          </a:p>
          <a:p>
            <a:pPr eaLnBrk="1" hangingPunct="1"/>
            <a:endParaRPr lang="en-US" altLang="en-US" dirty="0"/>
          </a:p>
        </p:txBody>
      </p:sp>
      <p:sp>
        <p:nvSpPr>
          <p:cNvPr id="4" name="Slide Number Placeholder 3"/>
          <p:cNvSpPr>
            <a:spLocks noGrp="1"/>
          </p:cNvSpPr>
          <p:nvPr>
            <p:ph type="sldNum" sz="quarter" idx="5"/>
          </p:nvPr>
        </p:nvSpPr>
        <p:spPr/>
        <p:txBody>
          <a:bodyPr/>
          <a:lstStyle/>
          <a:p>
            <a:pPr>
              <a:defRPr/>
            </a:pPr>
            <a:fld id="{2BCF7F31-35E4-46D8-A17C-DA94576CB1DF}"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24</a:t>
            </a:fld>
            <a:endParaRPr lang="en-US"/>
          </a:p>
        </p:txBody>
      </p:sp>
    </p:spTree>
    <p:extLst>
      <p:ext uri="{BB962C8B-B14F-4D97-AF65-F5344CB8AC3E}">
        <p14:creationId xmlns:p14="http://schemas.microsoft.com/office/powerpoint/2010/main" val="145202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25</a:t>
            </a:fld>
            <a:endParaRPr lang="en-US"/>
          </a:p>
        </p:txBody>
      </p:sp>
    </p:spTree>
    <p:extLst>
      <p:ext uri="{BB962C8B-B14F-4D97-AF65-F5344CB8AC3E}">
        <p14:creationId xmlns:p14="http://schemas.microsoft.com/office/powerpoint/2010/main" val="3031590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26</a:t>
            </a:fld>
            <a:endParaRPr lang="en-US"/>
          </a:p>
        </p:txBody>
      </p:sp>
    </p:spTree>
    <p:extLst>
      <p:ext uri="{BB962C8B-B14F-4D97-AF65-F5344CB8AC3E}">
        <p14:creationId xmlns:p14="http://schemas.microsoft.com/office/powerpoint/2010/main" val="415119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27</a:t>
            </a:fld>
            <a:endParaRPr lang="en-US"/>
          </a:p>
        </p:txBody>
      </p:sp>
    </p:spTree>
    <p:extLst>
      <p:ext uri="{BB962C8B-B14F-4D97-AF65-F5344CB8AC3E}">
        <p14:creationId xmlns:p14="http://schemas.microsoft.com/office/powerpoint/2010/main" val="3594761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28</a:t>
            </a:fld>
            <a:endParaRPr lang="en-US"/>
          </a:p>
        </p:txBody>
      </p:sp>
    </p:spTree>
    <p:extLst>
      <p:ext uri="{BB962C8B-B14F-4D97-AF65-F5344CB8AC3E}">
        <p14:creationId xmlns:p14="http://schemas.microsoft.com/office/powerpoint/2010/main" val="1996539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29</a:t>
            </a:fld>
            <a:endParaRPr lang="en-US"/>
          </a:p>
        </p:txBody>
      </p:sp>
    </p:spTree>
    <p:extLst>
      <p:ext uri="{BB962C8B-B14F-4D97-AF65-F5344CB8AC3E}">
        <p14:creationId xmlns:p14="http://schemas.microsoft.com/office/powerpoint/2010/main" val="2258600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Newborns and young babies may often be in a deep sleep after a feeding and so this makes it easier to put them for sleep in their </a:t>
            </a:r>
            <a:r>
              <a:rPr lang="en-US" dirty="0" err="1"/>
              <a:t>porto</a:t>
            </a:r>
            <a:r>
              <a:rPr lang="en-US" dirty="0"/>
              <a:t> crib or crib. For older babies, starting at about 4 months, parents can start putting the baby to sleep while drowsy but still somewhat awake – this will help the baby learn how to fall asleep by himself. </a:t>
            </a:r>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30</a:t>
            </a:fld>
            <a:endParaRPr lang="en-US"/>
          </a:p>
        </p:txBody>
      </p:sp>
    </p:spTree>
    <p:extLst>
      <p:ext uri="{BB962C8B-B14F-4D97-AF65-F5344CB8AC3E}">
        <p14:creationId xmlns:p14="http://schemas.microsoft.com/office/powerpoint/2010/main" val="2568548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Because it can be difficult to get babies to sleep in general, following safe sleep practices can sometimes feel extra challenging. Still, for your baby’s safety, try to follow safe sleep practices as frequently and thoroughly as you can. It may take some problem solving and persistence, but you can accomplish both sleep and safety.</a:t>
            </a:r>
          </a:p>
        </p:txBody>
      </p:sp>
      <p:sp>
        <p:nvSpPr>
          <p:cNvPr id="4" name="Slide Number Placeholder 3"/>
          <p:cNvSpPr>
            <a:spLocks noGrp="1"/>
          </p:cNvSpPr>
          <p:nvPr>
            <p:ph type="sldNum" sz="quarter" idx="5"/>
          </p:nvPr>
        </p:nvSpPr>
        <p:spPr/>
        <p:txBody>
          <a:bodyPr/>
          <a:lstStyle/>
          <a:p>
            <a:pPr>
              <a:defRPr/>
            </a:pPr>
            <a:fld id="{3015CBC1-0D23-4046-B83F-20403FA6D2E2}"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F3B3FAD-6D1F-4635-AE86-B694E7112549}" type="slidenum">
              <a:rPr lang="en-US" smtClean="0"/>
              <a:pPr>
                <a:defRPr/>
              </a:pPr>
              <a:t>32</a:t>
            </a:fld>
            <a:endParaRPr lang="en-US"/>
          </a:p>
        </p:txBody>
      </p:sp>
    </p:spTree>
    <p:extLst>
      <p:ext uri="{BB962C8B-B14F-4D97-AF65-F5344CB8AC3E}">
        <p14:creationId xmlns:p14="http://schemas.microsoft.com/office/powerpoint/2010/main" val="386688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You may wonder how often sudden unexpected infant deaths occur. The cases are not common, but when they do occur, each death is a tragedy.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Centers for Disease Control. Sudden Unexpected Infant Death and Sudden Infant Death Syndrome website. https://www.cdc.gov/sids/data.htm. Accessed October 2018. </a:t>
            </a:r>
          </a:p>
          <a:p>
            <a:pPr eaLnBrk="1" hangingPunct="1">
              <a:spcBef>
                <a:spcPct val="0"/>
              </a:spcBef>
            </a:pPr>
            <a:endParaRPr lang="en-US" altLang="en-US" dirty="0"/>
          </a:p>
          <a:p>
            <a:pPr eaLnBrk="1" hangingPunct="1">
              <a:spcBef>
                <a:spcPct val="0"/>
              </a:spcBef>
            </a:pPr>
            <a:r>
              <a:rPr lang="en-US" altLang="en-US" dirty="0"/>
              <a:t>Vermont Department of Health. Sudden Unexpected Infant Death Data Brief from </a:t>
            </a:r>
            <a:r>
              <a:rPr lang="en-US" altLang="en-US" dirty="0" err="1"/>
              <a:t>VDH</a:t>
            </a:r>
            <a:r>
              <a:rPr lang="en-US" altLang="en-US" dirty="0"/>
              <a:t> website. http://www.healthvermont.gov/sites/default/files/documents/pdf/HSVR_injury_SUID.pdf. Accessed April 18, 2018. </a:t>
            </a:r>
          </a:p>
          <a:p>
            <a:pPr eaLnBrk="1" hangingPunct="1">
              <a:spcBef>
                <a:spcPct val="0"/>
              </a:spcBef>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448A6D9-D87F-48F5-A109-A5FFE9D17F03}" type="slidenum">
              <a:rPr lang="en-US" altLang="en-US" smtClean="0">
                <a:cs typeface="Arial" charset="0"/>
              </a:rPr>
              <a:pPr eaLnBrk="1" fontAlgn="base" hangingPunct="1">
                <a:spcBef>
                  <a:spcPct val="0"/>
                </a:spcBef>
                <a:spcAft>
                  <a:spcPct val="0"/>
                </a:spcAft>
              </a:pPr>
              <a:t>6</a:t>
            </a:fld>
            <a:endParaRPr lang="en-US" altLang="en-US">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40A961E-9FC5-4C9F-AD9F-7344C19671CB}" type="slidenum">
              <a:rPr lang="en-US" smtClean="0"/>
              <a:pPr>
                <a:defRPr/>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34</a:t>
            </a:fld>
            <a:endParaRPr lang="en-US"/>
          </a:p>
        </p:txBody>
      </p:sp>
    </p:spTree>
    <p:extLst>
      <p:ext uri="{BB962C8B-B14F-4D97-AF65-F5344CB8AC3E}">
        <p14:creationId xmlns:p14="http://schemas.microsoft.com/office/powerpoint/2010/main" val="1384041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Notes:</a:t>
            </a:r>
          </a:p>
          <a:p>
            <a:endParaRPr lang="en-US" altLang="en-US" dirty="0"/>
          </a:p>
          <a:p>
            <a:r>
              <a:rPr lang="en-US" altLang="en-US" dirty="0"/>
              <a:t>We often talk about “risk reduction” for baby safety. For example, you can protect your baby and reduce the “risk” of injury by using a car seat. You can also reduce the risk of accidental suffocation by using safe sleep practices, which we will be talking about in this presentation. </a:t>
            </a:r>
          </a:p>
          <a:p>
            <a:endParaRPr lang="en-US" altLang="en-US" dirty="0"/>
          </a:p>
          <a:p>
            <a:r>
              <a:rPr lang="en-US" altLang="en-US" dirty="0"/>
              <a:t>Research examining </a:t>
            </a:r>
            <a:r>
              <a:rPr lang="en-US" altLang="en-US" dirty="0" err="1"/>
              <a:t>SUID</a:t>
            </a:r>
            <a:r>
              <a:rPr lang="en-US" altLang="en-US" dirty="0"/>
              <a:t> cases has found that many of them were preventable.</a:t>
            </a:r>
          </a:p>
          <a:p>
            <a:endParaRPr lang="en-US" altLang="en-US" dirty="0"/>
          </a:p>
          <a:p>
            <a:r>
              <a:rPr lang="en-US" altLang="en-US" dirty="0"/>
              <a:t>References:</a:t>
            </a:r>
          </a:p>
          <a:p>
            <a:endParaRPr lang="en-US" altLang="en-US" dirty="0"/>
          </a:p>
          <a:p>
            <a:r>
              <a:rPr lang="en-US" altLang="en-US" dirty="0"/>
              <a:t>Kemp </a:t>
            </a:r>
            <a:r>
              <a:rPr lang="en-US" altLang="en-US" dirty="0" err="1"/>
              <a:t>JS</a:t>
            </a:r>
            <a:r>
              <a:rPr lang="en-US" altLang="en-US" dirty="0"/>
              <a:t>, Unger B, Wilkins D, Psara RM, Ledbetter TL, Graham MA, Case M, Thach BT. Unsafe sleep practices and an analysis of </a:t>
            </a:r>
            <a:r>
              <a:rPr lang="en-US" altLang="en-US" dirty="0" err="1"/>
              <a:t>bedsharing</a:t>
            </a:r>
            <a:r>
              <a:rPr lang="en-US" altLang="en-US" dirty="0"/>
              <a:t> among infants dying suddenly and unexpectedly: Result of a four-year, population-based, death-scene investigation study of sudden infant death syndrome and related deaths. Pediatrics. 2000 Sep; 106(3); </a:t>
            </a:r>
            <a:r>
              <a:rPr lang="en-US" altLang="en-US" dirty="0" err="1"/>
              <a:t>E41</a:t>
            </a:r>
            <a:r>
              <a:rPr lang="en-US" altLang="en-US" dirty="0"/>
              <a:t>. </a:t>
            </a:r>
          </a:p>
          <a:p>
            <a:endParaRPr lang="en-US" altLang="en-US" dirty="0"/>
          </a:p>
        </p:txBody>
      </p:sp>
      <p:sp>
        <p:nvSpPr>
          <p:cNvPr id="4" name="Slide Number Placeholder 3"/>
          <p:cNvSpPr>
            <a:spLocks noGrp="1"/>
          </p:cNvSpPr>
          <p:nvPr>
            <p:ph type="sldNum" sz="quarter" idx="5"/>
          </p:nvPr>
        </p:nvSpPr>
        <p:spPr/>
        <p:txBody>
          <a:bodyPr/>
          <a:lstStyle/>
          <a:p>
            <a:pPr>
              <a:defRPr/>
            </a:pPr>
            <a:fld id="{AD6EC7C6-71B3-400A-8A02-7278F30D090C}"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BCE1D496-E540-44CE-AA83-93938DB588F9}" type="slidenum">
              <a:rPr lang="en-US" smtClean="0"/>
              <a:pPr>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Notes:</a:t>
            </a:r>
          </a:p>
          <a:p>
            <a:pPr eaLnBrk="1" hangingPunct="1">
              <a:spcBef>
                <a:spcPct val="0"/>
              </a:spcBef>
            </a:pPr>
            <a:endParaRPr lang="en-US" altLang="en-US" dirty="0"/>
          </a:p>
          <a:p>
            <a:pPr eaLnBrk="1" hangingPunct="1">
              <a:spcBef>
                <a:spcPct val="0"/>
              </a:spcBef>
            </a:pPr>
            <a:r>
              <a:rPr lang="en-US" altLang="en-US" dirty="0"/>
              <a:t>The American Academy of Pediatrics has a set of guidelines that can help prevent Sudden Unexpected Infant Death. Some of these guidelines are focused on safe sleep practices, and some recommendations are not sleep-specific but also reduce the risk of </a:t>
            </a:r>
            <a:r>
              <a:rPr lang="en-US" altLang="en-US" dirty="0" err="1"/>
              <a:t>SUID</a:t>
            </a:r>
            <a:r>
              <a:rPr lang="en-US" altLang="en-US" dirty="0"/>
              <a:t>. You should be aware of all of these guidelines, but for the after this slide we will focus on sleep-related recommendations.</a:t>
            </a:r>
          </a:p>
          <a:p>
            <a:pPr eaLnBrk="1" hangingPunct="1">
              <a:spcBef>
                <a:spcPct val="0"/>
              </a:spcBef>
            </a:pPr>
            <a:endParaRPr lang="en-US" altLang="en-US" dirty="0"/>
          </a:p>
          <a:p>
            <a:pPr eaLnBrk="1" hangingPunct="1">
              <a:spcBef>
                <a:spcPct val="0"/>
              </a:spcBef>
            </a:pPr>
            <a:r>
              <a:rPr lang="en-US" altLang="en-US" dirty="0"/>
              <a:t>References:</a:t>
            </a:r>
          </a:p>
          <a:p>
            <a:pPr eaLnBrk="1" hangingPunct="1">
              <a:spcBef>
                <a:spcPct val="0"/>
              </a:spcBef>
            </a:pPr>
            <a:endParaRPr lang="en-US" altLang="en-US" dirty="0"/>
          </a:p>
          <a:p>
            <a:pPr eaLnBrk="1" hangingPunct="1">
              <a:spcBef>
                <a:spcPct val="0"/>
              </a:spcBef>
            </a:pPr>
            <a:r>
              <a:rPr lang="en-US" altLang="en-US" dirty="0"/>
              <a:t>2016 AAP Policy Statement: Task Force on Sudden Infant Death Syndrome. SIDS and other sleep-related infant deaths: updated 2016 recommendations for a safe infant sleeping environment. Pediatrics.  2016 </a:t>
            </a:r>
            <a:r>
              <a:rPr lang="en-US" altLang="en-US" dirty="0" err="1"/>
              <a:t>Nov;138</a:t>
            </a:r>
            <a:r>
              <a:rPr lang="en-US" altLang="en-US" dirty="0"/>
              <a:t>(5).</a:t>
            </a:r>
          </a:p>
          <a:p>
            <a:pPr eaLnBrk="1" hangingPunct="1">
              <a:spcBef>
                <a:spcPct val="0"/>
              </a:spcBef>
            </a:pPr>
            <a:endParaRPr lang="en-US" altLang="en-US" dirty="0"/>
          </a:p>
          <a:p>
            <a:pPr eaLnBrk="1" hangingPunct="1">
              <a:spcBef>
                <a:spcPct val="0"/>
              </a:spcBef>
            </a:pPr>
            <a:r>
              <a:rPr lang="en-US" altLang="en-US" dirty="0"/>
              <a:t>2016 AAP Technical Report: Moon RY, Task Force on Sudden Infant Death Syndrome. SIDS and Other Sleep-Related Infant Deaths: Evidence Base for 2016 Updated Recommendations for a Safe Infant Sleeping Environment. Pediatrics. 2016 </a:t>
            </a:r>
            <a:r>
              <a:rPr lang="en-US" altLang="en-US" dirty="0" err="1"/>
              <a:t>Nov;138</a:t>
            </a:r>
            <a:r>
              <a:rPr lang="en-US" altLang="en-US" dirty="0"/>
              <a:t>(5).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8345FD2-36AE-4154-BB6B-FF45CE0614CF}" type="slidenum">
              <a:rPr lang="en-US" altLang="en-US" smtClean="0">
                <a:cs typeface="Arial" charset="0"/>
              </a:rPr>
              <a:pPr eaLnBrk="1" fontAlgn="base" hangingPunct="1">
                <a:spcBef>
                  <a:spcPct val="0"/>
                </a:spcBef>
                <a:spcAft>
                  <a:spcPct val="0"/>
                </a:spcAft>
              </a:pPr>
              <a:t>9</a:t>
            </a:fld>
            <a:endParaRPr lang="en-US" alt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Notes:</a:t>
            </a:r>
          </a:p>
          <a:p>
            <a:pPr eaLnBrk="1" hangingPunct="1">
              <a:spcBef>
                <a:spcPct val="0"/>
              </a:spcBef>
            </a:pPr>
            <a:endParaRPr lang="en-US" altLang="en-US"/>
          </a:p>
          <a:p>
            <a:pPr eaLnBrk="1" hangingPunct="1">
              <a:spcBef>
                <a:spcPct val="0"/>
              </a:spcBef>
            </a:pPr>
            <a:r>
              <a:rPr lang="en-US" altLang="en-US"/>
              <a:t>The American Academy of Pediatrics has a set of guidelines that can help prevent Sudden Unexpected Infant Death. Some of these guidelines are focused on safe sleep practices, and some recommendations are not sleep-specific but also reduce the risk of SUID. You should be aware of all of these guidelines, but for the after this slide we will focus on sleep-related recommendations.</a:t>
            </a:r>
          </a:p>
          <a:p>
            <a:pPr eaLnBrk="1" hangingPunct="1">
              <a:spcBef>
                <a:spcPct val="0"/>
              </a:spcBef>
            </a:pPr>
            <a:endParaRPr lang="en-US" altLang="en-US"/>
          </a:p>
          <a:p>
            <a:pPr eaLnBrk="1" hangingPunct="1">
              <a:spcBef>
                <a:spcPct val="0"/>
              </a:spcBef>
            </a:pPr>
            <a:r>
              <a:rPr lang="en-US" altLang="en-US"/>
              <a:t>References:</a:t>
            </a:r>
          </a:p>
          <a:p>
            <a:pPr eaLnBrk="1" hangingPunct="1">
              <a:spcBef>
                <a:spcPct val="0"/>
              </a:spcBef>
            </a:pPr>
            <a:endParaRPr lang="en-US" altLang="en-US"/>
          </a:p>
          <a:p>
            <a:pPr eaLnBrk="1" hangingPunct="1">
              <a:spcBef>
                <a:spcPct val="0"/>
              </a:spcBef>
            </a:pPr>
            <a:r>
              <a:rPr lang="en-US" altLang="en-US"/>
              <a:t>2016 AAP Policy Statement: Task Force on Sudden Infant Death Syndrome. SIDS and other sleep-related infant deaths: updated 2016 recommendations for a safe infant sleeping environment. Pediatrics.  2016 Nov;138(5).</a:t>
            </a:r>
          </a:p>
          <a:p>
            <a:pPr eaLnBrk="1" hangingPunct="1">
              <a:spcBef>
                <a:spcPct val="0"/>
              </a:spcBef>
            </a:pPr>
            <a:endParaRPr lang="en-US" altLang="en-US"/>
          </a:p>
          <a:p>
            <a:pPr eaLnBrk="1" hangingPunct="1">
              <a:spcBef>
                <a:spcPct val="0"/>
              </a:spcBef>
            </a:pPr>
            <a:r>
              <a:rPr lang="en-US" altLang="en-US"/>
              <a:t>2016 AAP Technical Report: Moon RY, Task Force on Sudden Infant Death Syndrome. SIDS and Other Sleep-Related Infant Deaths: Evidence Base for 2016 Updated Recommendations for a Safe Infant Sleeping Environment. Pediatrics. 2016 Nov;138(5).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5449" indent="-289562" eaLnBrk="0" hangingPunct="0">
              <a:spcBef>
                <a:spcPct val="30000"/>
              </a:spcBef>
              <a:defRPr sz="1200">
                <a:solidFill>
                  <a:schemeClr val="tx1"/>
                </a:solidFill>
                <a:latin typeface="Calibri" pitchFamily="34" charset="0"/>
              </a:defRPr>
            </a:lvl2pPr>
            <a:lvl3pPr marL="1163100" indent="-231326" eaLnBrk="0" hangingPunct="0">
              <a:spcBef>
                <a:spcPct val="30000"/>
              </a:spcBef>
              <a:defRPr sz="1200">
                <a:solidFill>
                  <a:schemeClr val="tx1"/>
                </a:solidFill>
                <a:latin typeface="Calibri" pitchFamily="34" charset="0"/>
              </a:defRPr>
            </a:lvl3pPr>
            <a:lvl4pPr marL="1628987" indent="-231326" eaLnBrk="0" hangingPunct="0">
              <a:spcBef>
                <a:spcPct val="30000"/>
              </a:spcBef>
              <a:defRPr sz="1200">
                <a:solidFill>
                  <a:schemeClr val="tx1"/>
                </a:solidFill>
                <a:latin typeface="Calibri" pitchFamily="34" charset="0"/>
              </a:defRPr>
            </a:lvl4pPr>
            <a:lvl5pPr marL="2094873" indent="-231326" eaLnBrk="0" hangingPunct="0">
              <a:spcBef>
                <a:spcPct val="30000"/>
              </a:spcBef>
              <a:defRPr sz="1200">
                <a:solidFill>
                  <a:schemeClr val="tx1"/>
                </a:solidFill>
                <a:latin typeface="Calibri" pitchFamily="34" charset="0"/>
              </a:defRPr>
            </a:lvl5pPr>
            <a:lvl6pPr marL="2560760" indent="-231326" eaLnBrk="0" fontAlgn="base" hangingPunct="0">
              <a:spcBef>
                <a:spcPct val="30000"/>
              </a:spcBef>
              <a:spcAft>
                <a:spcPct val="0"/>
              </a:spcAft>
              <a:defRPr sz="1200">
                <a:solidFill>
                  <a:schemeClr val="tx1"/>
                </a:solidFill>
                <a:latin typeface="Calibri" pitchFamily="34" charset="0"/>
              </a:defRPr>
            </a:lvl6pPr>
            <a:lvl7pPr marL="3026647" indent="-231326" eaLnBrk="0" fontAlgn="base" hangingPunct="0">
              <a:spcBef>
                <a:spcPct val="30000"/>
              </a:spcBef>
              <a:spcAft>
                <a:spcPct val="0"/>
              </a:spcAft>
              <a:defRPr sz="1200">
                <a:solidFill>
                  <a:schemeClr val="tx1"/>
                </a:solidFill>
                <a:latin typeface="Calibri" pitchFamily="34" charset="0"/>
              </a:defRPr>
            </a:lvl7pPr>
            <a:lvl8pPr marL="3492534" indent="-231326" eaLnBrk="0" fontAlgn="base" hangingPunct="0">
              <a:spcBef>
                <a:spcPct val="30000"/>
              </a:spcBef>
              <a:spcAft>
                <a:spcPct val="0"/>
              </a:spcAft>
              <a:defRPr sz="1200">
                <a:solidFill>
                  <a:schemeClr val="tx1"/>
                </a:solidFill>
                <a:latin typeface="Calibri" pitchFamily="34" charset="0"/>
              </a:defRPr>
            </a:lvl8pPr>
            <a:lvl9pPr marL="3958421" indent="-231326"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E719DCB-5BDA-4ED9-86D5-D28E2C011E39}" type="slidenum">
              <a:rPr lang="en-US" altLang="en-US" smtClean="0">
                <a:cs typeface="Arial" charset="0"/>
              </a:rPr>
              <a:pPr eaLnBrk="1" fontAlgn="base" hangingPunct="1">
                <a:spcBef>
                  <a:spcPct val="0"/>
                </a:spcBef>
                <a:spcAft>
                  <a:spcPct val="0"/>
                </a:spcAft>
              </a:pPr>
              <a:t>10</a:t>
            </a:fld>
            <a:endParaRPr lang="en-US" alt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11</a:t>
            </a:fld>
            <a:endParaRPr lang="en-US"/>
          </a:p>
        </p:txBody>
      </p:sp>
    </p:spTree>
    <p:extLst>
      <p:ext uri="{BB962C8B-B14F-4D97-AF65-F5344CB8AC3E}">
        <p14:creationId xmlns:p14="http://schemas.microsoft.com/office/powerpoint/2010/main" val="90785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 Video of a crib with no toys, bumper pads or other objects. </a:t>
            </a:r>
          </a:p>
        </p:txBody>
      </p:sp>
      <p:sp>
        <p:nvSpPr>
          <p:cNvPr id="4" name="Slide Number Placeholder 3"/>
          <p:cNvSpPr>
            <a:spLocks noGrp="1"/>
          </p:cNvSpPr>
          <p:nvPr>
            <p:ph type="sldNum" sz="quarter" idx="10"/>
          </p:nvPr>
        </p:nvSpPr>
        <p:spPr/>
        <p:txBody>
          <a:bodyPr/>
          <a:lstStyle/>
          <a:p>
            <a:pPr>
              <a:defRPr/>
            </a:pPr>
            <a:fld id="{2F3B3FAD-6D1F-4635-AE86-B694E7112549}" type="slidenum">
              <a:rPr lang="en-US" smtClean="0"/>
              <a:pPr>
                <a:defRPr/>
              </a:pPr>
              <a:t>12</a:t>
            </a:fld>
            <a:endParaRPr lang="en-US"/>
          </a:p>
        </p:txBody>
      </p:sp>
    </p:spTree>
    <p:extLst>
      <p:ext uri="{BB962C8B-B14F-4D97-AF65-F5344CB8AC3E}">
        <p14:creationId xmlns:p14="http://schemas.microsoft.com/office/powerpoint/2010/main" val="39322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685800" y="3886200"/>
            <a:ext cx="7848600" cy="1752600"/>
          </a:xfrm>
        </p:spPr>
        <p:txBody>
          <a:bodyPr/>
          <a:lstStyle>
            <a:lvl1pPr marL="0" indent="0" algn="l">
              <a:lnSpc>
                <a:spcPts val="3000"/>
              </a:lnSpc>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298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dirty="0"/>
              <a:t>Click to edit Master title style</a:t>
            </a:r>
          </a:p>
        </p:txBody>
      </p:sp>
      <p:sp>
        <p:nvSpPr>
          <p:cNvPr id="3" name="Content Placeholder 2"/>
          <p:cNvSpPr>
            <a:spLocks noGrp="1"/>
          </p:cNvSpPr>
          <p:nvPr>
            <p:ph idx="1"/>
          </p:nvPr>
        </p:nvSpPr>
        <p:spPr>
          <a:xfrm>
            <a:off x="457200" y="1645920"/>
            <a:ext cx="8229600" cy="4525963"/>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732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E910E">
            <a:alpha val="74901"/>
          </a:srgbClr>
        </a:solidFill>
        <a:effectLst/>
      </p:bgPr>
    </p:bg>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520" y="1828800"/>
            <a:ext cx="5373687" cy="3124200"/>
          </a:xfrm>
        </p:spPr>
        <p:txBody>
          <a:bodyPr anchor="t"/>
          <a:lstStyle>
            <a:lvl1pPr algn="l">
              <a:defRPr sz="4800" b="1" cap="none" baseline="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1905761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rd">
    <p:bg>
      <p:bgPr>
        <a:solidFill>
          <a:srgbClr val="703A70"/>
        </a:solidFill>
        <a:effectLst/>
      </p:bgPr>
    </p:bg>
    <p:spTree>
      <p:nvGrpSpPr>
        <p:cNvPr id="1" name=""/>
        <p:cNvGrpSpPr/>
        <p:nvPr/>
      </p:nvGrpSpPr>
      <p:grpSpPr>
        <a:xfrm>
          <a:off x="0" y="0"/>
          <a:ext cx="0" cy="0"/>
          <a:chOff x="0" y="0"/>
          <a:chExt cx="0" cy="0"/>
        </a:xfrm>
      </p:grpSpPr>
      <p:sp>
        <p:nvSpPr>
          <p:cNvPr id="3" name="Rectangle 2"/>
          <p:cNvSpPr/>
          <p:nvPr userDrawn="1"/>
        </p:nvSpPr>
        <p:spPr>
          <a:xfrm>
            <a:off x="685800" y="685800"/>
            <a:ext cx="7772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ontent Placeholder 6"/>
          <p:cNvSpPr>
            <a:spLocks noGrp="1"/>
          </p:cNvSpPr>
          <p:nvPr>
            <p:ph sz="quarter" idx="10"/>
          </p:nvPr>
        </p:nvSpPr>
        <p:spPr>
          <a:xfrm>
            <a:off x="914400" y="914400"/>
            <a:ext cx="7315200" cy="5029200"/>
          </a:xfrm>
          <a:noFill/>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973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alpha val="25098"/>
          </a:schemeClr>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457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59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00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alpha val="25098"/>
          </a:schemeClr>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7200" y="1524000"/>
            <a:ext cx="8229600" cy="0"/>
          </a:xfrm>
          <a:prstGeom prst="line">
            <a:avLst/>
          </a:prstGeom>
          <a:ln w="635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chemeClr val="accent4"/>
                </a:solidFill>
              </a:defRPr>
            </a:lvl1pPr>
          </a:lstStyle>
          <a:p>
            <a:r>
              <a:rPr lang="en-US" dirty="0"/>
              <a:t>Click to edit Master title style</a:t>
            </a:r>
          </a:p>
        </p:txBody>
      </p:sp>
      <p:sp>
        <p:nvSpPr>
          <p:cNvPr id="3" name="Text Placeholder 2"/>
          <p:cNvSpPr>
            <a:spLocks noGrp="1"/>
          </p:cNvSpPr>
          <p:nvPr>
            <p:ph type="body" idx="1"/>
          </p:nvPr>
        </p:nvSpPr>
        <p:spPr>
          <a:xfrm>
            <a:off x="457200" y="1657350"/>
            <a:ext cx="4040188"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57350"/>
            <a:ext cx="4041775"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56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835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64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4C5A514-25BF-4F1C-AC50-9585D830C4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hf hdr="0" ftr="0" dt="0"/>
  <p:txStyles>
    <p:titleStyle>
      <a:lvl1pPr algn="l" rtl="0" eaLnBrk="0" fontAlgn="base" hangingPunct="0">
        <a:lnSpc>
          <a:spcPts val="4800"/>
        </a:lnSpc>
        <a:spcBef>
          <a:spcPct val="0"/>
        </a:spcBef>
        <a:spcAft>
          <a:spcPct val="0"/>
        </a:spcAft>
        <a:defRPr sz="4400" b="1" kern="1200">
          <a:solidFill>
            <a:srgbClr val="703A70"/>
          </a:solidFill>
          <a:latin typeface="+mj-lt"/>
          <a:ea typeface="+mj-ea"/>
          <a:cs typeface="+mj-cs"/>
        </a:defRPr>
      </a:lvl1pPr>
      <a:lvl2pPr algn="l" rtl="0" eaLnBrk="0" fontAlgn="base" hangingPunct="0">
        <a:lnSpc>
          <a:spcPts val="4800"/>
        </a:lnSpc>
        <a:spcBef>
          <a:spcPct val="0"/>
        </a:spcBef>
        <a:spcAft>
          <a:spcPct val="0"/>
        </a:spcAft>
        <a:defRPr sz="4400" b="1">
          <a:solidFill>
            <a:srgbClr val="703A70"/>
          </a:solidFill>
          <a:latin typeface="Calibri" pitchFamily="34" charset="0"/>
        </a:defRPr>
      </a:lvl2pPr>
      <a:lvl3pPr algn="l" rtl="0" eaLnBrk="0" fontAlgn="base" hangingPunct="0">
        <a:lnSpc>
          <a:spcPts val="4800"/>
        </a:lnSpc>
        <a:spcBef>
          <a:spcPct val="0"/>
        </a:spcBef>
        <a:spcAft>
          <a:spcPct val="0"/>
        </a:spcAft>
        <a:defRPr sz="4400" b="1">
          <a:solidFill>
            <a:srgbClr val="703A70"/>
          </a:solidFill>
          <a:latin typeface="Calibri" pitchFamily="34" charset="0"/>
        </a:defRPr>
      </a:lvl3pPr>
      <a:lvl4pPr algn="l" rtl="0" eaLnBrk="0" fontAlgn="base" hangingPunct="0">
        <a:lnSpc>
          <a:spcPts val="4800"/>
        </a:lnSpc>
        <a:spcBef>
          <a:spcPct val="0"/>
        </a:spcBef>
        <a:spcAft>
          <a:spcPct val="0"/>
        </a:spcAft>
        <a:defRPr sz="4400" b="1">
          <a:solidFill>
            <a:srgbClr val="703A70"/>
          </a:solidFill>
          <a:latin typeface="Calibri" pitchFamily="34" charset="0"/>
        </a:defRPr>
      </a:lvl4pPr>
      <a:lvl5pPr algn="l" rtl="0" eaLnBrk="0" fontAlgn="base" hangingPunct="0">
        <a:lnSpc>
          <a:spcPts val="4800"/>
        </a:lnSpc>
        <a:spcBef>
          <a:spcPct val="0"/>
        </a:spcBef>
        <a:spcAft>
          <a:spcPct val="0"/>
        </a:spcAft>
        <a:defRPr sz="4400" b="1">
          <a:solidFill>
            <a:srgbClr val="703A7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FE910E"/>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E910E"/>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E910E"/>
        </a:buClr>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FE910E"/>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psc.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A70"/>
        </a:solidFill>
        <a:effectLst/>
      </p:bgPr>
    </p:bg>
    <p:spTree>
      <p:nvGrpSpPr>
        <p:cNvPr id="1" name=""/>
        <p:cNvGrpSpPr/>
        <p:nvPr/>
      </p:nvGrpSpPr>
      <p:grpSpPr>
        <a:xfrm>
          <a:off x="0" y="0"/>
          <a:ext cx="0" cy="0"/>
          <a:chOff x="0" y="0"/>
          <a:chExt cx="0" cy="0"/>
        </a:xfrm>
      </p:grpSpPr>
      <p:pic>
        <p:nvPicPr>
          <p:cNvPr id="102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 flipH="1">
            <a:off x="4297363" y="411163"/>
            <a:ext cx="57626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916"/>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4" name="Title 1"/>
          <p:cNvSpPr>
            <a:spLocks noGrp="1"/>
          </p:cNvSpPr>
          <p:nvPr>
            <p:ph type="ctrTitle"/>
          </p:nvPr>
        </p:nvSpPr>
        <p:spPr>
          <a:xfrm>
            <a:off x="685800" y="1349375"/>
            <a:ext cx="7772400" cy="1470025"/>
          </a:xfrm>
        </p:spPr>
        <p:txBody>
          <a:bodyPr/>
          <a:lstStyle/>
          <a:p>
            <a:pPr eaLnBrk="1" hangingPunct="1">
              <a:lnSpc>
                <a:spcPts val="5000"/>
              </a:lnSpc>
            </a:pPr>
            <a:r>
              <a:rPr lang="en-US" altLang="en-US" sz="4800" dirty="0"/>
              <a:t>Help Your Baby to Go to Sleep, Safe and Sound</a:t>
            </a:r>
          </a:p>
        </p:txBody>
      </p:sp>
      <p:sp>
        <p:nvSpPr>
          <p:cNvPr id="3" name="Subtitle 2"/>
          <p:cNvSpPr>
            <a:spLocks noGrp="1"/>
          </p:cNvSpPr>
          <p:nvPr>
            <p:ph type="subTitle" idx="1"/>
          </p:nvPr>
        </p:nvSpPr>
        <p:spPr>
          <a:xfrm>
            <a:off x="685800" y="3200400"/>
            <a:ext cx="7848600" cy="3048000"/>
          </a:xfrm>
        </p:spPr>
        <p:txBody>
          <a:bodyPr rtlCol="0">
            <a:normAutofit/>
          </a:bodyPr>
          <a:lstStyle/>
          <a:p>
            <a:pPr eaLnBrk="1" fontAlgn="auto" hangingPunct="1">
              <a:lnSpc>
                <a:spcPts val="2600"/>
              </a:lnSpc>
              <a:spcAft>
                <a:spcPts val="0"/>
              </a:spcAft>
              <a:buClr>
                <a:schemeClr val="accent3"/>
              </a:buClr>
              <a:buFont typeface="Arial" panose="020B0604020202020204" pitchFamily="34" charset="0"/>
              <a:buNone/>
              <a:defRPr/>
            </a:pPr>
            <a:r>
              <a:rPr lang="en-US" sz="2400" dirty="0">
                <a:solidFill>
                  <a:schemeClr val="accent1"/>
                </a:solidFill>
              </a:rPr>
              <a:t>Vermont Department of Health</a:t>
            </a:r>
          </a:p>
          <a:p>
            <a:pPr eaLnBrk="1" fontAlgn="auto" hangingPunct="1">
              <a:lnSpc>
                <a:spcPts val="2600"/>
              </a:lnSpc>
              <a:spcAft>
                <a:spcPts val="0"/>
              </a:spcAft>
              <a:buClr>
                <a:schemeClr val="accent3"/>
              </a:buClr>
              <a:buFont typeface="Arial" panose="020B0604020202020204" pitchFamily="34" charset="0"/>
              <a:buNone/>
              <a:defRPr/>
            </a:pPr>
            <a:r>
              <a:rPr lang="en-US" sz="2400" dirty="0">
                <a:solidFill>
                  <a:schemeClr val="accent1"/>
                </a:solidFill>
              </a:rPr>
              <a:t>Division Maternal and Child Health</a:t>
            </a:r>
          </a:p>
          <a:p>
            <a:pPr eaLnBrk="1" fontAlgn="auto" hangingPunct="1">
              <a:lnSpc>
                <a:spcPts val="2600"/>
              </a:lnSpc>
              <a:spcAft>
                <a:spcPts val="0"/>
              </a:spcAft>
              <a:buClr>
                <a:schemeClr val="accent3"/>
              </a:buClr>
              <a:buFont typeface="Arial" panose="020B0604020202020204" pitchFamily="34" charset="0"/>
              <a:buNone/>
              <a:defRPr/>
            </a:pPr>
            <a:endParaRPr lang="en-US" sz="2400" dirty="0">
              <a:solidFill>
                <a:schemeClr val="accent1"/>
              </a:solidFill>
            </a:endParaRPr>
          </a:p>
          <a:p>
            <a:pPr eaLnBrk="1" fontAlgn="auto" hangingPunct="1">
              <a:lnSpc>
                <a:spcPts val="2600"/>
              </a:lnSpc>
              <a:spcAft>
                <a:spcPts val="0"/>
              </a:spcAft>
              <a:buClr>
                <a:schemeClr val="accent3"/>
              </a:buClr>
              <a:buFont typeface="Arial" panose="020B0604020202020204" pitchFamily="34" charset="0"/>
              <a:buNone/>
              <a:defRPr/>
            </a:pPr>
            <a:endParaRPr lang="en-US" sz="2400" dirty="0">
              <a:solidFill>
                <a:schemeClr val="accent1"/>
              </a:solidFill>
            </a:endParaRPr>
          </a:p>
          <a:p>
            <a:pPr eaLnBrk="1" fontAlgn="auto" hangingPunct="1">
              <a:lnSpc>
                <a:spcPts val="2600"/>
              </a:lnSpc>
              <a:spcAft>
                <a:spcPts val="0"/>
              </a:spcAft>
              <a:buClr>
                <a:schemeClr val="accent3"/>
              </a:buClr>
              <a:buFont typeface="Arial" panose="020B0604020202020204" pitchFamily="34" charset="0"/>
              <a:buNone/>
              <a:defRPr/>
            </a:pPr>
            <a:endParaRPr lang="en-US" sz="2400" dirty="0">
              <a:solidFill>
                <a:schemeClr val="accent1"/>
              </a:solidFill>
            </a:endParaRPr>
          </a:p>
          <a:p>
            <a:pPr eaLnBrk="1" fontAlgn="auto" hangingPunct="1">
              <a:lnSpc>
                <a:spcPts val="2600"/>
              </a:lnSpc>
              <a:spcAft>
                <a:spcPts val="0"/>
              </a:spcAft>
              <a:buClr>
                <a:schemeClr val="accent3"/>
              </a:buClr>
              <a:buFont typeface="Arial" panose="020B0604020202020204" pitchFamily="34" charset="0"/>
              <a:buNone/>
              <a:defRPr/>
            </a:pPr>
            <a:endParaRPr lang="en-US" sz="2400" dirty="0">
              <a:solidFill>
                <a:schemeClr val="accent1"/>
              </a:solidFill>
            </a:endParaRPr>
          </a:p>
          <a:p>
            <a:pPr eaLnBrk="1" fontAlgn="auto" hangingPunct="1">
              <a:lnSpc>
                <a:spcPts val="2600"/>
              </a:lnSpc>
              <a:spcAft>
                <a:spcPts val="0"/>
              </a:spcAft>
              <a:buClr>
                <a:schemeClr val="accent3"/>
              </a:buClr>
              <a:buFont typeface="Arial" panose="020B0604020202020204" pitchFamily="34" charset="0"/>
              <a:buNone/>
              <a:defRPr/>
            </a:pPr>
            <a:r>
              <a:rPr lang="en-US" sz="2400" dirty="0">
                <a:solidFill>
                  <a:schemeClr val="accent1"/>
                </a:solidFill>
              </a:rPr>
              <a:t>2018</a:t>
            </a:r>
          </a:p>
        </p:txBody>
      </p:sp>
      <p:pic>
        <p:nvPicPr>
          <p:cNvPr id="6" name="Picture 5" descr="A close up of a logo&#10;&#10;Description generated with very high confidence">
            <a:extLst>
              <a:ext uri="{FF2B5EF4-FFF2-40B4-BE49-F238E27FC236}">
                <a16:creationId xmlns:a16="http://schemas.microsoft.com/office/drawing/2014/main" id="{0449DDAC-FA4E-4C49-B76D-F0AF44E40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897601"/>
            <a:ext cx="2830952" cy="7730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defRPr/>
            </a:pPr>
            <a:r>
              <a:rPr lang="en-US" altLang="en-US" dirty="0"/>
              <a:t>Key AAP Recommendations </a:t>
            </a:r>
            <a:br>
              <a:rPr lang="en-US" altLang="en-US" dirty="0"/>
            </a:br>
            <a:r>
              <a:rPr lang="en-US" altLang="en-US" dirty="0"/>
              <a:t>to Reduce SUID Risk, 2016</a:t>
            </a:r>
          </a:p>
        </p:txBody>
      </p:sp>
      <p:sp>
        <p:nvSpPr>
          <p:cNvPr id="10" name="Content Placeholder 9"/>
          <p:cNvSpPr>
            <a:spLocks noGrp="1"/>
          </p:cNvSpPr>
          <p:nvPr>
            <p:ph idx="1"/>
          </p:nvPr>
        </p:nvSpPr>
        <p:spPr>
          <a:xfrm>
            <a:off x="457200" y="1646238"/>
            <a:ext cx="8229600" cy="4983162"/>
          </a:xfrm>
        </p:spPr>
        <p:txBody>
          <a:bodyPr wrap="square"/>
          <a:lstStyle/>
          <a:p>
            <a:pPr marL="0" indent="0">
              <a:spcAft>
                <a:spcPts val="600"/>
              </a:spcAft>
              <a:buFont typeface="Wingdings" pitchFamily="2" charset="2"/>
              <a:buNone/>
              <a:defRPr/>
            </a:pPr>
            <a:r>
              <a:rPr lang="en-US" altLang="en-US" b="1" dirty="0"/>
              <a:t>Other recommendations</a:t>
            </a:r>
          </a:p>
          <a:p>
            <a:pPr>
              <a:spcAft>
                <a:spcPts val="600"/>
              </a:spcAft>
              <a:defRPr/>
            </a:pPr>
            <a:r>
              <a:rPr lang="en-US" altLang="en-US" dirty="0"/>
              <a:t>Avoid exposing your baby to tobacco smoke. If you or other family members are smokers, this is a good time to consider quitting – call 802-QUITS.</a:t>
            </a:r>
          </a:p>
          <a:p>
            <a:pPr>
              <a:spcAft>
                <a:spcPts val="600"/>
              </a:spcAft>
              <a:defRPr/>
            </a:pPr>
            <a:r>
              <a:rPr lang="en-US" altLang="en-US" dirty="0"/>
              <a:t>Avoid alcohol use and illicit drugs</a:t>
            </a:r>
          </a:p>
          <a:p>
            <a:pPr>
              <a:spcAft>
                <a:spcPts val="600"/>
              </a:spcAft>
              <a:defRPr/>
            </a:pPr>
            <a:r>
              <a:rPr lang="en-US" altLang="en-US" dirty="0"/>
              <a:t>	during pregnancy and after birth.</a:t>
            </a:r>
          </a:p>
          <a:p>
            <a:pPr>
              <a:spcAft>
                <a:spcPts val="600"/>
              </a:spcAft>
              <a:defRPr/>
            </a:pPr>
            <a:r>
              <a:rPr lang="en-US" altLang="en-US" dirty="0"/>
              <a:t>Immunize your baby according to the                       AAP recommendations.</a:t>
            </a:r>
          </a:p>
          <a:p>
            <a:pPr>
              <a:spcAft>
                <a:spcPts val="600"/>
              </a:spcAft>
              <a:defRPr/>
            </a:pPr>
            <a:r>
              <a:rPr lang="en-US" altLang="en-US" dirty="0"/>
              <a:t>Breastfeed your baby.</a:t>
            </a:r>
          </a:p>
          <a:p>
            <a:pPr>
              <a:spcAft>
                <a:spcPts val="600"/>
              </a:spcAft>
              <a:defRPr/>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288" t="20094" r="47457"/>
          <a:stretch/>
        </p:blipFill>
        <p:spPr>
          <a:xfrm flipH="1">
            <a:off x="6105832" y="3411794"/>
            <a:ext cx="2590800" cy="33043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25098"/>
          </a:schemeClr>
        </a:solidFill>
        <a:effectLst/>
      </p:bgPr>
    </p:bg>
    <p:spTree>
      <p:nvGrpSpPr>
        <p:cNvPr id="1" name=""/>
        <p:cNvGrpSpPr/>
        <p:nvPr/>
      </p:nvGrpSpPr>
      <p:grpSpPr>
        <a:xfrm>
          <a:off x="0" y="0"/>
          <a:ext cx="0" cy="0"/>
          <a:chOff x="0" y="0"/>
          <a:chExt cx="0" cy="0"/>
        </a:xfrm>
      </p:grpSpPr>
      <p:sp>
        <p:nvSpPr>
          <p:cNvPr id="7" name="TextBox 6"/>
          <p:cNvSpPr txBox="1"/>
          <p:nvPr/>
        </p:nvSpPr>
        <p:spPr>
          <a:xfrm>
            <a:off x="4724400" y="4005590"/>
            <a:ext cx="1096963" cy="523220"/>
          </a:xfrm>
          <a:prstGeom prst="rect">
            <a:avLst/>
          </a:prstGeom>
          <a:solidFill>
            <a:schemeClr val="bg1"/>
          </a:solidFill>
          <a:ln w="19050">
            <a:solidFill>
              <a:schemeClr val="tx1"/>
            </a:solidFill>
          </a:ln>
        </p:spPr>
        <p:txBody>
          <a:bodyPr anchor="ctr">
            <a:spAutoFit/>
          </a:bodyPr>
          <a:lstStyle/>
          <a:p>
            <a:pPr algn="ctr">
              <a:defRPr/>
            </a:pPr>
            <a:r>
              <a:rPr lang="en-US" altLang="en-US" sz="1400" dirty="0">
                <a:latin typeface="+mn-lt"/>
              </a:rPr>
              <a:t>Baby on back</a:t>
            </a:r>
          </a:p>
        </p:txBody>
      </p:sp>
      <p:cxnSp>
        <p:nvCxnSpPr>
          <p:cNvPr id="3" name="Straight Arrow Connector 2"/>
          <p:cNvCxnSpPr>
            <a:stCxn id="7" idx="2"/>
          </p:cNvCxnSpPr>
          <p:nvPr/>
        </p:nvCxnSpPr>
        <p:spPr>
          <a:xfrm>
            <a:off x="5272882" y="4528810"/>
            <a:ext cx="793" cy="4241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095625" y="5429250"/>
            <a:ext cx="109537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489" name="Group 14"/>
          <p:cNvGrpSpPr>
            <a:grpSpLocks/>
          </p:cNvGrpSpPr>
          <p:nvPr/>
        </p:nvGrpSpPr>
        <p:grpSpPr bwMode="auto">
          <a:xfrm>
            <a:off x="5791200" y="1935163"/>
            <a:ext cx="2687638" cy="1042987"/>
            <a:chOff x="5791200" y="1935271"/>
            <a:chExt cx="2687955" cy="1042988"/>
          </a:xfrm>
        </p:grpSpPr>
        <p:pic>
          <p:nvPicPr>
            <p:cNvPr id="2049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35271"/>
              <a:ext cx="11334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TextBox 11"/>
            <p:cNvSpPr txBox="1">
              <a:spLocks noChangeArrowheads="1"/>
            </p:cNvSpPr>
            <p:nvPr/>
          </p:nvSpPr>
          <p:spPr bwMode="auto">
            <a:xfrm>
              <a:off x="6924675" y="2087433"/>
              <a:ext cx="1554480" cy="738665"/>
            </a:xfrm>
            <a:prstGeom prst="rect">
              <a:avLst/>
            </a:prstGeom>
            <a:solidFill>
              <a:schemeClr val="bg1"/>
            </a:solidFill>
            <a:ln w="19050">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400" dirty="0">
                  <a:solidFill>
                    <a:srgbClr val="FF0000"/>
                  </a:solidFill>
                </a:rPr>
                <a:t>INDICATE 68 degrees </a:t>
              </a:r>
              <a:r>
                <a:rPr lang="en-US" altLang="en-US" sz="1400" dirty="0"/>
                <a:t>Do not overheat baby</a:t>
              </a:r>
            </a:p>
          </p:txBody>
        </p:sp>
      </p:grpSp>
      <p:grpSp>
        <p:nvGrpSpPr>
          <p:cNvPr id="20490" name="Group 15"/>
          <p:cNvGrpSpPr>
            <a:grpSpLocks/>
          </p:cNvGrpSpPr>
          <p:nvPr/>
        </p:nvGrpSpPr>
        <p:grpSpPr bwMode="auto">
          <a:xfrm>
            <a:off x="5791200" y="3040063"/>
            <a:ext cx="2687638" cy="1033462"/>
            <a:chOff x="5791200" y="3040855"/>
            <a:chExt cx="2687955" cy="1033463"/>
          </a:xfrm>
        </p:grpSpPr>
        <p:pic>
          <p:nvPicPr>
            <p:cNvPr id="2049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0855"/>
              <a:ext cx="1133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3"/>
            <p:cNvSpPr txBox="1">
              <a:spLocks noChangeArrowheads="1"/>
            </p:cNvSpPr>
            <p:nvPr/>
          </p:nvSpPr>
          <p:spPr bwMode="auto">
            <a:xfrm>
              <a:off x="6924675" y="3295975"/>
              <a:ext cx="1554480" cy="523221"/>
            </a:xfrm>
            <a:prstGeom prst="rect">
              <a:avLst/>
            </a:prstGeom>
            <a:solidFill>
              <a:schemeClr val="bg1"/>
            </a:solidFill>
            <a:ln w="19050">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400" dirty="0"/>
                <a:t>No soft objects or loose bedding </a:t>
              </a:r>
            </a:p>
          </p:txBody>
        </p:sp>
      </p:grpSp>
      <p:pic>
        <p:nvPicPr>
          <p:cNvPr id="2" name="Picture 1">
            <a:extLst>
              <a:ext uri="{FF2B5EF4-FFF2-40B4-BE49-F238E27FC236}">
                <a16:creationId xmlns:a16="http://schemas.microsoft.com/office/drawing/2014/main" id="{01E8A7AE-C735-497B-8CBF-230FD70F6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7" y="1392004"/>
            <a:ext cx="9098583" cy="40739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defRPr/>
            </a:pPr>
            <a:r>
              <a:rPr lang="en-US" altLang="en-US" dirty="0"/>
              <a:t>How would you make this sleep environment safe?</a:t>
            </a:r>
          </a:p>
        </p:txBody>
      </p:sp>
      <p:pic>
        <p:nvPicPr>
          <p:cNvPr id="5" name="JSI - JSI-1012_VT Safe Sleep Crib Animation (jun 2018)_proof">
            <a:hlinkClick r:id="" action="ppaction://media"/>
            <a:extLst>
              <a:ext uri="{FF2B5EF4-FFF2-40B4-BE49-F238E27FC236}">
                <a16:creationId xmlns:a16="http://schemas.microsoft.com/office/drawing/2014/main" id="{B987254B-D7E7-413E-939C-492017DD70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pic>
        <p:nvPicPr>
          <p:cNvPr id="7" name="JSI - JSI-1012_VT Safe Sleep Crib Animation (jun 2018)_proof">
            <a:hlinkClick r:id="" action="ppaction://media"/>
            <a:extLst>
              <a:ext uri="{FF2B5EF4-FFF2-40B4-BE49-F238E27FC236}">
                <a16:creationId xmlns:a16="http://schemas.microsoft.com/office/drawing/2014/main" id="{08BA0483-8E8E-4409-94BA-BBD15CCA28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1175" y="1646238"/>
            <a:ext cx="8045450" cy="45259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a:t>Some of you may be wondering…</a:t>
            </a:r>
          </a:p>
        </p:txBody>
      </p:sp>
      <p:sp>
        <p:nvSpPr>
          <p:cNvPr id="23555" name="Content Placeholder 2"/>
          <p:cNvSpPr>
            <a:spLocks noGrp="1"/>
          </p:cNvSpPr>
          <p:nvPr>
            <p:ph idx="1"/>
          </p:nvPr>
        </p:nvSpPr>
        <p:spPr>
          <a:xfrm>
            <a:off x="457200" y="1646238"/>
            <a:ext cx="8229600" cy="4525962"/>
          </a:xfrm>
        </p:spPr>
        <p:txBody>
          <a:bodyPr/>
          <a:lstStyle/>
          <a:p>
            <a:pPr>
              <a:spcAft>
                <a:spcPts val="600"/>
              </a:spcAft>
              <a:defRPr/>
            </a:pPr>
            <a:r>
              <a:rPr lang="en-US" altLang="en-US" dirty="0"/>
              <a:t>Do I really have to do all of these things all the time?</a:t>
            </a:r>
          </a:p>
          <a:p>
            <a:pPr>
              <a:spcAft>
                <a:spcPts val="600"/>
              </a:spcAft>
              <a:defRPr/>
            </a:pPr>
            <a:r>
              <a:rPr lang="en-US" altLang="en-US" dirty="0"/>
              <a:t>Why can’t I let my baby sleep on his/her tummy?</a:t>
            </a:r>
          </a:p>
          <a:p>
            <a:pPr>
              <a:spcAft>
                <a:spcPts val="600"/>
              </a:spcAft>
              <a:defRPr/>
            </a:pPr>
            <a:r>
              <a:rPr lang="en-US" altLang="en-US" dirty="0"/>
              <a:t>Can I really not put anything in the baby’s sleep area? Not even blankets or crib bumpers?</a:t>
            </a:r>
          </a:p>
          <a:p>
            <a:pPr>
              <a:spcAft>
                <a:spcPts val="600"/>
              </a:spcAft>
              <a:defRPr/>
            </a:pPr>
            <a:r>
              <a:rPr lang="en-US" altLang="en-US" dirty="0"/>
              <a:t>What’s risky about my baby sleeping in bed with me?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628650" y="365125"/>
            <a:ext cx="7886700" cy="1325563"/>
          </a:xfrm>
        </p:spPr>
        <p:txBody>
          <a:bodyPr vert="horz" lIns="91440" tIns="45720" rIns="91440" bIns="45720" rtlCol="0" anchor="ctr">
            <a:normAutofit/>
          </a:bodyPr>
          <a:lstStyle/>
          <a:p>
            <a:pPr eaLnBrk="1" hangingPunct="1">
              <a:lnSpc>
                <a:spcPct val="90000"/>
              </a:lnSpc>
              <a:defRPr/>
            </a:pPr>
            <a:r>
              <a:rPr lang="en-US" altLang="en-US">
                <a:solidFill>
                  <a:schemeClr val="tx1"/>
                </a:solidFill>
              </a:rPr>
              <a:t>Make safety a habit</a:t>
            </a:r>
          </a:p>
        </p:txBody>
      </p:sp>
      <p:sp>
        <p:nvSpPr>
          <p:cNvPr id="3" name="Content Placeholder 2"/>
          <p:cNvSpPr>
            <a:spLocks noGrp="1"/>
          </p:cNvSpPr>
          <p:nvPr>
            <p:ph sz="half" idx="1"/>
          </p:nvPr>
        </p:nvSpPr>
        <p:spPr>
          <a:xfrm>
            <a:off x="628650" y="1825625"/>
            <a:ext cx="2848355" cy="4351338"/>
          </a:xfrm>
        </p:spPr>
        <p:txBody>
          <a:bodyPr vert="horz" lIns="91440" tIns="45720" rIns="91440" bIns="45720" rtlCol="0">
            <a:normAutofit/>
          </a:bodyPr>
          <a:lstStyle/>
          <a:p>
            <a:pPr indent="-228600" eaLnBrk="1" hangingPunct="1">
              <a:lnSpc>
                <a:spcPct val="90000"/>
              </a:lnSpc>
              <a:spcBef>
                <a:spcPct val="0"/>
              </a:spcBef>
              <a:buClrTx/>
              <a:buFont typeface="Arial" panose="020B0604020202020204" pitchFamily="34" charset="0"/>
              <a:buChar char="•"/>
              <a:defRPr/>
            </a:pPr>
            <a:r>
              <a:rPr lang="en-US" altLang="en-US" sz="2000" dirty="0"/>
              <a:t>We have discussed ways you can reduce the risk, or </a:t>
            </a:r>
            <a:r>
              <a:rPr lang="en-US" altLang="en-US" sz="2000" i="1" dirty="0"/>
              <a:t>probability</a:t>
            </a:r>
            <a:r>
              <a:rPr lang="en-US" altLang="en-US" sz="2000" dirty="0"/>
              <a:t>, of SUID.</a:t>
            </a:r>
          </a:p>
          <a:p>
            <a:pPr indent="-228600" eaLnBrk="1" hangingPunct="1">
              <a:lnSpc>
                <a:spcPct val="90000"/>
              </a:lnSpc>
              <a:spcBef>
                <a:spcPts val="1200"/>
              </a:spcBef>
              <a:buClrTx/>
              <a:buFont typeface="Arial" panose="020B0604020202020204" pitchFamily="34" charset="0"/>
              <a:buChar char="•"/>
              <a:defRPr/>
            </a:pPr>
            <a:r>
              <a:rPr lang="en-US" altLang="en-US" sz="2000" dirty="0"/>
              <a:t>The more </a:t>
            </a:r>
            <a:r>
              <a:rPr lang="en-US" altLang="en-US" sz="2000" b="1" dirty="0"/>
              <a:t>frequently</a:t>
            </a:r>
            <a:r>
              <a:rPr lang="en-US" altLang="en-US" sz="2000" dirty="0"/>
              <a:t> and </a:t>
            </a:r>
            <a:r>
              <a:rPr lang="en-US" altLang="en-US" sz="2000" b="1" dirty="0"/>
              <a:t>thoroughly</a:t>
            </a:r>
            <a:r>
              <a:rPr lang="en-US" altLang="en-US" sz="2000" dirty="0"/>
              <a:t> you follow the safe sleep guidelines, the better you can avoid the risk of your baby possibly being suffocated.</a:t>
            </a:r>
          </a:p>
          <a:p>
            <a:pPr marL="0" indent="-228600" eaLnBrk="1" hangingPunct="1">
              <a:lnSpc>
                <a:spcPct val="90000"/>
              </a:lnSpc>
              <a:buFont typeface="Arial" panose="020B0604020202020204" pitchFamily="34" charset="0"/>
              <a:buChar char="•"/>
              <a:defRPr/>
            </a:pPr>
            <a:endParaRPr lang="en-US" sz="1700" dirty="0"/>
          </a:p>
        </p:txBody>
      </p:sp>
      <p:pic>
        <p:nvPicPr>
          <p:cNvPr id="6" name="Content Placeholder 4">
            <a:extLst>
              <a:ext uri="{FF2B5EF4-FFF2-40B4-BE49-F238E27FC236}">
                <a16:creationId xmlns:a16="http://schemas.microsoft.com/office/drawing/2014/main" id="{24417BC5-DB68-4D56-9A63-D78BB0C23DE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flipH="1">
            <a:off x="3276600" y="1524000"/>
            <a:ext cx="6172200" cy="347067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 is best</a:t>
            </a:r>
          </a:p>
        </p:txBody>
      </p:sp>
      <p:sp>
        <p:nvSpPr>
          <p:cNvPr id="7" name="Content Placeholder 6"/>
          <p:cNvSpPr>
            <a:spLocks noGrp="1"/>
          </p:cNvSpPr>
          <p:nvPr>
            <p:ph idx="1"/>
          </p:nvPr>
        </p:nvSpPr>
        <p:spPr/>
        <p:txBody>
          <a:bodyPr/>
          <a:lstStyle/>
          <a:p>
            <a:pPr marL="0" indent="0">
              <a:buNone/>
            </a:pPr>
            <a:r>
              <a:rPr lang="en-US" dirty="0"/>
              <a:t>Babies have an easier time coughing up fluids when on their backs, because it is harder for food or spit to go upwards to where the windpipe is.</a:t>
            </a:r>
          </a:p>
          <a:p>
            <a:pPr marL="0" indent="0">
              <a:buNone/>
            </a:pPr>
            <a:endParaRPr lang="en-US" dirty="0"/>
          </a:p>
        </p:txBody>
      </p:sp>
      <p:pic>
        <p:nvPicPr>
          <p:cNvPr id="2" name="Picture 1">
            <a:extLst>
              <a:ext uri="{FF2B5EF4-FFF2-40B4-BE49-F238E27FC236}">
                <a16:creationId xmlns:a16="http://schemas.microsoft.com/office/drawing/2014/main" id="{1B125778-87FC-44E0-9D17-21984891EAD2}"/>
              </a:ext>
            </a:extLst>
          </p:cNvPr>
          <p:cNvPicPr>
            <a:picLocks noChangeAspect="1"/>
          </p:cNvPicPr>
          <p:nvPr/>
        </p:nvPicPr>
        <p:blipFill>
          <a:blip r:embed="rId3"/>
          <a:stretch>
            <a:fillRect/>
          </a:stretch>
        </p:blipFill>
        <p:spPr>
          <a:xfrm>
            <a:off x="1295400" y="3276600"/>
            <a:ext cx="6553200" cy="3123565"/>
          </a:xfrm>
          <a:prstGeom prst="rect">
            <a:avLst/>
          </a:prstGeom>
        </p:spPr>
      </p:pic>
    </p:spTree>
    <p:extLst>
      <p:ext uri="{BB962C8B-B14F-4D97-AF65-F5344CB8AC3E}">
        <p14:creationId xmlns:p14="http://schemas.microsoft.com/office/powerpoint/2010/main" val="128293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defRPr/>
            </a:pPr>
            <a:r>
              <a:rPr lang="en-US" altLang="en-US" dirty="0"/>
              <a:t>Back is best</a:t>
            </a:r>
          </a:p>
        </p:txBody>
      </p:sp>
      <p:sp>
        <p:nvSpPr>
          <p:cNvPr id="26627" name="Content Placeholder 2"/>
          <p:cNvSpPr>
            <a:spLocks noGrp="1"/>
          </p:cNvSpPr>
          <p:nvPr>
            <p:ph sz="half" idx="1"/>
          </p:nvPr>
        </p:nvSpPr>
        <p:spPr>
          <a:xfrm>
            <a:off x="457200" y="1646238"/>
            <a:ext cx="3657600" cy="4937124"/>
          </a:xfrm>
        </p:spPr>
        <p:txBody>
          <a:bodyPr/>
          <a:lstStyle/>
          <a:p>
            <a:pPr marL="0" indent="0">
              <a:buNone/>
            </a:pPr>
            <a:r>
              <a:rPr lang="en-US" altLang="en-US" dirty="0"/>
              <a:t>When your baby can roll over on his/her own during sleep (around 4-6 months), you do not need to turn the baby back over. However, continue to place your baby on their back at the beginning of each sleep time. </a:t>
            </a:r>
          </a:p>
        </p:txBody>
      </p:sp>
      <p:pic>
        <p:nvPicPr>
          <p:cNvPr id="8" name="Content Placeholder 1">
            <a:extLst>
              <a:ext uri="{FF2B5EF4-FFF2-40B4-BE49-F238E27FC236}">
                <a16:creationId xmlns:a16="http://schemas.microsoft.com/office/drawing/2014/main" id="{5ECB48FF-E4B6-48FC-8F03-CFE706C52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216408">
            <a:off x="3632829" y="2660901"/>
            <a:ext cx="5275720" cy="296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628650" y="365125"/>
            <a:ext cx="7886700" cy="1325563"/>
          </a:xfrm>
        </p:spPr>
        <p:txBody>
          <a:bodyPr vert="horz" lIns="91440" tIns="45720" rIns="91440" bIns="45720" rtlCol="0" anchor="ctr">
            <a:normAutofit/>
          </a:bodyPr>
          <a:lstStyle/>
          <a:p>
            <a:pPr eaLnBrk="1" hangingPunct="1">
              <a:lnSpc>
                <a:spcPct val="90000"/>
              </a:lnSpc>
              <a:defRPr/>
            </a:pPr>
            <a:r>
              <a:rPr lang="en-US" altLang="en-US">
                <a:solidFill>
                  <a:schemeClr val="tx1"/>
                </a:solidFill>
              </a:rPr>
              <a:t>Keep the crib clear</a:t>
            </a:r>
          </a:p>
        </p:txBody>
      </p:sp>
      <p:sp>
        <p:nvSpPr>
          <p:cNvPr id="3" name="Content Placeholder 2"/>
          <p:cNvSpPr>
            <a:spLocks noGrp="1"/>
          </p:cNvSpPr>
          <p:nvPr>
            <p:ph sz="half" idx="1"/>
          </p:nvPr>
        </p:nvSpPr>
        <p:spPr>
          <a:xfrm>
            <a:off x="628650" y="1825625"/>
            <a:ext cx="2848355" cy="4351338"/>
          </a:xfrm>
        </p:spPr>
        <p:txBody>
          <a:bodyPr vert="horz" lIns="91440" tIns="45720" rIns="91440" bIns="45720" rtlCol="0">
            <a:normAutofit fontScale="92500" lnSpcReduction="10000"/>
          </a:bodyPr>
          <a:lstStyle/>
          <a:p>
            <a:pPr indent="-228600" eaLnBrk="1" hangingPunct="1">
              <a:lnSpc>
                <a:spcPct val="90000"/>
              </a:lnSpc>
              <a:spcAft>
                <a:spcPts val="1200"/>
              </a:spcAft>
              <a:buFont typeface="Arial" panose="020B0604020202020204" pitchFamily="34" charset="0"/>
              <a:buChar char="•"/>
              <a:defRPr/>
            </a:pPr>
            <a:r>
              <a:rPr lang="en-US" altLang="en-US" sz="2000" dirty="0"/>
              <a:t>Baby toys and pillows in a crib may look cute, but these are items that may block your baby’s breathing and increase the risk of accidental suffocation.</a:t>
            </a:r>
          </a:p>
          <a:p>
            <a:pPr indent="-228600" eaLnBrk="1" hangingPunct="1">
              <a:lnSpc>
                <a:spcPct val="90000"/>
              </a:lnSpc>
              <a:spcAft>
                <a:spcPts val="1200"/>
              </a:spcAft>
              <a:buFont typeface="Arial" panose="020B0604020202020204" pitchFamily="34" charset="0"/>
              <a:buChar char="•"/>
              <a:defRPr/>
            </a:pPr>
            <a:r>
              <a:rPr lang="en-US" altLang="en-US" sz="2000" dirty="0"/>
              <a:t>Crib bumpers—even mesh ones—are a risk – so they should not be used. </a:t>
            </a:r>
          </a:p>
          <a:p>
            <a:pPr indent="-228600" eaLnBrk="1" hangingPunct="1">
              <a:lnSpc>
                <a:spcPct val="90000"/>
              </a:lnSpc>
              <a:spcAft>
                <a:spcPts val="1200"/>
              </a:spcAft>
              <a:buFont typeface="Arial" panose="020B0604020202020204" pitchFamily="34" charset="0"/>
              <a:buChar char="•"/>
              <a:defRPr/>
            </a:pPr>
            <a:r>
              <a:rPr lang="en-US" altLang="en-US" sz="2000" dirty="0"/>
              <a:t>Don’t use the crib for storage, such as for clothing or other household items. </a:t>
            </a:r>
          </a:p>
          <a:p>
            <a:pPr marL="0" indent="-228600" eaLnBrk="1" hangingPunct="1">
              <a:lnSpc>
                <a:spcPct val="90000"/>
              </a:lnSpc>
              <a:buFont typeface="Arial" panose="020B0604020202020204" pitchFamily="34" charset="0"/>
              <a:buChar char="•"/>
              <a:defRPr/>
            </a:pPr>
            <a:endParaRPr lang="en-US" sz="1700" dirty="0"/>
          </a:p>
        </p:txBody>
      </p:sp>
      <p:pic>
        <p:nvPicPr>
          <p:cNvPr id="6" name="Content Placeholder 5" descr="A close up of a box&#10;&#10;Description generated with high confidence">
            <a:extLst>
              <a:ext uri="{FF2B5EF4-FFF2-40B4-BE49-F238E27FC236}">
                <a16:creationId xmlns:a16="http://schemas.microsoft.com/office/drawing/2014/main" id="{B9795B16-96B9-42A2-9BB4-BAFE62E3C0E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520" r="-1" b="8082"/>
          <a:stretch/>
        </p:blipFill>
        <p:spPr>
          <a:xfrm>
            <a:off x="3840480" y="1904281"/>
            <a:ext cx="4674870" cy="427268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defRPr/>
            </a:pPr>
            <a:r>
              <a:rPr lang="en-US" altLang="en-US"/>
              <a:t>Keep the crib clear</a:t>
            </a:r>
          </a:p>
        </p:txBody>
      </p:sp>
      <p:sp>
        <p:nvSpPr>
          <p:cNvPr id="28675" name="Content Placeholder 2"/>
          <p:cNvSpPr>
            <a:spLocks noGrp="1"/>
          </p:cNvSpPr>
          <p:nvPr>
            <p:ph idx="1"/>
          </p:nvPr>
        </p:nvSpPr>
        <p:spPr>
          <a:xfrm>
            <a:off x="457200" y="1646238"/>
            <a:ext cx="8229600" cy="2087562"/>
          </a:xfrm>
        </p:spPr>
        <p:txBody>
          <a:bodyPr/>
          <a:lstStyle/>
          <a:p>
            <a:pPr>
              <a:spcAft>
                <a:spcPts val="1200"/>
              </a:spcAft>
            </a:pPr>
            <a:r>
              <a:rPr lang="en-US" altLang="en-US" dirty="0"/>
              <a:t>Wedges or positioners that keep your baby in a certain sleep position may claim to prevent SIDS, but the evidence does not support this claim (and in fact some positioners have been associated with injury and death).</a:t>
            </a:r>
          </a:p>
          <a:p>
            <a:pPr>
              <a:spcAft>
                <a:spcPts val="1200"/>
              </a:spcAft>
            </a:pPr>
            <a:endParaRPr lang="en-US" altLang="en-US" dirty="0"/>
          </a:p>
        </p:txBody>
      </p:sp>
      <p:sp>
        <p:nvSpPr>
          <p:cNvPr id="5" name="TextBox 4"/>
          <p:cNvSpPr txBox="1"/>
          <p:nvPr/>
        </p:nvSpPr>
        <p:spPr>
          <a:xfrm>
            <a:off x="400494" y="3810000"/>
            <a:ext cx="3485706" cy="3108543"/>
          </a:xfrm>
          <a:prstGeom prst="rect">
            <a:avLst/>
          </a:prstGeom>
          <a:noFill/>
        </p:spPr>
        <p:txBody>
          <a:bodyPr wrap="square" rtlCol="0">
            <a:spAutoFit/>
          </a:bodyPr>
          <a:lstStyle/>
          <a:p>
            <a:pPr marL="342900" indent="-342900" eaLnBrk="0" hangingPunct="0">
              <a:spcBef>
                <a:spcPct val="20000"/>
              </a:spcBef>
              <a:spcAft>
                <a:spcPts val="1200"/>
              </a:spcAft>
              <a:buClr>
                <a:srgbClr val="FE910E"/>
              </a:buClr>
              <a:buFont typeface="Wingdings" pitchFamily="2" charset="2"/>
              <a:buChar char="§"/>
            </a:pPr>
            <a:r>
              <a:rPr lang="en-US" altLang="en-US" sz="2800" dirty="0">
                <a:latin typeface="+mn-lt"/>
                <a:cs typeface="+mn-cs"/>
              </a:rPr>
              <a:t>Instead of blankets, dress your baby in layers or use a sleep sack – be careful not to overheat your baby.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14800" y="3733800"/>
            <a:ext cx="4628706" cy="25707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0A69-B1F7-49D5-8987-4055622AF2C2}"/>
              </a:ext>
            </a:extLst>
          </p:cNvPr>
          <p:cNvSpPr>
            <a:spLocks noGrp="1"/>
          </p:cNvSpPr>
          <p:nvPr>
            <p:ph type="title"/>
          </p:nvPr>
        </p:nvSpPr>
        <p:spPr>
          <a:xfrm>
            <a:off x="457200" y="274638"/>
            <a:ext cx="8229600" cy="1143000"/>
          </a:xfrm>
        </p:spPr>
        <p:txBody>
          <a:bodyPr/>
          <a:lstStyle/>
          <a:p>
            <a:r>
              <a:rPr lang="en-US"/>
              <a:t>Always use a safety approved crib</a:t>
            </a:r>
            <a:endParaRPr lang="en-US" dirty="0"/>
          </a:p>
        </p:txBody>
      </p:sp>
      <p:sp>
        <p:nvSpPr>
          <p:cNvPr id="3" name="Content Placeholder 2">
            <a:extLst>
              <a:ext uri="{FF2B5EF4-FFF2-40B4-BE49-F238E27FC236}">
                <a16:creationId xmlns:a16="http://schemas.microsoft.com/office/drawing/2014/main" id="{9901B7C6-217A-4F2F-8EC2-575EB03B9BF9}"/>
              </a:ext>
            </a:extLst>
          </p:cNvPr>
          <p:cNvSpPr>
            <a:spLocks noGrp="1"/>
          </p:cNvSpPr>
          <p:nvPr>
            <p:ph idx="1"/>
          </p:nvPr>
        </p:nvSpPr>
        <p:spPr>
          <a:xfrm>
            <a:off x="457200" y="1905000"/>
            <a:ext cx="4267200" cy="4525963"/>
          </a:xfrm>
        </p:spPr>
        <p:txBody>
          <a:bodyPr/>
          <a:lstStyle/>
          <a:p>
            <a:r>
              <a:rPr lang="en-US" dirty="0"/>
              <a:t>Use a crib or bassinette that meets the safety standards of the Consumer Product Safety Commission. </a:t>
            </a:r>
            <a:r>
              <a:rPr lang="en-US" dirty="0">
                <a:hlinkClick r:id="rId3"/>
              </a:rPr>
              <a:t>www.cpsc.gov</a:t>
            </a:r>
            <a:r>
              <a:rPr lang="en-US" dirty="0"/>
              <a:t>  </a:t>
            </a:r>
          </a:p>
          <a:p>
            <a:r>
              <a:rPr lang="en-US" dirty="0"/>
              <a:t>The CSPC is a great resource for all infant product safety concerns. </a:t>
            </a:r>
          </a:p>
        </p:txBody>
      </p:sp>
      <p:pic>
        <p:nvPicPr>
          <p:cNvPr id="5" name="Picture 4">
            <a:extLst>
              <a:ext uri="{FF2B5EF4-FFF2-40B4-BE49-F238E27FC236}">
                <a16:creationId xmlns:a16="http://schemas.microsoft.com/office/drawing/2014/main" id="{7E5D102B-FC13-480F-98AE-EA0CB2154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989240"/>
            <a:ext cx="3414141" cy="4419600"/>
          </a:xfrm>
          <a:prstGeom prst="rect">
            <a:avLst/>
          </a:prstGeom>
        </p:spPr>
      </p:pic>
    </p:spTree>
    <p:extLst>
      <p:ext uri="{BB962C8B-B14F-4D97-AF65-F5344CB8AC3E}">
        <p14:creationId xmlns:p14="http://schemas.microsoft.com/office/powerpoint/2010/main" val="194300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solidFill>
                  <a:srgbClr val="703A70"/>
                </a:solidFill>
              </a:rPr>
              <a:t>Introduction </a:t>
            </a:r>
          </a:p>
        </p:txBody>
      </p:sp>
      <p:sp>
        <p:nvSpPr>
          <p:cNvPr id="11267" name="Content Placeholder 2"/>
          <p:cNvSpPr>
            <a:spLocks noGrp="1"/>
          </p:cNvSpPr>
          <p:nvPr>
            <p:ph idx="1"/>
          </p:nvPr>
        </p:nvSpPr>
        <p:spPr>
          <a:xfrm>
            <a:off x="457200" y="1646238"/>
            <a:ext cx="8229600" cy="4525962"/>
          </a:xfrm>
        </p:spPr>
        <p:txBody>
          <a:bodyPr/>
          <a:lstStyle/>
          <a:p>
            <a:pPr>
              <a:spcAft>
                <a:spcPts val="1200"/>
              </a:spcAft>
            </a:pPr>
            <a:r>
              <a:rPr lang="en-US" altLang="en-US" dirty="0"/>
              <a:t>Babies depend on parents and caregivers to keep them safe while they sleep.</a:t>
            </a:r>
          </a:p>
          <a:p>
            <a:pPr>
              <a:spcAft>
                <a:spcPts val="1200"/>
              </a:spcAft>
            </a:pPr>
            <a:r>
              <a:rPr lang="en-US" altLang="en-US" dirty="0"/>
              <a:t>Today we will discuss how to best keep your baby safe while sleeping, according to guidance from the American Academy of Pediatrics (AAP).</a:t>
            </a:r>
          </a:p>
          <a:p>
            <a:pPr>
              <a:spcAft>
                <a:spcPts val="1200"/>
              </a:spcAft>
            </a:pPr>
            <a:r>
              <a:rPr lang="en-US" altLang="en-US" dirty="0"/>
              <a:t>We will also talk about tips to get</a:t>
            </a:r>
            <a:br>
              <a:rPr lang="en-US" altLang="en-US" dirty="0"/>
            </a:br>
            <a:r>
              <a:rPr lang="en-US" altLang="en-US" dirty="0"/>
              <a:t>your baby to sleep and resources.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187" r="18644"/>
          <a:stretch/>
        </p:blipFill>
        <p:spPr>
          <a:xfrm>
            <a:off x="6172200" y="4287670"/>
            <a:ext cx="2751060" cy="257291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628650" y="304800"/>
            <a:ext cx="7886700" cy="1009651"/>
          </a:xfrm>
        </p:spPr>
        <p:txBody>
          <a:bodyPr>
            <a:normAutofit/>
          </a:bodyPr>
          <a:lstStyle/>
          <a:p>
            <a:pPr>
              <a:defRPr/>
            </a:pPr>
            <a:r>
              <a:rPr lang="en-US" altLang="en-US" sz="3800" dirty="0"/>
              <a:t>Bedsharing is risky</a:t>
            </a:r>
          </a:p>
        </p:txBody>
      </p:sp>
      <p:sp>
        <p:nvSpPr>
          <p:cNvPr id="29699" name="Content Placeholder 2"/>
          <p:cNvSpPr>
            <a:spLocks noGrp="1"/>
          </p:cNvSpPr>
          <p:nvPr>
            <p:ph idx="1"/>
          </p:nvPr>
        </p:nvSpPr>
        <p:spPr>
          <a:xfrm>
            <a:off x="628650" y="1825625"/>
            <a:ext cx="2848355" cy="4351338"/>
          </a:xfrm>
        </p:spPr>
        <p:txBody>
          <a:bodyPr>
            <a:normAutofit/>
          </a:bodyPr>
          <a:lstStyle/>
          <a:p>
            <a:pPr>
              <a:spcAft>
                <a:spcPts val="1200"/>
              </a:spcAft>
            </a:pPr>
            <a:r>
              <a:rPr lang="en-US" altLang="en-US" sz="1700" dirty="0"/>
              <a:t>The AAP recommends room-sharing without bed-sharing, such as using a bassinet placed next to or near the parents’ bed.</a:t>
            </a:r>
          </a:p>
          <a:p>
            <a:pPr>
              <a:spcAft>
                <a:spcPts val="1200"/>
              </a:spcAft>
            </a:pPr>
            <a:r>
              <a:rPr lang="en-US" altLang="en-US" sz="1700" dirty="0"/>
              <a:t>Pillows, sheets, blankets, and even other people in the bed can move accidentally over the baby’s face and obstruct the baby’s breathing. Also, the baby can get stuck between the bed mattress and bed frame or wall.</a:t>
            </a:r>
          </a:p>
        </p:txBody>
      </p:sp>
      <p:pic>
        <p:nvPicPr>
          <p:cNvPr id="5" name="Picture 4" descr="A picture containing furniture&#10;&#10;Description generated with high confidence">
            <a:extLst>
              <a:ext uri="{FF2B5EF4-FFF2-40B4-BE49-F238E27FC236}">
                <a16:creationId xmlns:a16="http://schemas.microsoft.com/office/drawing/2014/main" id="{BED0DF7E-BBAD-4068-8FDA-BD738A0E13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04" r="10652" b="2"/>
          <a:stretch/>
        </p:blipFill>
        <p:spPr>
          <a:xfrm>
            <a:off x="3840480" y="1904281"/>
            <a:ext cx="4674870" cy="42726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143000"/>
          </a:xfrm>
        </p:spPr>
        <p:txBody>
          <a:bodyPr/>
          <a:lstStyle/>
          <a:p>
            <a:pPr>
              <a:defRPr/>
            </a:pPr>
            <a:r>
              <a:rPr lang="en-US" altLang="en-US" dirty="0"/>
              <a:t>Bedsharing is risky</a:t>
            </a:r>
          </a:p>
        </p:txBody>
      </p:sp>
      <p:sp>
        <p:nvSpPr>
          <p:cNvPr id="30723" name="Content Placeholder 2"/>
          <p:cNvSpPr>
            <a:spLocks noGrp="1"/>
          </p:cNvSpPr>
          <p:nvPr>
            <p:ph sz="half" idx="1"/>
          </p:nvPr>
        </p:nvSpPr>
        <p:spPr>
          <a:xfrm>
            <a:off x="457200" y="1600200"/>
            <a:ext cx="8686800" cy="1477962"/>
          </a:xfrm>
        </p:spPr>
        <p:txBody>
          <a:bodyPr/>
          <a:lstStyle/>
          <a:p>
            <a:r>
              <a:rPr lang="en-US" altLang="en-US" dirty="0"/>
              <a:t>Be careful to not fall asleep on a couch or armchair – it can be as dangerous as a bed, because the baby can get stuck in the cushions.</a:t>
            </a:r>
          </a:p>
          <a:p>
            <a:endParaRPr lang="en-US" altLang="en-US" dirty="0"/>
          </a:p>
        </p:txBody>
      </p:sp>
      <p:pic>
        <p:nvPicPr>
          <p:cNvPr id="2" name="JSI - JSI-1018_VT Safe Sleep Couch Animation (jun 2018)_proof (2)">
            <a:hlinkClick r:id="" action="ppaction://media"/>
            <a:extLst>
              <a:ext uri="{FF2B5EF4-FFF2-40B4-BE49-F238E27FC236}">
                <a16:creationId xmlns:a16="http://schemas.microsoft.com/office/drawing/2014/main" id="{01A0C636-FA0B-4191-A604-817FE9DE39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3057524"/>
            <a:ext cx="5943600" cy="3343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altLang="en-US" dirty="0"/>
              <a:t>What if my baby has trouble sleeping in a safe sleep environment?</a:t>
            </a:r>
          </a:p>
        </p:txBody>
      </p:sp>
      <p:sp>
        <p:nvSpPr>
          <p:cNvPr id="31747" name="Content Placeholder 2"/>
          <p:cNvSpPr>
            <a:spLocks noGrp="1"/>
          </p:cNvSpPr>
          <p:nvPr>
            <p:ph sz="half" idx="1"/>
          </p:nvPr>
        </p:nvSpPr>
        <p:spPr>
          <a:xfrm>
            <a:off x="457200" y="1645920"/>
            <a:ext cx="4800600" cy="4525963"/>
          </a:xfrm>
        </p:spPr>
        <p:txBody>
          <a:bodyPr/>
          <a:lstStyle/>
          <a:p>
            <a:r>
              <a:rPr lang="en-US" altLang="en-US" sz="2400" dirty="0"/>
              <a:t>Babies usually need time to adjust to sleeping in a new environment.</a:t>
            </a:r>
          </a:p>
          <a:p>
            <a:pPr>
              <a:spcBef>
                <a:spcPts val="1200"/>
              </a:spcBef>
            </a:pPr>
            <a:r>
              <a:rPr lang="en-US" altLang="en-US" sz="2400" dirty="0"/>
              <a:t>You may need to use some problem solving and experimenting to figure out how to keep your baby safe, while also letting everyone get some sleep</a:t>
            </a:r>
          </a:p>
          <a:p>
            <a:pPr>
              <a:spcBef>
                <a:spcPts val="1200"/>
              </a:spcBef>
            </a:pPr>
            <a:r>
              <a:rPr lang="en-US" altLang="en-US" sz="2400" dirty="0"/>
              <a:t>If you are using a licensed child care, your baby will be used to a safe sleep environment in that setting </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76800" y="1602440"/>
            <a:ext cx="3900686" cy="525556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pPr>
              <a:defRPr/>
            </a:pPr>
            <a:r>
              <a:rPr lang="en-US" altLang="en-US" dirty="0"/>
              <a:t>What to expect with baby and sleep…</a:t>
            </a:r>
          </a:p>
        </p:txBody>
      </p:sp>
      <p:sp>
        <p:nvSpPr>
          <p:cNvPr id="32771" name="Content Placeholder 2"/>
          <p:cNvSpPr>
            <a:spLocks noGrp="1"/>
          </p:cNvSpPr>
          <p:nvPr>
            <p:ph idx="1"/>
          </p:nvPr>
        </p:nvSpPr>
        <p:spPr>
          <a:xfrm>
            <a:off x="457200" y="1646238"/>
            <a:ext cx="8229600" cy="4678362"/>
          </a:xfrm>
        </p:spPr>
        <p:txBody>
          <a:bodyPr/>
          <a:lstStyle/>
          <a:p>
            <a:pPr>
              <a:spcBef>
                <a:spcPts val="600"/>
              </a:spcBef>
              <a:spcAft>
                <a:spcPts val="1200"/>
              </a:spcAft>
            </a:pPr>
            <a:r>
              <a:rPr lang="en-US" altLang="en-US" b="1" dirty="0"/>
              <a:t>Newborn</a:t>
            </a:r>
            <a:r>
              <a:rPr lang="en-US" altLang="en-US" dirty="0"/>
              <a:t> babies’ sleep patterns are unpredictable, but you can expect they will wake up many times day and night. This is normal and healthy.</a:t>
            </a:r>
          </a:p>
          <a:p>
            <a:pPr>
              <a:spcBef>
                <a:spcPts val="600"/>
              </a:spcBef>
              <a:spcAft>
                <a:spcPts val="1200"/>
              </a:spcAft>
            </a:pPr>
            <a:r>
              <a:rPr lang="en-US" altLang="en-US" b="1" dirty="0"/>
              <a:t>After about 6 weeks, </a:t>
            </a:r>
            <a:r>
              <a:rPr lang="en-US" altLang="en-US" dirty="0"/>
              <a:t>your baby may begin to sleep more at night than during the day.</a:t>
            </a:r>
          </a:p>
          <a:p>
            <a:pPr>
              <a:spcBef>
                <a:spcPts val="600"/>
              </a:spcBef>
              <a:spcAft>
                <a:spcPts val="1200"/>
              </a:spcAft>
            </a:pPr>
            <a:r>
              <a:rPr lang="en-US" altLang="en-US" b="1" dirty="0"/>
              <a:t>At about 3 months, </a:t>
            </a:r>
            <a:r>
              <a:rPr lang="en-US" altLang="en-US" dirty="0"/>
              <a:t>your baby may sleep for longer stretches of time.</a:t>
            </a:r>
          </a:p>
          <a:p>
            <a:pPr>
              <a:spcBef>
                <a:spcPts val="600"/>
              </a:spcBef>
              <a:spcAft>
                <a:spcPts val="1200"/>
              </a:spcAft>
            </a:pPr>
            <a:r>
              <a:rPr lang="en-US" altLang="en-US" b="1" dirty="0"/>
              <a:t>At about 6 months, </a:t>
            </a:r>
            <a:r>
              <a:rPr lang="en-US" altLang="en-US" dirty="0"/>
              <a:t>your baby may sleep up to 6 hours at night.</a:t>
            </a:r>
          </a:p>
          <a:p>
            <a:pPr>
              <a:spcBef>
                <a:spcPts val="600"/>
              </a:spcBef>
              <a:spcAft>
                <a:spcPts val="1200"/>
              </a:spcAft>
            </a:pP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1828800"/>
            <a:ext cx="5373687" cy="3124200"/>
          </a:xfrm>
        </p:spPr>
        <p:txBody>
          <a:bodyPr/>
          <a:lstStyle/>
          <a:p>
            <a:pPr>
              <a:defRPr/>
            </a:pPr>
            <a:r>
              <a:rPr lang="en-US" dirty="0"/>
              <a:t>Six Tips to Get </a:t>
            </a:r>
            <a:br>
              <a:rPr lang="en-US" dirty="0"/>
            </a:br>
            <a:r>
              <a:rPr lang="en-US" dirty="0"/>
              <a:t>Your Baby to Sleep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sz="quarter" idx="10"/>
          </p:nvPr>
        </p:nvSpPr>
        <p:spPr>
          <a:xfrm>
            <a:off x="2057400" y="914400"/>
            <a:ext cx="6172200" cy="5029200"/>
          </a:xfrm>
        </p:spPr>
        <p:txBody>
          <a:bodyPr/>
          <a:lstStyle/>
          <a:p>
            <a:pPr marL="0" indent="0" algn="r">
              <a:lnSpc>
                <a:spcPts val="5400"/>
              </a:lnSpc>
              <a:buFont typeface="Wingdings" pitchFamily="2" charset="2"/>
              <a:buNone/>
            </a:pPr>
            <a:r>
              <a:rPr lang="en-US" altLang="en-US" sz="4800" dirty="0"/>
              <a:t>Keep the lights low in the evening and lights off during nighttime feedings.</a:t>
            </a:r>
          </a:p>
        </p:txBody>
      </p:sp>
      <p:sp>
        <p:nvSpPr>
          <p:cNvPr id="4" name="TextBox 3"/>
          <p:cNvSpPr txBox="1"/>
          <p:nvPr/>
        </p:nvSpPr>
        <p:spPr>
          <a:xfrm>
            <a:off x="914400" y="1097280"/>
            <a:ext cx="914400" cy="1016000"/>
          </a:xfrm>
          <a:prstGeom prst="rect">
            <a:avLst/>
          </a:prstGeom>
          <a:solidFill>
            <a:schemeClr val="accent3"/>
          </a:solidFill>
        </p:spPr>
        <p:txBody>
          <a:bodyPr anchor="ctr" anchorCtr="1">
            <a:spAutoFit/>
          </a:bodyPr>
          <a:lstStyle/>
          <a:p>
            <a:pPr>
              <a:defRPr/>
            </a:pPr>
            <a:r>
              <a:rPr lang="en-US" sz="6000" b="1" dirty="0">
                <a:latin typeface="+mj-lt"/>
              </a:rPr>
              <a:t>1</a:t>
            </a:r>
          </a:p>
        </p:txBody>
      </p:sp>
      <p:pic>
        <p:nvPicPr>
          <p:cNvPr id="3" name="Picture 2">
            <a:extLst>
              <a:ext uri="{FF2B5EF4-FFF2-40B4-BE49-F238E27FC236}">
                <a16:creationId xmlns:a16="http://schemas.microsoft.com/office/drawing/2014/main" id="{50204044-72ED-4E03-8E88-889AF9891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429000"/>
            <a:ext cx="4942273" cy="278002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1"/>
          <p:cNvSpPr>
            <a:spLocks noGrp="1"/>
          </p:cNvSpPr>
          <p:nvPr>
            <p:ph sz="quarter" idx="10"/>
          </p:nvPr>
        </p:nvSpPr>
        <p:spPr>
          <a:xfrm>
            <a:off x="2057400" y="914400"/>
            <a:ext cx="6172200" cy="5029200"/>
          </a:xfrm>
        </p:spPr>
        <p:txBody>
          <a:bodyPr/>
          <a:lstStyle/>
          <a:p>
            <a:pPr marL="0" indent="0">
              <a:lnSpc>
                <a:spcPts val="5400"/>
              </a:lnSpc>
              <a:buFont typeface="Wingdings" pitchFamily="2" charset="2"/>
              <a:buNone/>
            </a:pPr>
            <a:r>
              <a:rPr lang="en-US" altLang="en-US" sz="4800" dirty="0"/>
              <a:t>Calm down with 30 minutes of quiet time before bed.</a:t>
            </a:r>
          </a:p>
        </p:txBody>
      </p:sp>
      <p:sp>
        <p:nvSpPr>
          <p:cNvPr id="4" name="TextBox 3"/>
          <p:cNvSpPr txBox="1"/>
          <p:nvPr/>
        </p:nvSpPr>
        <p:spPr>
          <a:xfrm>
            <a:off x="914400" y="1097280"/>
            <a:ext cx="914400" cy="1016000"/>
          </a:xfrm>
          <a:prstGeom prst="rect">
            <a:avLst/>
          </a:prstGeom>
          <a:solidFill>
            <a:schemeClr val="accent3"/>
          </a:solidFill>
        </p:spPr>
        <p:txBody>
          <a:bodyPr anchor="ctr" anchorCtr="1">
            <a:spAutoFit/>
          </a:bodyPr>
          <a:lstStyle/>
          <a:p>
            <a:pPr>
              <a:defRPr/>
            </a:pPr>
            <a:r>
              <a:rPr lang="en-US" sz="6000" b="1" dirty="0">
                <a:latin typeface="+mj-lt"/>
              </a:rPr>
              <a:t>2</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b="528"/>
          <a:stretch/>
        </p:blipFill>
        <p:spPr>
          <a:xfrm>
            <a:off x="2971800" y="3102364"/>
            <a:ext cx="5486400" cy="306983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96963"/>
            <a:ext cx="914400" cy="1016000"/>
          </a:xfrm>
          <a:prstGeom prst="rect">
            <a:avLst/>
          </a:prstGeom>
          <a:solidFill>
            <a:schemeClr val="accent3"/>
          </a:solidFill>
        </p:spPr>
        <p:txBody>
          <a:bodyPr anchor="ctr" anchorCtr="1">
            <a:spAutoFit/>
          </a:bodyPr>
          <a:lstStyle/>
          <a:p>
            <a:pPr>
              <a:defRPr/>
            </a:pPr>
            <a:r>
              <a:rPr lang="en-US" sz="6000" b="1" dirty="0">
                <a:latin typeface="+mj-lt"/>
              </a:rPr>
              <a:t>3</a:t>
            </a:r>
          </a:p>
        </p:txBody>
      </p:sp>
      <p:pic>
        <p:nvPicPr>
          <p:cNvPr id="6" name="Picture 5">
            <a:extLst>
              <a:ext uri="{FF2B5EF4-FFF2-40B4-BE49-F238E27FC236}">
                <a16:creationId xmlns:a16="http://schemas.microsoft.com/office/drawing/2014/main" id="{7CFF6C87-A6DF-4511-ADA1-C0D3132AB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04963"/>
            <a:ext cx="8263467" cy="4648200"/>
          </a:xfrm>
          <a:prstGeom prst="rect">
            <a:avLst/>
          </a:prstGeom>
        </p:spPr>
      </p:pic>
      <p:sp>
        <p:nvSpPr>
          <p:cNvPr id="36866" name="Content Placeholder 1"/>
          <p:cNvSpPr>
            <a:spLocks noGrp="1"/>
          </p:cNvSpPr>
          <p:nvPr>
            <p:ph sz="quarter" idx="10"/>
          </p:nvPr>
        </p:nvSpPr>
        <p:spPr>
          <a:xfrm>
            <a:off x="3124200" y="914400"/>
            <a:ext cx="5105400" cy="5029200"/>
          </a:xfrm>
        </p:spPr>
        <p:txBody>
          <a:bodyPr/>
          <a:lstStyle/>
          <a:p>
            <a:pPr marL="0" indent="0">
              <a:lnSpc>
                <a:spcPts val="5400"/>
              </a:lnSpc>
              <a:buFont typeface="Wingdings" pitchFamily="2" charset="2"/>
              <a:buNone/>
            </a:pPr>
            <a:r>
              <a:rPr lang="en-US" altLang="en-US" sz="4800" dirty="0"/>
              <a:t>Create and follow a consistent bedtime routine: give baby a warm bath, read a book, sing a song.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1"/>
          <p:cNvSpPr>
            <a:spLocks noGrp="1"/>
          </p:cNvSpPr>
          <p:nvPr>
            <p:ph sz="quarter" idx="10"/>
          </p:nvPr>
        </p:nvSpPr>
        <p:spPr>
          <a:xfrm>
            <a:off x="2057400" y="914400"/>
            <a:ext cx="6172200" cy="5029200"/>
          </a:xfrm>
        </p:spPr>
        <p:txBody>
          <a:bodyPr/>
          <a:lstStyle/>
          <a:p>
            <a:pPr marL="0" indent="0">
              <a:lnSpc>
                <a:spcPts val="5400"/>
              </a:lnSpc>
              <a:buFont typeface="Wingdings" pitchFamily="2" charset="2"/>
              <a:buNone/>
            </a:pPr>
            <a:r>
              <a:rPr lang="en-US" altLang="en-US" sz="4800" dirty="0"/>
              <a:t>Make daytime play time – so your baby learns that nighttime is for sleep.</a:t>
            </a:r>
          </a:p>
        </p:txBody>
      </p:sp>
      <p:sp>
        <p:nvSpPr>
          <p:cNvPr id="4" name="TextBox 3"/>
          <p:cNvSpPr txBox="1"/>
          <p:nvPr/>
        </p:nvSpPr>
        <p:spPr>
          <a:xfrm>
            <a:off x="914400" y="1096963"/>
            <a:ext cx="914400" cy="1016000"/>
          </a:xfrm>
          <a:prstGeom prst="rect">
            <a:avLst/>
          </a:prstGeom>
          <a:solidFill>
            <a:schemeClr val="accent3"/>
          </a:solidFill>
        </p:spPr>
        <p:txBody>
          <a:bodyPr anchor="ctr" anchorCtr="1">
            <a:spAutoFit/>
          </a:bodyPr>
          <a:lstStyle/>
          <a:p>
            <a:pPr>
              <a:defRPr/>
            </a:pPr>
            <a:r>
              <a:rPr lang="en-US" sz="6000" b="1" dirty="0">
                <a:latin typeface="+mj-lt"/>
              </a:rPr>
              <a:t>4</a:t>
            </a:r>
          </a:p>
        </p:txBody>
      </p:sp>
      <p:pic>
        <p:nvPicPr>
          <p:cNvPr id="3" name="Picture 2">
            <a:extLst>
              <a:ext uri="{FF2B5EF4-FFF2-40B4-BE49-F238E27FC236}">
                <a16:creationId xmlns:a16="http://schemas.microsoft.com/office/drawing/2014/main" id="{CC47971F-C4BA-4CB5-B3A7-CF400746D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667" y="3200400"/>
            <a:ext cx="5249333" cy="29527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sz="quarter" idx="10"/>
          </p:nvPr>
        </p:nvSpPr>
        <p:spPr>
          <a:xfrm>
            <a:off x="1828800" y="914400"/>
            <a:ext cx="5486400" cy="5029200"/>
          </a:xfrm>
        </p:spPr>
        <p:txBody>
          <a:bodyPr/>
          <a:lstStyle/>
          <a:p>
            <a:pPr marL="0" indent="0">
              <a:lnSpc>
                <a:spcPts val="5400"/>
              </a:lnSpc>
              <a:buNone/>
            </a:pPr>
            <a:r>
              <a:rPr lang="en-US" altLang="en-US" sz="4000" dirty="0"/>
              <a:t>Pacifiers can help sooth a baby. If you are breastfeeding, wait </a:t>
            </a:r>
          </a:p>
          <a:p>
            <a:pPr marL="0" indent="0">
              <a:lnSpc>
                <a:spcPts val="5400"/>
              </a:lnSpc>
              <a:buNone/>
            </a:pPr>
            <a:r>
              <a:rPr lang="en-US" altLang="en-US" sz="4000" dirty="0"/>
              <a:t>until your milk supply is well established before using a pacifier.</a:t>
            </a:r>
          </a:p>
        </p:txBody>
      </p:sp>
      <p:sp>
        <p:nvSpPr>
          <p:cNvPr id="4" name="TextBox 3"/>
          <p:cNvSpPr txBox="1"/>
          <p:nvPr/>
        </p:nvSpPr>
        <p:spPr>
          <a:xfrm>
            <a:off x="914400" y="1096963"/>
            <a:ext cx="914400" cy="1016000"/>
          </a:xfrm>
          <a:prstGeom prst="rect">
            <a:avLst/>
          </a:prstGeom>
          <a:solidFill>
            <a:schemeClr val="accent3"/>
          </a:solidFill>
        </p:spPr>
        <p:txBody>
          <a:bodyPr anchor="ctr" anchorCtr="1">
            <a:spAutoFit/>
          </a:bodyPr>
          <a:lstStyle/>
          <a:p>
            <a:pPr>
              <a:defRPr/>
            </a:pPr>
            <a:r>
              <a:rPr lang="en-US" sz="6000" b="1">
                <a:latin typeface="+mj-lt"/>
              </a:rPr>
              <a:t>5</a:t>
            </a:r>
            <a:endParaRPr lang="en-US" sz="6000" b="1" dirty="0">
              <a:latin typeface="+mj-lt"/>
            </a:endParaRPr>
          </a:p>
        </p:txBody>
      </p:sp>
      <p:pic>
        <p:nvPicPr>
          <p:cNvPr id="3" name="Picture 2">
            <a:extLst>
              <a:ext uri="{FF2B5EF4-FFF2-40B4-BE49-F238E27FC236}">
                <a16:creationId xmlns:a16="http://schemas.microsoft.com/office/drawing/2014/main" id="{4F3BDC9B-2B99-4AAD-89F0-33D8BED3F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096963"/>
            <a:ext cx="2143125" cy="4286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4015-C537-4565-B0A4-4F97432ECB55}"/>
              </a:ext>
            </a:extLst>
          </p:cNvPr>
          <p:cNvSpPr>
            <a:spLocks noGrp="1"/>
          </p:cNvSpPr>
          <p:nvPr>
            <p:ph type="title"/>
          </p:nvPr>
        </p:nvSpPr>
        <p:spPr/>
        <p:txBody>
          <a:bodyPr/>
          <a:lstStyle/>
          <a:p>
            <a:r>
              <a:rPr lang="en-US" dirty="0"/>
              <a:t>What is SUID?</a:t>
            </a:r>
          </a:p>
        </p:txBody>
      </p:sp>
      <p:sp>
        <p:nvSpPr>
          <p:cNvPr id="3" name="Content Placeholder 2">
            <a:extLst>
              <a:ext uri="{FF2B5EF4-FFF2-40B4-BE49-F238E27FC236}">
                <a16:creationId xmlns:a16="http://schemas.microsoft.com/office/drawing/2014/main" id="{B6957C36-0892-4771-B4F0-EAC3C401B80B}"/>
              </a:ext>
            </a:extLst>
          </p:cNvPr>
          <p:cNvSpPr>
            <a:spLocks noGrp="1"/>
          </p:cNvSpPr>
          <p:nvPr>
            <p:ph idx="1"/>
          </p:nvPr>
        </p:nvSpPr>
        <p:spPr/>
        <p:txBody>
          <a:bodyPr/>
          <a:lstStyle/>
          <a:p>
            <a:r>
              <a:rPr lang="en-US" dirty="0"/>
              <a:t>Sudden Unexpected Infant Death (SUID)</a:t>
            </a:r>
          </a:p>
          <a:p>
            <a:pPr lvl="1"/>
            <a:endParaRPr lang="en-US" dirty="0"/>
          </a:p>
          <a:p>
            <a:pPr lvl="1"/>
            <a:r>
              <a:rPr lang="en-US" dirty="0"/>
              <a:t>Any sudden and unexpected death of an infant 	under 1 year of age. </a:t>
            </a:r>
          </a:p>
        </p:txBody>
      </p:sp>
    </p:spTree>
    <p:extLst>
      <p:ext uri="{BB962C8B-B14F-4D97-AF65-F5344CB8AC3E}">
        <p14:creationId xmlns:p14="http://schemas.microsoft.com/office/powerpoint/2010/main" val="111054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sz="quarter" idx="10"/>
          </p:nvPr>
        </p:nvSpPr>
        <p:spPr>
          <a:xfrm>
            <a:off x="2057400" y="914400"/>
            <a:ext cx="6172200" cy="5029200"/>
          </a:xfrm>
        </p:spPr>
        <p:txBody>
          <a:bodyPr/>
          <a:lstStyle/>
          <a:p>
            <a:pPr marL="0" indent="0" algn="r">
              <a:lnSpc>
                <a:spcPts val="5400"/>
              </a:lnSpc>
              <a:buFont typeface="Wingdings" pitchFamily="2" charset="2"/>
              <a:buNone/>
            </a:pPr>
            <a:r>
              <a:rPr lang="en-US" altLang="en-US" sz="4800" dirty="0"/>
              <a:t>After your baby gets a bit older, put your baby to bed while drowsy but still awake.</a:t>
            </a:r>
          </a:p>
        </p:txBody>
      </p:sp>
      <p:sp>
        <p:nvSpPr>
          <p:cNvPr id="4" name="TextBox 3"/>
          <p:cNvSpPr txBox="1"/>
          <p:nvPr/>
        </p:nvSpPr>
        <p:spPr>
          <a:xfrm>
            <a:off x="914400" y="1096963"/>
            <a:ext cx="914400" cy="1016000"/>
          </a:xfrm>
          <a:prstGeom prst="rect">
            <a:avLst/>
          </a:prstGeom>
          <a:solidFill>
            <a:schemeClr val="accent3"/>
          </a:solidFill>
        </p:spPr>
        <p:txBody>
          <a:bodyPr anchor="ctr" anchorCtr="1">
            <a:spAutoFit/>
          </a:bodyPr>
          <a:lstStyle/>
          <a:p>
            <a:pPr>
              <a:defRPr/>
            </a:pPr>
            <a:r>
              <a:rPr lang="en-US" sz="6000" b="1" dirty="0">
                <a:latin typeface="+mj-lt"/>
              </a:rPr>
              <a:t>6</a:t>
            </a:r>
          </a:p>
        </p:txBody>
      </p:sp>
      <p:pic>
        <p:nvPicPr>
          <p:cNvPr id="3" name="Picture 2" descr="A close up of a logo&#10;&#10;Description generated with high confidence">
            <a:extLst>
              <a:ext uri="{FF2B5EF4-FFF2-40B4-BE49-F238E27FC236}">
                <a16:creationId xmlns:a16="http://schemas.microsoft.com/office/drawing/2014/main" id="{5C9DD184-3510-4AF3-BDA9-180A39BF1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200400"/>
            <a:ext cx="5283200" cy="2971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defRPr/>
            </a:pPr>
            <a:r>
              <a:rPr lang="en-US" altLang="en-US"/>
              <a:t>Stick with Safe Sleep</a:t>
            </a:r>
            <a:endParaRPr lang="en-US" altLang="en-US" dirty="0"/>
          </a:p>
        </p:txBody>
      </p:sp>
      <p:sp>
        <p:nvSpPr>
          <p:cNvPr id="43011" name="Content Placeholder 2"/>
          <p:cNvSpPr>
            <a:spLocks noGrp="1"/>
          </p:cNvSpPr>
          <p:nvPr>
            <p:ph idx="1"/>
          </p:nvPr>
        </p:nvSpPr>
        <p:spPr>
          <a:xfrm>
            <a:off x="457200" y="1646238"/>
            <a:ext cx="8229600" cy="4830762"/>
          </a:xfrm>
        </p:spPr>
        <p:txBody>
          <a:bodyPr/>
          <a:lstStyle/>
          <a:p>
            <a:pPr>
              <a:spcAft>
                <a:spcPts val="1200"/>
              </a:spcAft>
            </a:pPr>
            <a:r>
              <a:rPr lang="en-US" altLang="en-US" sz="2400" dirty="0"/>
              <a:t>Follow the guidelines as fully and as long as possible (up to the 1-year mark) to keep the risk of SUID as low as possible.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1" y="2903996"/>
            <a:ext cx="4857606" cy="3573004"/>
          </a:xfrm>
          <a:prstGeom prst="rect">
            <a:avLst/>
          </a:prstGeom>
        </p:spPr>
      </p:pic>
      <p:sp>
        <p:nvSpPr>
          <p:cNvPr id="6" name="TextBox 5"/>
          <p:cNvSpPr txBox="1"/>
          <p:nvPr/>
        </p:nvSpPr>
        <p:spPr>
          <a:xfrm>
            <a:off x="457200" y="2629793"/>
            <a:ext cx="4114800" cy="3108543"/>
          </a:xfrm>
          <a:prstGeom prst="rect">
            <a:avLst/>
          </a:prstGeom>
          <a:noFill/>
        </p:spPr>
        <p:txBody>
          <a:bodyPr wrap="square" rtlCol="0">
            <a:spAutoFit/>
          </a:bodyPr>
          <a:lstStyle/>
          <a:p>
            <a:pPr marL="342900" indent="-342900" eaLnBrk="0" hangingPunct="0">
              <a:spcBef>
                <a:spcPct val="20000"/>
              </a:spcBef>
              <a:spcAft>
                <a:spcPts val="1200"/>
              </a:spcAft>
              <a:buClr>
                <a:srgbClr val="FE910E"/>
              </a:buClr>
              <a:buFont typeface="Wingdings" pitchFamily="2" charset="2"/>
              <a:buChar char="§"/>
            </a:pPr>
            <a:r>
              <a:rPr lang="en-US" altLang="en-US" sz="2400" dirty="0">
                <a:latin typeface="+mn-lt"/>
                <a:cs typeface="+mn-cs"/>
              </a:rPr>
              <a:t>At times this may be difficult, such as when the baby is sick or teething, or if you are traveling—you should always work towards practicing the safe sleep guidelines.</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084A-05D3-4AB8-AAE5-2BDF028C174D}"/>
              </a:ext>
            </a:extLst>
          </p:cNvPr>
          <p:cNvSpPr>
            <a:spLocks noGrp="1"/>
          </p:cNvSpPr>
          <p:nvPr>
            <p:ph type="title"/>
          </p:nvPr>
        </p:nvSpPr>
        <p:spPr>
          <a:xfrm>
            <a:off x="628650" y="381000"/>
            <a:ext cx="7886700" cy="1158875"/>
          </a:xfrm>
        </p:spPr>
        <p:txBody>
          <a:bodyPr>
            <a:normAutofit fontScale="90000"/>
          </a:bodyPr>
          <a:lstStyle/>
          <a:p>
            <a:r>
              <a:rPr lang="en-US" sz="3800" dirty="0"/>
              <a:t>Be sure everyone knows about safe sleep for your baby</a:t>
            </a:r>
          </a:p>
        </p:txBody>
      </p:sp>
      <p:sp>
        <p:nvSpPr>
          <p:cNvPr id="3" name="Content Placeholder 2">
            <a:extLst>
              <a:ext uri="{FF2B5EF4-FFF2-40B4-BE49-F238E27FC236}">
                <a16:creationId xmlns:a16="http://schemas.microsoft.com/office/drawing/2014/main" id="{1DCFCF36-6BD0-41A5-A5D0-8D80F2077F01}"/>
              </a:ext>
            </a:extLst>
          </p:cNvPr>
          <p:cNvSpPr>
            <a:spLocks noGrp="1"/>
          </p:cNvSpPr>
          <p:nvPr>
            <p:ph idx="1"/>
          </p:nvPr>
        </p:nvSpPr>
        <p:spPr>
          <a:xfrm>
            <a:off x="630645" y="1825625"/>
            <a:ext cx="3865155" cy="4351338"/>
          </a:xfrm>
        </p:spPr>
        <p:txBody>
          <a:bodyPr>
            <a:normAutofit lnSpcReduction="10000"/>
          </a:bodyPr>
          <a:lstStyle/>
          <a:p>
            <a:r>
              <a:rPr lang="en-US" sz="2100" dirty="0"/>
              <a:t>Be sure to tell everyone who cares for your baby about safe sleep practices that you are using. </a:t>
            </a:r>
          </a:p>
          <a:p>
            <a:r>
              <a:rPr lang="en-US" sz="2100" dirty="0"/>
              <a:t>If you are using child care for your baby, remember that - in Vermont - licensed child care providers are required to use safe sleep practices.</a:t>
            </a:r>
          </a:p>
          <a:p>
            <a:r>
              <a:rPr lang="en-US" sz="2100" dirty="0"/>
              <a:t>Thus, it will be easier for your baby have the same routine of safe sleep both at home and at child care. </a:t>
            </a:r>
          </a:p>
        </p:txBody>
      </p:sp>
      <p:pic>
        <p:nvPicPr>
          <p:cNvPr id="6" name="Picture 5">
            <a:extLst>
              <a:ext uri="{FF2B5EF4-FFF2-40B4-BE49-F238E27FC236}">
                <a16:creationId xmlns:a16="http://schemas.microsoft.com/office/drawing/2014/main" id="{9E8C696B-D51B-45AA-BE0A-2293D1FB5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582" y="1299086"/>
            <a:ext cx="7253077" cy="4351338"/>
          </a:xfrm>
          <a:prstGeom prst="rect">
            <a:avLst/>
          </a:prstGeom>
        </p:spPr>
      </p:pic>
    </p:spTree>
    <p:extLst>
      <p:ext uri="{BB962C8B-B14F-4D97-AF65-F5344CB8AC3E}">
        <p14:creationId xmlns:p14="http://schemas.microsoft.com/office/powerpoint/2010/main" val="3524305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229600" cy="1143000"/>
          </a:xfrm>
        </p:spPr>
        <p:txBody>
          <a:bodyPr/>
          <a:lstStyle/>
          <a:p>
            <a:pPr eaLnBrk="1" hangingPunct="1"/>
            <a:r>
              <a:rPr lang="en-US" altLang="en-US">
                <a:solidFill>
                  <a:srgbClr val="703A70"/>
                </a:solidFill>
              </a:rPr>
              <a:t>Resources</a:t>
            </a:r>
          </a:p>
        </p:txBody>
      </p:sp>
      <p:sp>
        <p:nvSpPr>
          <p:cNvPr id="44035" name="Content Placeholder 2"/>
          <p:cNvSpPr>
            <a:spLocks noGrp="1"/>
          </p:cNvSpPr>
          <p:nvPr>
            <p:ph sz="half" idx="1"/>
          </p:nvPr>
        </p:nvSpPr>
        <p:spPr>
          <a:xfrm>
            <a:off x="457200" y="1645920"/>
            <a:ext cx="4419600" cy="4754880"/>
          </a:xfrm>
        </p:spPr>
        <p:txBody>
          <a:bodyPr/>
          <a:lstStyle/>
          <a:p>
            <a:pPr marL="0" indent="0" eaLnBrk="1" hangingPunct="1">
              <a:buNone/>
            </a:pPr>
            <a:r>
              <a:rPr lang="en-US" altLang="en-US" b="1" dirty="0"/>
              <a:t>For more information on safe sleep:</a:t>
            </a:r>
          </a:p>
          <a:p>
            <a:pPr eaLnBrk="1" hangingPunct="1"/>
            <a:r>
              <a:rPr lang="en-US" altLang="en-US" sz="2000" dirty="0"/>
              <a:t>Call your health care provider</a:t>
            </a:r>
          </a:p>
          <a:p>
            <a:pPr eaLnBrk="1" hangingPunct="1"/>
            <a:r>
              <a:rPr lang="en-US" altLang="en-US" sz="2000" dirty="0"/>
              <a:t>Healthvermont.gov/</a:t>
            </a:r>
            <a:r>
              <a:rPr lang="en-US" altLang="en-US" sz="2000" dirty="0" err="1"/>
              <a:t>safesleep</a:t>
            </a:r>
            <a:r>
              <a:rPr lang="en-US" altLang="en-US" sz="2000" dirty="0"/>
              <a:t> </a:t>
            </a:r>
          </a:p>
          <a:p>
            <a:pPr eaLnBrk="1" hangingPunct="1"/>
            <a:r>
              <a:rPr lang="en-US" altLang="en-US" sz="2000" dirty="0"/>
              <a:t>Vermont Help Me Grow dial 2-1-1 x 6</a:t>
            </a:r>
          </a:p>
          <a:p>
            <a:pPr eaLnBrk="1" hangingPunct="1"/>
            <a:r>
              <a:rPr lang="en-US" altLang="en-US" sz="2000" dirty="0"/>
              <a:t>The Vermont Department of Health’s district offices can help in finding a health care provider or parenting support: </a:t>
            </a:r>
            <a:r>
              <a:rPr lang="en-US" altLang="en-US" sz="2000" dirty="0" err="1"/>
              <a:t>healthvermont</a:t>
            </a:r>
            <a:r>
              <a:rPr lang="en-US" altLang="en-US" sz="2000" dirty="0"/>
              <a:t>/local </a:t>
            </a:r>
          </a:p>
          <a:p>
            <a:pPr eaLnBrk="1" hangingPunct="1"/>
            <a:r>
              <a:rPr lang="en-US" altLang="en-US" sz="2000" dirty="0"/>
              <a:t>HealthyChildren.org</a:t>
            </a:r>
          </a:p>
          <a:p>
            <a:pPr eaLnBrk="1" hangingPunct="1"/>
            <a:r>
              <a:rPr lang="en-US" altLang="en-US" sz="2000" dirty="0"/>
              <a:t>MarchofDimes.org </a:t>
            </a:r>
          </a:p>
        </p:txBody>
      </p:sp>
      <p:pic>
        <p:nvPicPr>
          <p:cNvPr id="3" name="Picture 2" descr="A screenshot of a cell phone&#10;&#10;Description generated with high confidence">
            <a:extLst>
              <a:ext uri="{FF2B5EF4-FFF2-40B4-BE49-F238E27FC236}">
                <a16:creationId xmlns:a16="http://schemas.microsoft.com/office/drawing/2014/main" id="{2870058E-E3ED-430D-8F97-157771F0C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794199"/>
            <a:ext cx="2876951" cy="445832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052" y="2946290"/>
            <a:ext cx="3937897" cy="965420"/>
          </a:xfrm>
          <a:prstGeom prst="rect">
            <a:avLst/>
          </a:prstGeom>
        </p:spPr>
      </p:pic>
    </p:spTree>
    <p:extLst>
      <p:ext uri="{BB962C8B-B14F-4D97-AF65-F5344CB8AC3E}">
        <p14:creationId xmlns:p14="http://schemas.microsoft.com/office/powerpoint/2010/main" val="229623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1054-CC80-4E33-A724-2AA30524626B}"/>
              </a:ext>
            </a:extLst>
          </p:cNvPr>
          <p:cNvSpPr>
            <a:spLocks noGrp="1"/>
          </p:cNvSpPr>
          <p:nvPr>
            <p:ph type="title"/>
          </p:nvPr>
        </p:nvSpPr>
        <p:spPr/>
        <p:txBody>
          <a:bodyPr/>
          <a:lstStyle/>
          <a:p>
            <a:r>
              <a:rPr lang="en-US" dirty="0"/>
              <a:t>Two Examples of SUID	</a:t>
            </a:r>
          </a:p>
        </p:txBody>
      </p:sp>
      <p:sp>
        <p:nvSpPr>
          <p:cNvPr id="3" name="Content Placeholder 2">
            <a:extLst>
              <a:ext uri="{FF2B5EF4-FFF2-40B4-BE49-F238E27FC236}">
                <a16:creationId xmlns:a16="http://schemas.microsoft.com/office/drawing/2014/main" id="{A73BD20B-62F4-42A4-9591-58D7B9074A1A}"/>
              </a:ext>
            </a:extLst>
          </p:cNvPr>
          <p:cNvSpPr>
            <a:spLocks noGrp="1"/>
          </p:cNvSpPr>
          <p:nvPr>
            <p:ph sz="half" idx="1"/>
          </p:nvPr>
        </p:nvSpPr>
        <p:spPr/>
        <p:txBody>
          <a:bodyPr/>
          <a:lstStyle/>
          <a:p>
            <a:r>
              <a:rPr lang="en-US" dirty="0"/>
              <a:t>Sudden Infant Death Syndrome (SIDS) </a:t>
            </a:r>
          </a:p>
          <a:p>
            <a:pPr lvl="1"/>
            <a:endParaRPr lang="en-US" sz="2200" dirty="0"/>
          </a:p>
          <a:p>
            <a:pPr lvl="1"/>
            <a:r>
              <a:rPr lang="en-US" sz="2200" dirty="0"/>
              <a:t>The sudden death of an infant under 1 year of age that cannot be explained even after a full investigation</a:t>
            </a:r>
            <a:r>
              <a:rPr lang="en-US" dirty="0"/>
              <a:t>. </a:t>
            </a:r>
          </a:p>
        </p:txBody>
      </p:sp>
      <p:sp>
        <p:nvSpPr>
          <p:cNvPr id="4" name="Content Placeholder 3">
            <a:extLst>
              <a:ext uri="{FF2B5EF4-FFF2-40B4-BE49-F238E27FC236}">
                <a16:creationId xmlns:a16="http://schemas.microsoft.com/office/drawing/2014/main" id="{364EC160-F6D1-424B-A0A2-F61994F2858B}"/>
              </a:ext>
            </a:extLst>
          </p:cNvPr>
          <p:cNvSpPr>
            <a:spLocks noGrp="1"/>
          </p:cNvSpPr>
          <p:nvPr>
            <p:ph sz="half" idx="2"/>
          </p:nvPr>
        </p:nvSpPr>
        <p:spPr/>
        <p:txBody>
          <a:bodyPr/>
          <a:lstStyle/>
          <a:p>
            <a:r>
              <a:rPr lang="en-US" dirty="0"/>
              <a:t>Accidental Suffocation and Strangulation in Bed (ASSB)</a:t>
            </a:r>
          </a:p>
          <a:p>
            <a:pPr lvl="1"/>
            <a:r>
              <a:rPr lang="en-US" sz="2200" dirty="0"/>
              <a:t>Infant death caused by suffocation or asphyxiation in a sleeping environment. Examples include suffocation by soft bedding or being trapped between a mattress and bed frame. </a:t>
            </a:r>
          </a:p>
        </p:txBody>
      </p:sp>
    </p:spTree>
    <p:extLst>
      <p:ext uri="{BB962C8B-B14F-4D97-AF65-F5344CB8AC3E}">
        <p14:creationId xmlns:p14="http://schemas.microsoft.com/office/powerpoint/2010/main" val="88516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0CD6-A5B9-4EBE-9EA6-56D151CC2AB7}"/>
              </a:ext>
            </a:extLst>
          </p:cNvPr>
          <p:cNvSpPr>
            <a:spLocks noGrp="1"/>
          </p:cNvSpPr>
          <p:nvPr>
            <p:ph type="title"/>
          </p:nvPr>
        </p:nvSpPr>
        <p:spPr/>
        <p:txBody>
          <a:bodyPr/>
          <a:lstStyle/>
          <a:p>
            <a:pPr algn="ctr"/>
            <a:r>
              <a:rPr lang="en-US" dirty="0"/>
              <a:t>Confusion between </a:t>
            </a:r>
            <a:br>
              <a:rPr lang="en-US" dirty="0"/>
            </a:br>
            <a:r>
              <a:rPr lang="en-US" dirty="0"/>
              <a:t>Infant Safe Sleep and SIDS</a:t>
            </a:r>
          </a:p>
        </p:txBody>
      </p:sp>
      <p:sp>
        <p:nvSpPr>
          <p:cNvPr id="3" name="Content Placeholder 2">
            <a:extLst>
              <a:ext uri="{FF2B5EF4-FFF2-40B4-BE49-F238E27FC236}">
                <a16:creationId xmlns:a16="http://schemas.microsoft.com/office/drawing/2014/main" id="{31BD90DC-ADD0-4BC7-A402-12AC46887D84}"/>
              </a:ext>
            </a:extLst>
          </p:cNvPr>
          <p:cNvSpPr>
            <a:spLocks noGrp="1"/>
          </p:cNvSpPr>
          <p:nvPr>
            <p:ph idx="1"/>
          </p:nvPr>
        </p:nvSpPr>
        <p:spPr/>
        <p:txBody>
          <a:bodyPr/>
          <a:lstStyle/>
          <a:p>
            <a:r>
              <a:rPr lang="en-US" dirty="0"/>
              <a:t>Sometimes infant safe sleep is discussed along with Sudden Infant Death Syndrome (SIDS). </a:t>
            </a:r>
          </a:p>
          <a:p>
            <a:r>
              <a:rPr lang="en-US" dirty="0"/>
              <a:t>SIDS is when a sudden infant death cannot be explained even after a thorough investigation.</a:t>
            </a:r>
          </a:p>
          <a:p>
            <a:r>
              <a:rPr lang="en-US" dirty="0"/>
              <a:t>Researchers are still working to fully understand the causes of SIDS.</a:t>
            </a:r>
          </a:p>
          <a:p>
            <a:r>
              <a:rPr lang="en-US" dirty="0"/>
              <a:t>This presentation is about infant safe sleep and helping parents to know how to place their baby for sleep in a way that will reduce the risk of accidental  suffocation. </a:t>
            </a:r>
          </a:p>
        </p:txBody>
      </p:sp>
    </p:spTree>
    <p:extLst>
      <p:ext uri="{BB962C8B-B14F-4D97-AF65-F5344CB8AC3E}">
        <p14:creationId xmlns:p14="http://schemas.microsoft.com/office/powerpoint/2010/main" val="50008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solidFill>
                  <a:srgbClr val="703A70"/>
                </a:solidFill>
              </a:rPr>
              <a:t>How Common is SUID?</a:t>
            </a:r>
          </a:p>
        </p:txBody>
      </p:sp>
      <p:sp>
        <p:nvSpPr>
          <p:cNvPr id="14339" name="Content Placeholder 2"/>
          <p:cNvSpPr>
            <a:spLocks noGrp="1"/>
          </p:cNvSpPr>
          <p:nvPr>
            <p:ph idx="1"/>
          </p:nvPr>
        </p:nvSpPr>
        <p:spPr>
          <a:xfrm>
            <a:off x="457200" y="2057400"/>
            <a:ext cx="8229600" cy="4114800"/>
          </a:xfrm>
        </p:spPr>
        <p:txBody>
          <a:bodyPr/>
          <a:lstStyle/>
          <a:p>
            <a:pPr>
              <a:spcAft>
                <a:spcPts val="1200"/>
              </a:spcAft>
            </a:pPr>
            <a:r>
              <a:rPr lang="en-US" altLang="en-US" dirty="0"/>
              <a:t>In the </a:t>
            </a:r>
            <a:r>
              <a:rPr lang="en-US" altLang="en-US" b="1" dirty="0"/>
              <a:t>United States</a:t>
            </a:r>
            <a:r>
              <a:rPr lang="en-US" altLang="en-US" dirty="0"/>
              <a:t>, there were about </a:t>
            </a:r>
            <a:r>
              <a:rPr lang="en-US" altLang="en-US" b="1" dirty="0"/>
              <a:t>3,600 cases of SUID in 2016</a:t>
            </a:r>
            <a:r>
              <a:rPr lang="en-US" altLang="en-US" dirty="0"/>
              <a:t>. One in four cases were due to accidental suffocation and strangulation in bed (ASSB).</a:t>
            </a:r>
          </a:p>
          <a:p>
            <a:pPr>
              <a:spcAft>
                <a:spcPts val="1200"/>
              </a:spcAft>
            </a:pPr>
            <a:r>
              <a:rPr lang="en-US" altLang="en-US" dirty="0"/>
              <a:t>In </a:t>
            </a:r>
            <a:r>
              <a:rPr lang="en-US" altLang="en-US" b="1" dirty="0"/>
              <a:t>Vermont</a:t>
            </a:r>
            <a:r>
              <a:rPr lang="en-US" altLang="en-US" dirty="0"/>
              <a:t>, there are abut 4-6 events every year where a baby dies in an unsafe sleep environment.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solidFill>
                  <a:srgbClr val="703A70"/>
                </a:solidFill>
              </a:rPr>
              <a:t>You can reduce the risk of SUID</a:t>
            </a:r>
          </a:p>
        </p:txBody>
      </p:sp>
      <p:sp>
        <p:nvSpPr>
          <p:cNvPr id="15363" name="Content Placeholder 4"/>
          <p:cNvSpPr>
            <a:spLocks noGrp="1"/>
          </p:cNvSpPr>
          <p:nvPr>
            <p:ph idx="1"/>
          </p:nvPr>
        </p:nvSpPr>
        <p:spPr>
          <a:xfrm>
            <a:off x="457200" y="1646238"/>
            <a:ext cx="8229600" cy="4525962"/>
          </a:xfrm>
        </p:spPr>
        <p:txBody>
          <a:bodyPr/>
          <a:lstStyle/>
          <a:p>
            <a:pPr eaLnBrk="1" hangingPunct="1">
              <a:spcAft>
                <a:spcPts val="1200"/>
              </a:spcAft>
            </a:pPr>
            <a:r>
              <a:rPr lang="en-US" altLang="en-US" dirty="0"/>
              <a:t>Unsafe sleep practices are a factor in a majority of cases diagnosed as </a:t>
            </a:r>
            <a:r>
              <a:rPr lang="en-US" altLang="en-US" b="1" dirty="0"/>
              <a:t>ASSB</a:t>
            </a:r>
            <a:r>
              <a:rPr lang="en-US" altLang="en-US" dirty="0"/>
              <a:t> and</a:t>
            </a:r>
            <a:r>
              <a:rPr lang="en-US" altLang="en-US" b="1" dirty="0"/>
              <a:t> SIDS</a:t>
            </a:r>
            <a:r>
              <a:rPr lang="en-US" altLang="en-US" dirty="0"/>
              <a:t>.</a:t>
            </a:r>
          </a:p>
          <a:p>
            <a:pPr eaLnBrk="1" hangingPunct="1">
              <a:spcAft>
                <a:spcPts val="1200"/>
              </a:spcAft>
            </a:pPr>
            <a:r>
              <a:rPr lang="en-US" altLang="en-US" dirty="0"/>
              <a:t>You can prevent </a:t>
            </a:r>
            <a:r>
              <a:rPr lang="en-US" altLang="en-US" b="1" dirty="0"/>
              <a:t>Accidental Suffocation and Strangulation in Bed </a:t>
            </a:r>
            <a:r>
              <a:rPr lang="en-US" altLang="en-US" dirty="0"/>
              <a:t>by making sure nothing can get in the way of your baby’s breathing.</a:t>
            </a:r>
          </a:p>
          <a:p>
            <a:pPr eaLnBrk="1" hangingPunct="1">
              <a:spcAft>
                <a:spcPts val="1200"/>
              </a:spcAft>
            </a:pPr>
            <a:r>
              <a:rPr lang="en-US" altLang="en-US" dirty="0"/>
              <a:t>Although the causes of </a:t>
            </a:r>
            <a:r>
              <a:rPr lang="en-US" altLang="en-US" b="1" dirty="0"/>
              <a:t>SIDS</a:t>
            </a:r>
            <a:r>
              <a:rPr lang="en-US" altLang="en-US" dirty="0"/>
              <a:t> are still being researched, parents can help protect their babies by following the AAP guidelines.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research has been done on reducing the risk of SUID?</a:t>
            </a:r>
          </a:p>
        </p:txBody>
      </p:sp>
      <p:sp>
        <p:nvSpPr>
          <p:cNvPr id="16387" name="Content Placeholder 2"/>
          <p:cNvSpPr>
            <a:spLocks noGrp="1"/>
          </p:cNvSpPr>
          <p:nvPr>
            <p:ph idx="1"/>
          </p:nvPr>
        </p:nvSpPr>
        <p:spPr>
          <a:xfrm>
            <a:off x="457200" y="1646238"/>
            <a:ext cx="8229600" cy="4830762"/>
          </a:xfrm>
        </p:spPr>
        <p:txBody>
          <a:bodyPr/>
          <a:lstStyle/>
          <a:p>
            <a:pPr>
              <a:spcAft>
                <a:spcPts val="1200"/>
              </a:spcAft>
            </a:pPr>
            <a:r>
              <a:rPr lang="en-US" altLang="en-US" sz="2400" dirty="0"/>
              <a:t>The most highly respected research has been conducted by the American Academy of Pediatrics (AAP), an national organization of pediatricians.</a:t>
            </a:r>
          </a:p>
          <a:p>
            <a:pPr>
              <a:spcAft>
                <a:spcPts val="1200"/>
              </a:spcAft>
            </a:pPr>
            <a:r>
              <a:rPr lang="en-US" altLang="en-US" sz="2400" dirty="0"/>
              <a:t>AAP has a working task force to review the research on sudden infant deaths and to develop recommendations to prevent sleep-related infant deaths.</a:t>
            </a:r>
          </a:p>
          <a:p>
            <a:pPr>
              <a:spcAft>
                <a:spcPts val="1200"/>
              </a:spcAft>
            </a:pPr>
            <a:r>
              <a:rPr lang="en-US" altLang="en-US" sz="2400" dirty="0"/>
              <a:t>The AAP’s recommendation to place infants to sleep on their back has led to a more than 50% decrease in SIDS since 1994.</a:t>
            </a:r>
          </a:p>
          <a:p>
            <a:pPr>
              <a:spcAft>
                <a:spcPts val="1200"/>
              </a:spcAft>
            </a:pPr>
            <a:r>
              <a:rPr lang="en-US" altLang="en-US" sz="2400" dirty="0"/>
              <a:t>AAP recommendations have changed over time to reflect the best available research.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defRPr/>
            </a:pPr>
            <a:r>
              <a:rPr lang="en-US" altLang="en-US" dirty="0"/>
              <a:t>Key AAP Recommendations </a:t>
            </a:r>
            <a:br>
              <a:rPr lang="en-US" altLang="en-US" dirty="0"/>
            </a:br>
            <a:r>
              <a:rPr lang="en-US" altLang="en-US" dirty="0"/>
              <a:t>to Reduce SUID Risk, 2016</a:t>
            </a:r>
          </a:p>
        </p:txBody>
      </p:sp>
      <p:sp>
        <p:nvSpPr>
          <p:cNvPr id="17412" name="Content Placeholder 1"/>
          <p:cNvSpPr>
            <a:spLocks noGrp="1"/>
          </p:cNvSpPr>
          <p:nvPr>
            <p:ph idx="1"/>
          </p:nvPr>
        </p:nvSpPr>
        <p:spPr>
          <a:xfrm>
            <a:off x="457200" y="1646238"/>
            <a:ext cx="8305800" cy="5211762"/>
          </a:xfrm>
        </p:spPr>
        <p:txBody>
          <a:bodyPr/>
          <a:lstStyle/>
          <a:p>
            <a:pPr marL="0" indent="0">
              <a:spcAft>
                <a:spcPts val="600"/>
              </a:spcAft>
              <a:buFont typeface="Wingdings" pitchFamily="2" charset="2"/>
              <a:buNone/>
              <a:defRPr/>
            </a:pPr>
            <a:r>
              <a:rPr lang="en-US" b="1" dirty="0"/>
              <a:t>Sleep-related recommendations for babies up to one year of age</a:t>
            </a:r>
            <a:endParaRPr lang="en-US" altLang="en-US" b="1" dirty="0"/>
          </a:p>
          <a:p>
            <a:pPr>
              <a:spcAft>
                <a:spcPts val="600"/>
              </a:spcAft>
              <a:defRPr/>
            </a:pPr>
            <a:r>
              <a:rPr lang="en-US" altLang="en-US" sz="2400" dirty="0"/>
              <a:t>Put your baby on her back to sleep for every sleep.</a:t>
            </a:r>
          </a:p>
          <a:p>
            <a:pPr>
              <a:spcAft>
                <a:spcPts val="600"/>
              </a:spcAft>
              <a:defRPr/>
            </a:pPr>
            <a:r>
              <a:rPr lang="en-US" altLang="en-US" sz="2400" dirty="0"/>
              <a:t>Room-share with your baby by setting up a crib or bassinette for him in your room. </a:t>
            </a:r>
          </a:p>
          <a:p>
            <a:pPr>
              <a:spcAft>
                <a:spcPts val="600"/>
              </a:spcAft>
              <a:defRPr/>
            </a:pPr>
            <a:r>
              <a:rPr lang="en-US" altLang="en-US" sz="2400" dirty="0"/>
              <a:t>Don’t sleep with your baby in the same bed or in a chair, couch, or other area.  </a:t>
            </a:r>
          </a:p>
          <a:p>
            <a:pPr>
              <a:spcAft>
                <a:spcPts val="600"/>
              </a:spcAft>
              <a:defRPr/>
            </a:pPr>
            <a:r>
              <a:rPr lang="en-US" altLang="en-US" sz="2400" dirty="0"/>
              <a:t>Use a safety approved crib with a firm sleep surface.</a:t>
            </a:r>
          </a:p>
          <a:p>
            <a:pPr>
              <a:spcAft>
                <a:spcPts val="600"/>
              </a:spcAft>
              <a:defRPr/>
            </a:pPr>
            <a:r>
              <a:rPr lang="en-US" altLang="en-US" sz="2400" dirty="0"/>
              <a:t>Keep soft objects and loose bedding away from the baby’s sleeping space.  </a:t>
            </a:r>
          </a:p>
          <a:p>
            <a:pPr>
              <a:spcAft>
                <a:spcPts val="600"/>
              </a:spcAft>
              <a:defRPr/>
            </a:pPr>
            <a:r>
              <a:rPr lang="en-US" altLang="en-US" sz="2400" dirty="0"/>
              <a:t>Avoid overheating your baby. </a:t>
            </a:r>
          </a:p>
        </p:txBody>
      </p:sp>
    </p:spTree>
  </p:cSld>
  <p:clrMapOvr>
    <a:masterClrMapping/>
  </p:clrMapOvr>
</p:sld>
</file>

<file path=ppt/theme/theme1.xml><?xml version="1.0" encoding="utf-8"?>
<a:theme xmlns:a="http://schemas.openxmlformats.org/drawingml/2006/main" name="Office Theme">
  <a:themeElements>
    <a:clrScheme name="Vermont Safe Sleep">
      <a:dk1>
        <a:sysClr val="windowText" lastClr="000000"/>
      </a:dk1>
      <a:lt1>
        <a:sysClr val="window" lastClr="FFFFFF"/>
      </a:lt1>
      <a:dk2>
        <a:srgbClr val="084E67"/>
      </a:dk2>
      <a:lt2>
        <a:srgbClr val="E8E9E6"/>
      </a:lt2>
      <a:accent1>
        <a:srgbClr val="A455A4"/>
      </a:accent1>
      <a:accent2>
        <a:srgbClr val="51B9B2"/>
      </a:accent2>
      <a:accent3>
        <a:srgbClr val="FE910E"/>
      </a:accent3>
      <a:accent4>
        <a:srgbClr val="703A70"/>
      </a:accent4>
      <a:accent5>
        <a:srgbClr val="A3A99D"/>
      </a:accent5>
      <a:accent6>
        <a:srgbClr val="FFE3C3"/>
      </a:accent6>
      <a:hlink>
        <a:srgbClr val="51B9B2"/>
      </a:hlink>
      <a:folHlink>
        <a:srgbClr val="703A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2732</Words>
  <Application>Microsoft Office PowerPoint</Application>
  <PresentationFormat>On-screen Show (4:3)</PresentationFormat>
  <Paragraphs>235</Paragraphs>
  <Slides>34</Slides>
  <Notes>31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Wingdings</vt:lpstr>
      <vt:lpstr>Office Theme</vt:lpstr>
      <vt:lpstr>Help Your Baby to Go to Sleep, Safe and Sound</vt:lpstr>
      <vt:lpstr>Introduction </vt:lpstr>
      <vt:lpstr>What is SUID?</vt:lpstr>
      <vt:lpstr>Two Examples of SUID </vt:lpstr>
      <vt:lpstr>Confusion between  Infant Safe Sleep and SIDS</vt:lpstr>
      <vt:lpstr>How Common is SUID?</vt:lpstr>
      <vt:lpstr>You can reduce the risk of SUID</vt:lpstr>
      <vt:lpstr>What research has been done on reducing the risk of SUID?</vt:lpstr>
      <vt:lpstr>Key AAP Recommendations  to Reduce SUID Risk, 2016</vt:lpstr>
      <vt:lpstr>Key AAP Recommendations  to Reduce SUID Risk, 2016</vt:lpstr>
      <vt:lpstr>PowerPoint Presentation</vt:lpstr>
      <vt:lpstr>How would you make this sleep environment safe?</vt:lpstr>
      <vt:lpstr>Some of you may be wondering…</vt:lpstr>
      <vt:lpstr>Make safety a habit</vt:lpstr>
      <vt:lpstr>Back is best</vt:lpstr>
      <vt:lpstr>Back is best</vt:lpstr>
      <vt:lpstr>Keep the crib clear</vt:lpstr>
      <vt:lpstr>Keep the crib clear</vt:lpstr>
      <vt:lpstr>Always use a safety approved crib</vt:lpstr>
      <vt:lpstr>Bedsharing is risky</vt:lpstr>
      <vt:lpstr>Bedsharing is risky</vt:lpstr>
      <vt:lpstr>What if my baby has trouble sleeping in a safe sleep environment?</vt:lpstr>
      <vt:lpstr>What to expect with baby and sleep…</vt:lpstr>
      <vt:lpstr>Six Tips to Get  Your Baby to Sleep</vt:lpstr>
      <vt:lpstr>PowerPoint Presentation</vt:lpstr>
      <vt:lpstr>PowerPoint Presentation</vt:lpstr>
      <vt:lpstr>PowerPoint Presentation</vt:lpstr>
      <vt:lpstr>PowerPoint Presentation</vt:lpstr>
      <vt:lpstr>PowerPoint Presentation</vt:lpstr>
      <vt:lpstr>PowerPoint Presentation</vt:lpstr>
      <vt:lpstr>Stick with Safe Sleep</vt:lpstr>
      <vt:lpstr>Be sure everyone knows about safe sleep for your baby</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Your Baby to Go to Sleep, Safe and Sound</dc:title>
  <dc:creator>Levine, Shari</dc:creator>
  <cp:lastModifiedBy>Kerschner, Sally</cp:lastModifiedBy>
  <cp:revision>26</cp:revision>
  <cp:lastPrinted>2018-10-21T20:48:22Z</cp:lastPrinted>
  <dcterms:created xsi:type="dcterms:W3CDTF">2018-10-12T19:46:03Z</dcterms:created>
  <dcterms:modified xsi:type="dcterms:W3CDTF">2018-10-30T21:09:30Z</dcterms:modified>
</cp:coreProperties>
</file>