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1.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5"/>
  </p:notesMasterIdLst>
  <p:sldIdLst>
    <p:sldId id="256" r:id="rId2"/>
    <p:sldId id="264" r:id="rId3"/>
    <p:sldId id="257" r:id="rId4"/>
    <p:sldId id="371" r:id="rId5"/>
    <p:sldId id="381" r:id="rId6"/>
    <p:sldId id="323" r:id="rId7"/>
    <p:sldId id="279" r:id="rId8"/>
    <p:sldId id="388" r:id="rId9"/>
    <p:sldId id="389" r:id="rId10"/>
    <p:sldId id="343" r:id="rId11"/>
    <p:sldId id="382" r:id="rId12"/>
    <p:sldId id="344" r:id="rId13"/>
    <p:sldId id="349" r:id="rId14"/>
    <p:sldId id="350" r:id="rId15"/>
    <p:sldId id="379" r:id="rId16"/>
    <p:sldId id="353" r:id="rId17"/>
    <p:sldId id="355" r:id="rId18"/>
    <p:sldId id="357" r:id="rId19"/>
    <p:sldId id="359" r:id="rId20"/>
    <p:sldId id="361" r:id="rId21"/>
    <p:sldId id="398" r:id="rId22"/>
    <p:sldId id="397" r:id="rId23"/>
    <p:sldId id="380" r:id="rId24"/>
    <p:sldId id="368" r:id="rId25"/>
    <p:sldId id="346" r:id="rId26"/>
    <p:sldId id="372" r:id="rId27"/>
    <p:sldId id="321" r:id="rId28"/>
    <p:sldId id="297" r:id="rId29"/>
    <p:sldId id="298" r:id="rId30"/>
    <p:sldId id="337" r:id="rId31"/>
    <p:sldId id="392" r:id="rId32"/>
    <p:sldId id="315" r:id="rId33"/>
    <p:sldId id="384" r:id="rId34"/>
    <p:sldId id="373" r:id="rId35"/>
    <p:sldId id="352" r:id="rId36"/>
    <p:sldId id="374" r:id="rId37"/>
    <p:sldId id="375" r:id="rId38"/>
    <p:sldId id="376" r:id="rId39"/>
    <p:sldId id="377" r:id="rId40"/>
    <p:sldId id="378" r:id="rId41"/>
    <p:sldId id="385" r:id="rId42"/>
    <p:sldId id="394" r:id="rId43"/>
    <p:sldId id="318" r:id="rId44"/>
    <p:sldId id="393" r:id="rId45"/>
    <p:sldId id="319" r:id="rId46"/>
    <p:sldId id="383" r:id="rId47"/>
    <p:sldId id="338" r:id="rId48"/>
    <p:sldId id="363" r:id="rId49"/>
    <p:sldId id="364" r:id="rId50"/>
    <p:sldId id="333" r:id="rId51"/>
    <p:sldId id="365" r:id="rId52"/>
    <p:sldId id="329" r:id="rId53"/>
    <p:sldId id="336" r:id="rId54"/>
    <p:sldId id="335" r:id="rId55"/>
    <p:sldId id="369" r:id="rId56"/>
    <p:sldId id="395" r:id="rId57"/>
    <p:sldId id="396" r:id="rId58"/>
    <p:sldId id="274" r:id="rId59"/>
    <p:sldId id="286" r:id="rId60"/>
    <p:sldId id="390" r:id="rId61"/>
    <p:sldId id="289" r:id="rId62"/>
    <p:sldId id="391" r:id="rId63"/>
    <p:sldId id="290" r:id="rId64"/>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vine, Shari" initials="LS" lastIdx="3" clrIdx="0">
    <p:extLst>
      <p:ext uri="{19B8F6BF-5375-455C-9EA6-DF929625EA0E}">
        <p15:presenceInfo xmlns:p15="http://schemas.microsoft.com/office/powerpoint/2012/main" userId="S-1-5-21-515967899-1979792683-839522115-442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78" autoAdjust="0"/>
    <p:restoredTop sz="78947" autoAdjust="0"/>
  </p:normalViewPr>
  <p:slideViewPr>
    <p:cSldViewPr>
      <p:cViewPr varScale="1">
        <p:scale>
          <a:sx n="80" d="100"/>
          <a:sy n="80" d="100"/>
        </p:scale>
        <p:origin x="1362" y="102"/>
      </p:cViewPr>
      <p:guideLst>
        <p:guide orient="horz" pos="2160"/>
        <p:guide pos="2880"/>
      </p:guideLst>
    </p:cSldViewPr>
  </p:slideViewPr>
  <p:outlineViewPr>
    <p:cViewPr>
      <p:scale>
        <a:sx n="33" d="100"/>
        <a:sy n="33" d="100"/>
      </p:scale>
      <p:origin x="42" y="6090"/>
    </p:cViewPr>
  </p:outlin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8-22T16:31:06.576" idx="1">
    <p:pos x="4485" y="3056"/>
    <p:text>What is this exactly? Different from the VT campaign?</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82C403-5980-4F8E-8A0C-7E29C5B1B00B}"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53A66FAA-FD74-4E68-BDC2-40D0BACA4EDE}">
      <dgm:prSet phldrT="[Text]" custT="1"/>
      <dgm:spPr/>
      <dgm:t>
        <a:bodyPr/>
        <a:lstStyle/>
        <a:p>
          <a:r>
            <a:rPr lang="en-US" sz="1800" b="1" dirty="0"/>
            <a:t>Sudden Infant Death Syndrome (SIDS)</a:t>
          </a:r>
        </a:p>
      </dgm:t>
    </dgm:pt>
    <dgm:pt modelId="{EF269C71-A809-4D9E-80C3-4B6ACB2898E2}" type="parTrans" cxnId="{A148576F-F1AF-4F9A-A9C0-4E6A7EA981F6}">
      <dgm:prSet/>
      <dgm:spPr/>
      <dgm:t>
        <a:bodyPr/>
        <a:lstStyle/>
        <a:p>
          <a:endParaRPr lang="en-US"/>
        </a:p>
      </dgm:t>
    </dgm:pt>
    <dgm:pt modelId="{569F3D9C-24A3-4190-9515-860B9D502F6D}" type="sibTrans" cxnId="{A148576F-F1AF-4F9A-A9C0-4E6A7EA981F6}">
      <dgm:prSet/>
      <dgm:spPr/>
      <dgm:t>
        <a:bodyPr/>
        <a:lstStyle/>
        <a:p>
          <a:endParaRPr lang="en-US"/>
        </a:p>
      </dgm:t>
    </dgm:pt>
    <dgm:pt modelId="{DD1DB8C9-2168-4C6A-8BFD-8616A4128369}">
      <dgm:prSet phldrT="[Text]" custT="1"/>
      <dgm:spPr/>
      <dgm:t>
        <a:bodyPr/>
        <a:lstStyle/>
        <a:p>
          <a:r>
            <a:rPr lang="en-US" sz="1600" dirty="0"/>
            <a:t>The sudden death of an infant less than 1 year of age that cannot be explained after a thorough investigation is conducted, including a complete autopsy, examination of the death scene, and a review of the clinical history</a:t>
          </a:r>
        </a:p>
      </dgm:t>
    </dgm:pt>
    <dgm:pt modelId="{B30D87AD-822B-4422-8AD3-C7B1FBBCF22B}" type="parTrans" cxnId="{D6F16933-53C2-4186-BCB8-9B66590CF073}">
      <dgm:prSet/>
      <dgm:spPr/>
      <dgm:t>
        <a:bodyPr/>
        <a:lstStyle/>
        <a:p>
          <a:endParaRPr lang="en-US"/>
        </a:p>
      </dgm:t>
    </dgm:pt>
    <dgm:pt modelId="{A25EFCA7-2C3E-453F-A7BC-0DF081B4EE36}" type="sibTrans" cxnId="{D6F16933-53C2-4186-BCB8-9B66590CF073}">
      <dgm:prSet/>
      <dgm:spPr/>
      <dgm:t>
        <a:bodyPr/>
        <a:lstStyle/>
        <a:p>
          <a:endParaRPr lang="en-US"/>
        </a:p>
      </dgm:t>
    </dgm:pt>
    <dgm:pt modelId="{4B793FEA-8DA3-4F84-92E4-AC471962F8D8}">
      <dgm:prSet phldrT="[Text]" custT="1"/>
      <dgm:spPr/>
      <dgm:t>
        <a:bodyPr/>
        <a:lstStyle/>
        <a:p>
          <a:r>
            <a:rPr lang="en-US" sz="1800" b="1" dirty="0"/>
            <a:t>Unknown</a:t>
          </a:r>
          <a:r>
            <a:rPr lang="en-US" sz="1700" dirty="0"/>
            <a:t> </a:t>
          </a:r>
          <a:r>
            <a:rPr lang="en-US" sz="1800" b="1" dirty="0"/>
            <a:t>Cause</a:t>
          </a:r>
        </a:p>
      </dgm:t>
    </dgm:pt>
    <dgm:pt modelId="{3E04CA49-A025-4E2B-9A66-861BF56AB53C}" type="parTrans" cxnId="{229DCA4C-2806-4929-AE12-88431E728605}">
      <dgm:prSet/>
      <dgm:spPr/>
      <dgm:t>
        <a:bodyPr/>
        <a:lstStyle/>
        <a:p>
          <a:endParaRPr lang="en-US"/>
        </a:p>
      </dgm:t>
    </dgm:pt>
    <dgm:pt modelId="{1129FDBF-72A6-4C37-A19F-5F6D4C497EBC}" type="sibTrans" cxnId="{229DCA4C-2806-4929-AE12-88431E728605}">
      <dgm:prSet/>
      <dgm:spPr/>
      <dgm:t>
        <a:bodyPr/>
        <a:lstStyle/>
        <a:p>
          <a:endParaRPr lang="en-US"/>
        </a:p>
      </dgm:t>
    </dgm:pt>
    <dgm:pt modelId="{FA81A2FC-2895-4EB0-8220-FA27271988C3}">
      <dgm:prSet phldrT="[Text]" custT="1"/>
      <dgm:spPr/>
      <dgm:t>
        <a:bodyPr/>
        <a:lstStyle/>
        <a:p>
          <a:r>
            <a:rPr lang="en-US" sz="1600" dirty="0"/>
            <a:t>The sudden death of an infant less than 1 year old that remains undetermined because one or more parts of the investigation was not completed</a:t>
          </a:r>
        </a:p>
      </dgm:t>
    </dgm:pt>
    <dgm:pt modelId="{4D4997D9-86E1-456C-A274-67526D805798}" type="parTrans" cxnId="{26B7C4E6-05B6-4C96-8652-6C7369E9F5DA}">
      <dgm:prSet/>
      <dgm:spPr/>
      <dgm:t>
        <a:bodyPr/>
        <a:lstStyle/>
        <a:p>
          <a:endParaRPr lang="en-US"/>
        </a:p>
      </dgm:t>
    </dgm:pt>
    <dgm:pt modelId="{2D6122D3-9117-47C6-8C60-681126E1168B}" type="sibTrans" cxnId="{26B7C4E6-05B6-4C96-8652-6C7369E9F5DA}">
      <dgm:prSet/>
      <dgm:spPr/>
      <dgm:t>
        <a:bodyPr/>
        <a:lstStyle/>
        <a:p>
          <a:endParaRPr lang="en-US"/>
        </a:p>
      </dgm:t>
    </dgm:pt>
    <dgm:pt modelId="{2E850993-354B-4A28-9253-524DE25EF930}">
      <dgm:prSet phldrT="[Text]" custT="1"/>
      <dgm:spPr/>
      <dgm:t>
        <a:bodyPr/>
        <a:lstStyle/>
        <a:p>
          <a:r>
            <a:rPr lang="en-US" sz="1800" b="1" dirty="0"/>
            <a:t>Accidental Suffocation &amp; Strangulation in bed</a:t>
          </a:r>
        </a:p>
      </dgm:t>
    </dgm:pt>
    <dgm:pt modelId="{1E323F98-9B18-4A1C-A04D-42EB5821870E}" type="parTrans" cxnId="{93DBCA40-E124-4164-992D-D2450D55D0A3}">
      <dgm:prSet/>
      <dgm:spPr/>
      <dgm:t>
        <a:bodyPr/>
        <a:lstStyle/>
        <a:p>
          <a:endParaRPr lang="en-US"/>
        </a:p>
      </dgm:t>
    </dgm:pt>
    <dgm:pt modelId="{6ED41D0C-A5C4-4C9D-98EE-3181265B71CF}" type="sibTrans" cxnId="{93DBCA40-E124-4164-992D-D2450D55D0A3}">
      <dgm:prSet/>
      <dgm:spPr/>
      <dgm:t>
        <a:bodyPr/>
        <a:lstStyle/>
        <a:p>
          <a:endParaRPr lang="en-US"/>
        </a:p>
      </dgm:t>
    </dgm:pt>
    <dgm:pt modelId="{A9E0FB6F-F32D-4B08-97D1-711D99A18589}">
      <dgm:prSet phldrT="[Text]" custT="1"/>
      <dgm:spPr/>
      <dgm:t>
        <a:bodyPr/>
        <a:lstStyle/>
        <a:p>
          <a:r>
            <a:rPr lang="en-US" sz="1600" dirty="0"/>
            <a:t>Suffocation by soft bedding</a:t>
          </a:r>
        </a:p>
      </dgm:t>
    </dgm:pt>
    <dgm:pt modelId="{6A765770-2BFD-4F18-A426-FC1F74546E35}" type="parTrans" cxnId="{0E07712F-596A-4D6D-A46D-664787BC541F}">
      <dgm:prSet/>
      <dgm:spPr/>
      <dgm:t>
        <a:bodyPr/>
        <a:lstStyle/>
        <a:p>
          <a:endParaRPr lang="en-US"/>
        </a:p>
      </dgm:t>
    </dgm:pt>
    <dgm:pt modelId="{B775AAB8-3A27-4D8F-9389-1733BB8A8AF1}" type="sibTrans" cxnId="{0E07712F-596A-4D6D-A46D-664787BC541F}">
      <dgm:prSet/>
      <dgm:spPr/>
      <dgm:t>
        <a:bodyPr/>
        <a:lstStyle/>
        <a:p>
          <a:endParaRPr lang="en-US"/>
        </a:p>
      </dgm:t>
    </dgm:pt>
    <dgm:pt modelId="{C1DE62A3-4BFF-4CFB-8513-F51615EC5AF5}">
      <dgm:prSet custT="1"/>
      <dgm:spPr/>
      <dgm:t>
        <a:bodyPr/>
        <a:lstStyle/>
        <a:p>
          <a:r>
            <a:rPr lang="en-US" sz="1600" dirty="0"/>
            <a:t>Overlay (a person rolls on top of infant while asleep)</a:t>
          </a:r>
        </a:p>
      </dgm:t>
    </dgm:pt>
    <dgm:pt modelId="{41B8F3ED-9841-4678-8D31-E254DEFD4EA9}" type="parTrans" cxnId="{59C85198-591B-45BC-BA85-2783B07BE55C}">
      <dgm:prSet/>
      <dgm:spPr/>
      <dgm:t>
        <a:bodyPr/>
        <a:lstStyle/>
        <a:p>
          <a:endParaRPr lang="en-US"/>
        </a:p>
      </dgm:t>
    </dgm:pt>
    <dgm:pt modelId="{8D3BC02A-C4E6-45D6-B344-B09A1A284C52}" type="sibTrans" cxnId="{59C85198-591B-45BC-BA85-2783B07BE55C}">
      <dgm:prSet/>
      <dgm:spPr/>
      <dgm:t>
        <a:bodyPr/>
        <a:lstStyle/>
        <a:p>
          <a:endParaRPr lang="en-US"/>
        </a:p>
      </dgm:t>
    </dgm:pt>
    <dgm:pt modelId="{BB5F788E-F434-44C7-B77D-6393AFDA6713}">
      <dgm:prSet custT="1"/>
      <dgm:spPr/>
      <dgm:t>
        <a:bodyPr/>
        <a:lstStyle/>
        <a:p>
          <a:r>
            <a:rPr lang="en-US" sz="1600" dirty="0"/>
            <a:t>Wedging or entrapment between two objects</a:t>
          </a:r>
        </a:p>
      </dgm:t>
    </dgm:pt>
    <dgm:pt modelId="{27E71EE0-BF49-45A0-BED7-8148CC2A8473}" type="parTrans" cxnId="{2AAF34BF-E664-44E1-AA40-546B57160E99}">
      <dgm:prSet/>
      <dgm:spPr/>
      <dgm:t>
        <a:bodyPr/>
        <a:lstStyle/>
        <a:p>
          <a:endParaRPr lang="en-US"/>
        </a:p>
      </dgm:t>
    </dgm:pt>
    <dgm:pt modelId="{70E3825C-42B6-44C2-9528-91440D323B88}" type="sibTrans" cxnId="{2AAF34BF-E664-44E1-AA40-546B57160E99}">
      <dgm:prSet/>
      <dgm:spPr/>
      <dgm:t>
        <a:bodyPr/>
        <a:lstStyle/>
        <a:p>
          <a:endParaRPr lang="en-US"/>
        </a:p>
      </dgm:t>
    </dgm:pt>
    <dgm:pt modelId="{A7F0EECD-3AAA-428E-8D61-33975EFE2B8A}">
      <dgm:prSet custT="1"/>
      <dgm:spPr/>
      <dgm:t>
        <a:bodyPr/>
        <a:lstStyle/>
        <a:p>
          <a:r>
            <a:rPr lang="en-US" sz="1600" dirty="0"/>
            <a:t>Strangulation </a:t>
          </a:r>
        </a:p>
      </dgm:t>
    </dgm:pt>
    <dgm:pt modelId="{DF7E9DA9-640B-4C75-A017-8FA1232DCF98}" type="parTrans" cxnId="{0E9F56DB-B563-4161-A4CF-3C91A9EF132B}">
      <dgm:prSet/>
      <dgm:spPr/>
      <dgm:t>
        <a:bodyPr/>
        <a:lstStyle/>
        <a:p>
          <a:endParaRPr lang="en-US"/>
        </a:p>
      </dgm:t>
    </dgm:pt>
    <dgm:pt modelId="{DF105045-7AA1-47DF-8E86-D71AEC6F15B5}" type="sibTrans" cxnId="{0E9F56DB-B563-4161-A4CF-3C91A9EF132B}">
      <dgm:prSet/>
      <dgm:spPr/>
      <dgm:t>
        <a:bodyPr/>
        <a:lstStyle/>
        <a:p>
          <a:endParaRPr lang="en-US"/>
        </a:p>
      </dgm:t>
    </dgm:pt>
    <dgm:pt modelId="{8F3BF8AC-5402-47A2-9409-E0B01424155D}" type="pres">
      <dgm:prSet presAssocID="{DB82C403-5980-4F8E-8A0C-7E29C5B1B00B}" presName="Name0" presStyleCnt="0">
        <dgm:presLayoutVars>
          <dgm:dir/>
          <dgm:animLvl val="lvl"/>
          <dgm:resizeHandles val="exact"/>
        </dgm:presLayoutVars>
      </dgm:prSet>
      <dgm:spPr/>
    </dgm:pt>
    <dgm:pt modelId="{6F9F3AD4-3211-4B0B-AF46-8AA93BAD1244}" type="pres">
      <dgm:prSet presAssocID="{53A66FAA-FD74-4E68-BDC2-40D0BACA4EDE}" presName="composite" presStyleCnt="0"/>
      <dgm:spPr/>
    </dgm:pt>
    <dgm:pt modelId="{668FEDD3-B693-45C3-8954-82B64D70188B}" type="pres">
      <dgm:prSet presAssocID="{53A66FAA-FD74-4E68-BDC2-40D0BACA4EDE}" presName="parTx" presStyleLbl="alignNode1" presStyleIdx="0" presStyleCnt="3">
        <dgm:presLayoutVars>
          <dgm:chMax val="0"/>
          <dgm:chPref val="0"/>
          <dgm:bulletEnabled val="1"/>
        </dgm:presLayoutVars>
      </dgm:prSet>
      <dgm:spPr/>
    </dgm:pt>
    <dgm:pt modelId="{377A677A-9494-4ED7-9CD5-CF4B7DEE2B42}" type="pres">
      <dgm:prSet presAssocID="{53A66FAA-FD74-4E68-BDC2-40D0BACA4EDE}" presName="desTx" presStyleLbl="alignAccFollowNode1" presStyleIdx="0" presStyleCnt="3" custScaleY="100000">
        <dgm:presLayoutVars>
          <dgm:bulletEnabled val="1"/>
        </dgm:presLayoutVars>
      </dgm:prSet>
      <dgm:spPr/>
    </dgm:pt>
    <dgm:pt modelId="{561EF179-DB6C-441A-BCE1-9C29D5767071}" type="pres">
      <dgm:prSet presAssocID="{569F3D9C-24A3-4190-9515-860B9D502F6D}" presName="space" presStyleCnt="0"/>
      <dgm:spPr/>
    </dgm:pt>
    <dgm:pt modelId="{30761A29-042F-4579-B19A-058285DB5734}" type="pres">
      <dgm:prSet presAssocID="{4B793FEA-8DA3-4F84-92E4-AC471962F8D8}" presName="composite" presStyleCnt="0"/>
      <dgm:spPr/>
    </dgm:pt>
    <dgm:pt modelId="{74C17D73-CAF1-432C-A0F8-3089C9A50C3F}" type="pres">
      <dgm:prSet presAssocID="{4B793FEA-8DA3-4F84-92E4-AC471962F8D8}" presName="parTx" presStyleLbl="alignNode1" presStyleIdx="1" presStyleCnt="3">
        <dgm:presLayoutVars>
          <dgm:chMax val="0"/>
          <dgm:chPref val="0"/>
          <dgm:bulletEnabled val="1"/>
        </dgm:presLayoutVars>
      </dgm:prSet>
      <dgm:spPr/>
    </dgm:pt>
    <dgm:pt modelId="{E36ED4F3-0F84-4B43-BE7A-A37D44D31C5D}" type="pres">
      <dgm:prSet presAssocID="{4B793FEA-8DA3-4F84-92E4-AC471962F8D8}" presName="desTx" presStyleLbl="alignAccFollowNode1" presStyleIdx="1" presStyleCnt="3">
        <dgm:presLayoutVars>
          <dgm:bulletEnabled val="1"/>
        </dgm:presLayoutVars>
      </dgm:prSet>
      <dgm:spPr/>
    </dgm:pt>
    <dgm:pt modelId="{AED15154-BC04-4E4D-992D-3EEF8DCD36CF}" type="pres">
      <dgm:prSet presAssocID="{1129FDBF-72A6-4C37-A19F-5F6D4C497EBC}" presName="space" presStyleCnt="0"/>
      <dgm:spPr/>
    </dgm:pt>
    <dgm:pt modelId="{F966D38A-19B1-41E7-BEEA-C81E0DF6D4D2}" type="pres">
      <dgm:prSet presAssocID="{2E850993-354B-4A28-9253-524DE25EF930}" presName="composite" presStyleCnt="0"/>
      <dgm:spPr/>
    </dgm:pt>
    <dgm:pt modelId="{E79043E4-DA7F-45B7-A61A-999F5B367272}" type="pres">
      <dgm:prSet presAssocID="{2E850993-354B-4A28-9253-524DE25EF930}" presName="parTx" presStyleLbl="alignNode1" presStyleIdx="2" presStyleCnt="3" custScaleY="156004" custLinFactNeighborX="86899" custLinFactNeighborY="-1150">
        <dgm:presLayoutVars>
          <dgm:chMax val="0"/>
          <dgm:chPref val="0"/>
          <dgm:bulletEnabled val="1"/>
        </dgm:presLayoutVars>
      </dgm:prSet>
      <dgm:spPr/>
    </dgm:pt>
    <dgm:pt modelId="{CFCFC1E7-9880-41A3-8C99-45B87074BD29}" type="pres">
      <dgm:prSet presAssocID="{2E850993-354B-4A28-9253-524DE25EF930}" presName="desTx" presStyleLbl="alignAccFollowNode1" presStyleIdx="2" presStyleCnt="3" custScaleY="100000">
        <dgm:presLayoutVars>
          <dgm:bulletEnabled val="1"/>
        </dgm:presLayoutVars>
      </dgm:prSet>
      <dgm:spPr/>
    </dgm:pt>
  </dgm:ptLst>
  <dgm:cxnLst>
    <dgm:cxn modelId="{99F5A721-2DC2-4764-B08E-7C70E6D3BA63}" type="presOf" srcId="{A7F0EECD-3AAA-428E-8D61-33975EFE2B8A}" destId="{CFCFC1E7-9880-41A3-8C99-45B87074BD29}" srcOrd="0" destOrd="3" presId="urn:microsoft.com/office/officeart/2005/8/layout/hList1"/>
    <dgm:cxn modelId="{0E07712F-596A-4D6D-A46D-664787BC541F}" srcId="{2E850993-354B-4A28-9253-524DE25EF930}" destId="{A9E0FB6F-F32D-4B08-97D1-711D99A18589}" srcOrd="0" destOrd="0" parTransId="{6A765770-2BFD-4F18-A426-FC1F74546E35}" sibTransId="{B775AAB8-3A27-4D8F-9389-1733BB8A8AF1}"/>
    <dgm:cxn modelId="{D6F16933-53C2-4186-BCB8-9B66590CF073}" srcId="{53A66FAA-FD74-4E68-BDC2-40D0BACA4EDE}" destId="{DD1DB8C9-2168-4C6A-8BFD-8616A4128369}" srcOrd="0" destOrd="0" parTransId="{B30D87AD-822B-4422-8AD3-C7B1FBBCF22B}" sibTransId="{A25EFCA7-2C3E-453F-A7BC-0DF081B4EE36}"/>
    <dgm:cxn modelId="{50C8AA35-0FAD-4CA8-A4E3-0A6F640DB8F2}" type="presOf" srcId="{BB5F788E-F434-44C7-B77D-6393AFDA6713}" destId="{CFCFC1E7-9880-41A3-8C99-45B87074BD29}" srcOrd="0" destOrd="2" presId="urn:microsoft.com/office/officeart/2005/8/layout/hList1"/>
    <dgm:cxn modelId="{9C25413F-BD90-41EB-85DD-6334E2018648}" type="presOf" srcId="{C1DE62A3-4BFF-4CFB-8513-F51615EC5AF5}" destId="{CFCFC1E7-9880-41A3-8C99-45B87074BD29}" srcOrd="0" destOrd="1" presId="urn:microsoft.com/office/officeart/2005/8/layout/hList1"/>
    <dgm:cxn modelId="{93DBCA40-E124-4164-992D-D2450D55D0A3}" srcId="{DB82C403-5980-4F8E-8A0C-7E29C5B1B00B}" destId="{2E850993-354B-4A28-9253-524DE25EF930}" srcOrd="2" destOrd="0" parTransId="{1E323F98-9B18-4A1C-A04D-42EB5821870E}" sibTransId="{6ED41D0C-A5C4-4C9D-98EE-3181265B71CF}"/>
    <dgm:cxn modelId="{7591E161-58B9-4CE7-8025-7310D43D666E}" type="presOf" srcId="{A9E0FB6F-F32D-4B08-97D1-711D99A18589}" destId="{CFCFC1E7-9880-41A3-8C99-45B87074BD29}" srcOrd="0" destOrd="0" presId="urn:microsoft.com/office/officeart/2005/8/layout/hList1"/>
    <dgm:cxn modelId="{229DCA4C-2806-4929-AE12-88431E728605}" srcId="{DB82C403-5980-4F8E-8A0C-7E29C5B1B00B}" destId="{4B793FEA-8DA3-4F84-92E4-AC471962F8D8}" srcOrd="1" destOrd="0" parTransId="{3E04CA49-A025-4E2B-9A66-861BF56AB53C}" sibTransId="{1129FDBF-72A6-4C37-A19F-5F6D4C497EBC}"/>
    <dgm:cxn modelId="{A148576F-F1AF-4F9A-A9C0-4E6A7EA981F6}" srcId="{DB82C403-5980-4F8E-8A0C-7E29C5B1B00B}" destId="{53A66FAA-FD74-4E68-BDC2-40D0BACA4EDE}" srcOrd="0" destOrd="0" parTransId="{EF269C71-A809-4D9E-80C3-4B6ACB2898E2}" sibTransId="{569F3D9C-24A3-4190-9515-860B9D502F6D}"/>
    <dgm:cxn modelId="{212FE47C-C967-4577-BC57-FBD72C439C49}" type="presOf" srcId="{FA81A2FC-2895-4EB0-8220-FA27271988C3}" destId="{E36ED4F3-0F84-4B43-BE7A-A37D44D31C5D}" srcOrd="0" destOrd="0" presId="urn:microsoft.com/office/officeart/2005/8/layout/hList1"/>
    <dgm:cxn modelId="{1C9B008A-9E59-4C20-9C26-DC14E9FDF8DE}" type="presOf" srcId="{DB82C403-5980-4F8E-8A0C-7E29C5B1B00B}" destId="{8F3BF8AC-5402-47A2-9409-E0B01424155D}" srcOrd="0" destOrd="0" presId="urn:microsoft.com/office/officeart/2005/8/layout/hList1"/>
    <dgm:cxn modelId="{59C85198-591B-45BC-BA85-2783B07BE55C}" srcId="{2E850993-354B-4A28-9253-524DE25EF930}" destId="{C1DE62A3-4BFF-4CFB-8513-F51615EC5AF5}" srcOrd="1" destOrd="0" parTransId="{41B8F3ED-9841-4678-8D31-E254DEFD4EA9}" sibTransId="{8D3BC02A-C4E6-45D6-B344-B09A1A284C52}"/>
    <dgm:cxn modelId="{06EBE49E-4D1F-49B9-B9F3-789DDB591E8B}" type="presOf" srcId="{4B793FEA-8DA3-4F84-92E4-AC471962F8D8}" destId="{74C17D73-CAF1-432C-A0F8-3089C9A50C3F}" srcOrd="0" destOrd="0" presId="urn:microsoft.com/office/officeart/2005/8/layout/hList1"/>
    <dgm:cxn modelId="{2AAF34BF-E664-44E1-AA40-546B57160E99}" srcId="{2E850993-354B-4A28-9253-524DE25EF930}" destId="{BB5F788E-F434-44C7-B77D-6393AFDA6713}" srcOrd="2" destOrd="0" parTransId="{27E71EE0-BF49-45A0-BED7-8148CC2A8473}" sibTransId="{70E3825C-42B6-44C2-9528-91440D323B88}"/>
    <dgm:cxn modelId="{DB3A44C4-6660-4382-926B-34A5EBCAA70C}" type="presOf" srcId="{53A66FAA-FD74-4E68-BDC2-40D0BACA4EDE}" destId="{668FEDD3-B693-45C3-8954-82B64D70188B}" srcOrd="0" destOrd="0" presId="urn:microsoft.com/office/officeart/2005/8/layout/hList1"/>
    <dgm:cxn modelId="{967DE9DA-F86C-40D5-AB21-3E640AD2C2C4}" type="presOf" srcId="{2E850993-354B-4A28-9253-524DE25EF930}" destId="{E79043E4-DA7F-45B7-A61A-999F5B367272}" srcOrd="0" destOrd="0" presId="urn:microsoft.com/office/officeart/2005/8/layout/hList1"/>
    <dgm:cxn modelId="{0E9F56DB-B563-4161-A4CF-3C91A9EF132B}" srcId="{2E850993-354B-4A28-9253-524DE25EF930}" destId="{A7F0EECD-3AAA-428E-8D61-33975EFE2B8A}" srcOrd="3" destOrd="0" parTransId="{DF7E9DA9-640B-4C75-A017-8FA1232DCF98}" sibTransId="{DF105045-7AA1-47DF-8E86-D71AEC6F15B5}"/>
    <dgm:cxn modelId="{26B7C4E6-05B6-4C96-8652-6C7369E9F5DA}" srcId="{4B793FEA-8DA3-4F84-92E4-AC471962F8D8}" destId="{FA81A2FC-2895-4EB0-8220-FA27271988C3}" srcOrd="0" destOrd="0" parTransId="{4D4997D9-86E1-456C-A274-67526D805798}" sibTransId="{2D6122D3-9117-47C6-8C60-681126E1168B}"/>
    <dgm:cxn modelId="{811236EE-35C8-4FC5-A6BF-242DA91ED801}" type="presOf" srcId="{DD1DB8C9-2168-4C6A-8BFD-8616A4128369}" destId="{377A677A-9494-4ED7-9CD5-CF4B7DEE2B42}" srcOrd="0" destOrd="0" presId="urn:microsoft.com/office/officeart/2005/8/layout/hList1"/>
    <dgm:cxn modelId="{14F77BE1-0B87-42A4-A021-968CBB292683}" type="presParOf" srcId="{8F3BF8AC-5402-47A2-9409-E0B01424155D}" destId="{6F9F3AD4-3211-4B0B-AF46-8AA93BAD1244}" srcOrd="0" destOrd="0" presId="urn:microsoft.com/office/officeart/2005/8/layout/hList1"/>
    <dgm:cxn modelId="{DE360135-5267-4745-BC50-416EFB846473}" type="presParOf" srcId="{6F9F3AD4-3211-4B0B-AF46-8AA93BAD1244}" destId="{668FEDD3-B693-45C3-8954-82B64D70188B}" srcOrd="0" destOrd="0" presId="urn:microsoft.com/office/officeart/2005/8/layout/hList1"/>
    <dgm:cxn modelId="{A214975A-F148-47E6-A491-D83483C51D68}" type="presParOf" srcId="{6F9F3AD4-3211-4B0B-AF46-8AA93BAD1244}" destId="{377A677A-9494-4ED7-9CD5-CF4B7DEE2B42}" srcOrd="1" destOrd="0" presId="urn:microsoft.com/office/officeart/2005/8/layout/hList1"/>
    <dgm:cxn modelId="{A933F330-5220-46A7-84C5-B1D34750F0B5}" type="presParOf" srcId="{8F3BF8AC-5402-47A2-9409-E0B01424155D}" destId="{561EF179-DB6C-441A-BCE1-9C29D5767071}" srcOrd="1" destOrd="0" presId="urn:microsoft.com/office/officeart/2005/8/layout/hList1"/>
    <dgm:cxn modelId="{913282BE-12A3-497E-ABFE-B4428C58F9B8}" type="presParOf" srcId="{8F3BF8AC-5402-47A2-9409-E0B01424155D}" destId="{30761A29-042F-4579-B19A-058285DB5734}" srcOrd="2" destOrd="0" presId="urn:microsoft.com/office/officeart/2005/8/layout/hList1"/>
    <dgm:cxn modelId="{1A47E57F-4B77-41A6-BBD7-1CBACB84574D}" type="presParOf" srcId="{30761A29-042F-4579-B19A-058285DB5734}" destId="{74C17D73-CAF1-432C-A0F8-3089C9A50C3F}" srcOrd="0" destOrd="0" presId="urn:microsoft.com/office/officeart/2005/8/layout/hList1"/>
    <dgm:cxn modelId="{E81CCC65-A283-4486-9CC5-1E6C9811676E}" type="presParOf" srcId="{30761A29-042F-4579-B19A-058285DB5734}" destId="{E36ED4F3-0F84-4B43-BE7A-A37D44D31C5D}" srcOrd="1" destOrd="0" presId="urn:microsoft.com/office/officeart/2005/8/layout/hList1"/>
    <dgm:cxn modelId="{C3871DAA-5F7B-421E-8EB1-996324B8A80F}" type="presParOf" srcId="{8F3BF8AC-5402-47A2-9409-E0B01424155D}" destId="{AED15154-BC04-4E4D-992D-3EEF8DCD36CF}" srcOrd="3" destOrd="0" presId="urn:microsoft.com/office/officeart/2005/8/layout/hList1"/>
    <dgm:cxn modelId="{D52FD7AD-4C60-4FDA-A6FA-C3957741220E}" type="presParOf" srcId="{8F3BF8AC-5402-47A2-9409-E0B01424155D}" destId="{F966D38A-19B1-41E7-BEEA-C81E0DF6D4D2}" srcOrd="4" destOrd="0" presId="urn:microsoft.com/office/officeart/2005/8/layout/hList1"/>
    <dgm:cxn modelId="{E061AFCF-CB43-4C0E-8A0D-F06B0B7EAF83}" type="presParOf" srcId="{F966D38A-19B1-41E7-BEEA-C81E0DF6D4D2}" destId="{E79043E4-DA7F-45B7-A61A-999F5B367272}" srcOrd="0" destOrd="0" presId="urn:microsoft.com/office/officeart/2005/8/layout/hList1"/>
    <dgm:cxn modelId="{942AAA90-F65A-411B-A745-FEEA808DFBF6}" type="presParOf" srcId="{F966D38A-19B1-41E7-BEEA-C81E0DF6D4D2}" destId="{CFCFC1E7-9880-41A3-8C99-45B87074BD2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8FEDD3-B693-45C3-8954-82B64D70188B}">
      <dsp:nvSpPr>
        <dsp:cNvPr id="0" name=""/>
        <dsp:cNvSpPr/>
      </dsp:nvSpPr>
      <dsp:spPr>
        <a:xfrm>
          <a:off x="2486" y="113450"/>
          <a:ext cx="2423874" cy="7488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t>Sudden Infant Death Syndrome (SIDS)</a:t>
          </a:r>
        </a:p>
      </dsp:txBody>
      <dsp:txXfrm>
        <a:off x="2486" y="113450"/>
        <a:ext cx="2423874" cy="748800"/>
      </dsp:txXfrm>
    </dsp:sp>
    <dsp:sp modelId="{377A677A-9494-4ED7-9CD5-CF4B7DEE2B42}">
      <dsp:nvSpPr>
        <dsp:cNvPr id="0" name=""/>
        <dsp:cNvSpPr/>
      </dsp:nvSpPr>
      <dsp:spPr>
        <a:xfrm>
          <a:off x="2486" y="862250"/>
          <a:ext cx="2423874" cy="2712060"/>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The sudden death of an infant less than 1 year of age that cannot be explained after a thorough investigation is conducted, including a complete autopsy, examination of the death scene, and a review of the clinical history</a:t>
          </a:r>
        </a:p>
      </dsp:txBody>
      <dsp:txXfrm>
        <a:off x="2486" y="862250"/>
        <a:ext cx="2423874" cy="2712060"/>
      </dsp:txXfrm>
    </dsp:sp>
    <dsp:sp modelId="{74C17D73-CAF1-432C-A0F8-3089C9A50C3F}">
      <dsp:nvSpPr>
        <dsp:cNvPr id="0" name=""/>
        <dsp:cNvSpPr/>
      </dsp:nvSpPr>
      <dsp:spPr>
        <a:xfrm>
          <a:off x="2765702" y="113450"/>
          <a:ext cx="2423874" cy="7488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t>Unknown</a:t>
          </a:r>
          <a:r>
            <a:rPr lang="en-US" sz="1700" kern="1200" dirty="0"/>
            <a:t> </a:t>
          </a:r>
          <a:r>
            <a:rPr lang="en-US" sz="1800" b="1" kern="1200" dirty="0"/>
            <a:t>Cause</a:t>
          </a:r>
        </a:p>
      </dsp:txBody>
      <dsp:txXfrm>
        <a:off x="2765702" y="113450"/>
        <a:ext cx="2423874" cy="748800"/>
      </dsp:txXfrm>
    </dsp:sp>
    <dsp:sp modelId="{E36ED4F3-0F84-4B43-BE7A-A37D44D31C5D}">
      <dsp:nvSpPr>
        <dsp:cNvPr id="0" name=""/>
        <dsp:cNvSpPr/>
      </dsp:nvSpPr>
      <dsp:spPr>
        <a:xfrm>
          <a:off x="2765702" y="862250"/>
          <a:ext cx="2423874" cy="2712060"/>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The sudden death of an infant less than 1 year old that remains undetermined because one or more parts of the investigation was not completed</a:t>
          </a:r>
        </a:p>
      </dsp:txBody>
      <dsp:txXfrm>
        <a:off x="2765702" y="862250"/>
        <a:ext cx="2423874" cy="2712060"/>
      </dsp:txXfrm>
    </dsp:sp>
    <dsp:sp modelId="{E79043E4-DA7F-45B7-A61A-999F5B367272}">
      <dsp:nvSpPr>
        <dsp:cNvPr id="0" name=""/>
        <dsp:cNvSpPr/>
      </dsp:nvSpPr>
      <dsp:spPr>
        <a:xfrm>
          <a:off x="5531405" y="0"/>
          <a:ext cx="2423874" cy="1168157"/>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t>Accidental Suffocation &amp; Strangulation in bed</a:t>
          </a:r>
        </a:p>
      </dsp:txBody>
      <dsp:txXfrm>
        <a:off x="5531405" y="0"/>
        <a:ext cx="2423874" cy="1168157"/>
      </dsp:txXfrm>
    </dsp:sp>
    <dsp:sp modelId="{CFCFC1E7-9880-41A3-8C99-45B87074BD29}">
      <dsp:nvSpPr>
        <dsp:cNvPr id="0" name=""/>
        <dsp:cNvSpPr/>
      </dsp:nvSpPr>
      <dsp:spPr>
        <a:xfrm>
          <a:off x="5528919" y="967090"/>
          <a:ext cx="2423874" cy="2712060"/>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Suffocation by soft bedding</a:t>
          </a:r>
        </a:p>
        <a:p>
          <a:pPr marL="171450" lvl="1" indent="-171450" algn="l" defTabSz="711200">
            <a:lnSpc>
              <a:spcPct val="90000"/>
            </a:lnSpc>
            <a:spcBef>
              <a:spcPct val="0"/>
            </a:spcBef>
            <a:spcAft>
              <a:spcPct val="15000"/>
            </a:spcAft>
            <a:buChar char="•"/>
          </a:pPr>
          <a:r>
            <a:rPr lang="en-US" sz="1600" kern="1200" dirty="0"/>
            <a:t>Overlay (a person rolls on top of infant while asleep)</a:t>
          </a:r>
        </a:p>
        <a:p>
          <a:pPr marL="171450" lvl="1" indent="-171450" algn="l" defTabSz="711200">
            <a:lnSpc>
              <a:spcPct val="90000"/>
            </a:lnSpc>
            <a:spcBef>
              <a:spcPct val="0"/>
            </a:spcBef>
            <a:spcAft>
              <a:spcPct val="15000"/>
            </a:spcAft>
            <a:buChar char="•"/>
          </a:pPr>
          <a:r>
            <a:rPr lang="en-US" sz="1600" kern="1200" dirty="0"/>
            <a:t>Wedging or entrapment between two objects</a:t>
          </a:r>
        </a:p>
        <a:p>
          <a:pPr marL="171450" lvl="1" indent="-171450" algn="l" defTabSz="711200">
            <a:lnSpc>
              <a:spcPct val="90000"/>
            </a:lnSpc>
            <a:spcBef>
              <a:spcPct val="0"/>
            </a:spcBef>
            <a:spcAft>
              <a:spcPct val="15000"/>
            </a:spcAft>
            <a:buChar char="•"/>
          </a:pPr>
          <a:r>
            <a:rPr lang="en-US" sz="1600" kern="1200" dirty="0"/>
            <a:t>Strangulation </a:t>
          </a:r>
        </a:p>
      </dsp:txBody>
      <dsp:txXfrm>
        <a:off x="5528919" y="967090"/>
        <a:ext cx="2423874" cy="271206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eaLnBrk="1" fontAlgn="auto" hangingPunct="1">
              <a:spcBef>
                <a:spcPts val="0"/>
              </a:spcBef>
              <a:spcAft>
                <a:spcPts val="0"/>
              </a:spcAft>
              <a:defRPr sz="1200">
                <a:latin typeface="+mn-lt"/>
                <a:cs typeface="+mn-cs"/>
              </a:defRPr>
            </a:lvl1pPr>
          </a:lstStyle>
          <a:p>
            <a:pPr>
              <a:defRPr/>
            </a:pPr>
            <a:fld id="{3CB0903D-483A-46EB-B2AB-577C816068DB}" type="datetimeFigureOut">
              <a:rPr lang="en-US"/>
              <a:pPr>
                <a:defRPr/>
              </a:pPr>
              <a:t>10/30/2018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F7AEDB80-F818-4C43-A5F5-1807FDB755D0}" type="slidenum">
              <a:rPr lang="en-US" altLang="en-US"/>
              <a:pPr>
                <a:defRPr/>
              </a:pPr>
              <a:t>‹#›</a:t>
            </a:fld>
            <a:endParaRPr lang="en-US" altLang="en-US"/>
          </a:p>
        </p:txBody>
      </p:sp>
    </p:spTree>
    <p:extLst>
      <p:ext uri="{BB962C8B-B14F-4D97-AF65-F5344CB8AC3E}">
        <p14:creationId xmlns:p14="http://schemas.microsoft.com/office/powerpoint/2010/main" val="20341283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000" dirty="0"/>
              <a:t>Notes:</a:t>
            </a:r>
          </a:p>
          <a:p>
            <a:endParaRPr lang="en-US" altLang="en-US" sz="2000" dirty="0"/>
          </a:p>
          <a:p>
            <a:r>
              <a:rPr lang="en-US" altLang="en-US" sz="2000" b="1" dirty="0"/>
              <a:t>This presentation, “How to Promote Infant Safe Sleep: Key Messages and Resources,” from the Division of Maternal and Child Health in the Vermont Department of Health, is designed to inform healthcare providers about the issue of infant safe sleep and information on how to address parental issues around the topic. </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F327ADD5-96F7-427A-B070-7C3A83C56B29}" type="slidenum">
              <a:rPr lang="en-US" altLang="en-US" smtClean="0"/>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000" b="1" dirty="0"/>
              <a:t>Graph from: Vermont Department of Health. Sudden Unexpected Infant Death Data Brief from VDH website. http://www.healthvermont.gov/sites/default/files/documents/pdf/HSVR_injury_SUID.pdf.</a:t>
            </a:r>
          </a:p>
          <a:p>
            <a:pPr eaLnBrk="1" hangingPunct="1">
              <a:spcBef>
                <a:spcPct val="0"/>
              </a:spcBef>
            </a:pPr>
            <a:endParaRPr lang="en-US" altLang="en-US" dirty="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449" indent="-289562">
              <a:spcBef>
                <a:spcPct val="30000"/>
              </a:spcBef>
              <a:defRPr sz="1200">
                <a:solidFill>
                  <a:schemeClr val="tx1"/>
                </a:solidFill>
                <a:latin typeface="Calibri" pitchFamily="34" charset="0"/>
              </a:defRPr>
            </a:lvl2pPr>
            <a:lvl3pPr marL="1163100" indent="-231326">
              <a:spcBef>
                <a:spcPct val="30000"/>
              </a:spcBef>
              <a:defRPr sz="1200">
                <a:solidFill>
                  <a:schemeClr val="tx1"/>
                </a:solidFill>
                <a:latin typeface="Calibri" pitchFamily="34" charset="0"/>
              </a:defRPr>
            </a:lvl3pPr>
            <a:lvl4pPr marL="1628987" indent="-231326">
              <a:spcBef>
                <a:spcPct val="30000"/>
              </a:spcBef>
              <a:defRPr sz="1200">
                <a:solidFill>
                  <a:schemeClr val="tx1"/>
                </a:solidFill>
                <a:latin typeface="Calibri" pitchFamily="34" charset="0"/>
              </a:defRPr>
            </a:lvl4pPr>
            <a:lvl5pPr marL="2094873" indent="-231326">
              <a:spcBef>
                <a:spcPct val="30000"/>
              </a:spcBef>
              <a:defRPr sz="1200">
                <a:solidFill>
                  <a:schemeClr val="tx1"/>
                </a:solidFill>
                <a:latin typeface="Calibri" pitchFamily="34" charset="0"/>
              </a:defRPr>
            </a:lvl5pPr>
            <a:lvl6pPr marL="2560760" indent="-231326" eaLnBrk="0" fontAlgn="base" hangingPunct="0">
              <a:spcBef>
                <a:spcPct val="30000"/>
              </a:spcBef>
              <a:spcAft>
                <a:spcPct val="0"/>
              </a:spcAft>
              <a:defRPr sz="1200">
                <a:solidFill>
                  <a:schemeClr val="tx1"/>
                </a:solidFill>
                <a:latin typeface="Calibri" pitchFamily="34" charset="0"/>
              </a:defRPr>
            </a:lvl6pPr>
            <a:lvl7pPr marL="3026647" indent="-231326" eaLnBrk="0" fontAlgn="base" hangingPunct="0">
              <a:spcBef>
                <a:spcPct val="30000"/>
              </a:spcBef>
              <a:spcAft>
                <a:spcPct val="0"/>
              </a:spcAft>
              <a:defRPr sz="1200">
                <a:solidFill>
                  <a:schemeClr val="tx1"/>
                </a:solidFill>
                <a:latin typeface="Calibri" pitchFamily="34" charset="0"/>
              </a:defRPr>
            </a:lvl7pPr>
            <a:lvl8pPr marL="3492534" indent="-231326" eaLnBrk="0" fontAlgn="base" hangingPunct="0">
              <a:spcBef>
                <a:spcPct val="30000"/>
              </a:spcBef>
              <a:spcAft>
                <a:spcPct val="0"/>
              </a:spcAft>
              <a:defRPr sz="1200">
                <a:solidFill>
                  <a:schemeClr val="tx1"/>
                </a:solidFill>
                <a:latin typeface="Calibri" pitchFamily="34" charset="0"/>
              </a:defRPr>
            </a:lvl8pPr>
            <a:lvl9pPr marL="3958421" indent="-231326" eaLnBrk="0" fontAlgn="base" hangingPunct="0">
              <a:spcBef>
                <a:spcPct val="30000"/>
              </a:spcBef>
              <a:spcAft>
                <a:spcPct val="0"/>
              </a:spcAft>
              <a:defRPr sz="1200">
                <a:solidFill>
                  <a:schemeClr val="tx1"/>
                </a:solidFill>
                <a:latin typeface="Calibri" pitchFamily="34" charset="0"/>
              </a:defRPr>
            </a:lvl9pPr>
          </a:lstStyle>
          <a:p>
            <a:pPr>
              <a:spcBef>
                <a:spcPct val="0"/>
              </a:spcBef>
            </a:pPr>
            <a:fld id="{FAFA2CEC-4FF1-436D-B19E-18EA11B6D715}" type="slidenum">
              <a:rPr lang="en-US" altLang="en-US" smtClean="0"/>
              <a:pPr>
                <a:spcBef>
                  <a:spcPct val="0"/>
                </a:spcBef>
              </a:pPr>
              <a:t>12</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000" b="1" dirty="0"/>
              <a:t>This graph represents data from the Pregnancy Risk Assessment Monitoring System (PRAMS) on the most common position babies are laid down to sleep in (response options were: on the side, back, or stomach). </a:t>
            </a:r>
          </a:p>
          <a:p>
            <a:pPr eaLnBrk="1" hangingPunct="1">
              <a:spcBef>
                <a:spcPct val="0"/>
              </a:spcBef>
            </a:pPr>
            <a:endParaRPr lang="en-US" altLang="en-US" sz="2000" b="1" dirty="0"/>
          </a:p>
          <a:p>
            <a:pPr eaLnBrk="1" hangingPunct="1">
              <a:spcBef>
                <a:spcPct val="0"/>
              </a:spcBef>
            </a:pPr>
            <a:r>
              <a:rPr lang="en-US" altLang="en-US" sz="2000" b="1" dirty="0"/>
              <a:t>For more information on PRAMS Methodology: Centers for Disease Control and Prevention. PRAMS website. 2018. Available at: https://www.cdc.gov/prams/methodology.htm#n2. </a:t>
            </a: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449" indent="-289562">
              <a:spcBef>
                <a:spcPct val="30000"/>
              </a:spcBef>
              <a:defRPr sz="1200">
                <a:solidFill>
                  <a:schemeClr val="tx1"/>
                </a:solidFill>
                <a:latin typeface="Calibri" pitchFamily="34" charset="0"/>
              </a:defRPr>
            </a:lvl2pPr>
            <a:lvl3pPr marL="1163100" indent="-231326">
              <a:spcBef>
                <a:spcPct val="30000"/>
              </a:spcBef>
              <a:defRPr sz="1200">
                <a:solidFill>
                  <a:schemeClr val="tx1"/>
                </a:solidFill>
                <a:latin typeface="Calibri" pitchFamily="34" charset="0"/>
              </a:defRPr>
            </a:lvl3pPr>
            <a:lvl4pPr marL="1628987" indent="-231326">
              <a:spcBef>
                <a:spcPct val="30000"/>
              </a:spcBef>
              <a:defRPr sz="1200">
                <a:solidFill>
                  <a:schemeClr val="tx1"/>
                </a:solidFill>
                <a:latin typeface="Calibri" pitchFamily="34" charset="0"/>
              </a:defRPr>
            </a:lvl4pPr>
            <a:lvl5pPr marL="2094873" indent="-231326">
              <a:spcBef>
                <a:spcPct val="30000"/>
              </a:spcBef>
              <a:defRPr sz="1200">
                <a:solidFill>
                  <a:schemeClr val="tx1"/>
                </a:solidFill>
                <a:latin typeface="Calibri" pitchFamily="34" charset="0"/>
              </a:defRPr>
            </a:lvl5pPr>
            <a:lvl6pPr marL="2560760" indent="-231326" eaLnBrk="0" fontAlgn="base" hangingPunct="0">
              <a:spcBef>
                <a:spcPct val="30000"/>
              </a:spcBef>
              <a:spcAft>
                <a:spcPct val="0"/>
              </a:spcAft>
              <a:defRPr sz="1200">
                <a:solidFill>
                  <a:schemeClr val="tx1"/>
                </a:solidFill>
                <a:latin typeface="Calibri" pitchFamily="34" charset="0"/>
              </a:defRPr>
            </a:lvl6pPr>
            <a:lvl7pPr marL="3026647" indent="-231326" eaLnBrk="0" fontAlgn="base" hangingPunct="0">
              <a:spcBef>
                <a:spcPct val="30000"/>
              </a:spcBef>
              <a:spcAft>
                <a:spcPct val="0"/>
              </a:spcAft>
              <a:defRPr sz="1200">
                <a:solidFill>
                  <a:schemeClr val="tx1"/>
                </a:solidFill>
                <a:latin typeface="Calibri" pitchFamily="34" charset="0"/>
              </a:defRPr>
            </a:lvl7pPr>
            <a:lvl8pPr marL="3492534" indent="-231326" eaLnBrk="0" fontAlgn="base" hangingPunct="0">
              <a:spcBef>
                <a:spcPct val="30000"/>
              </a:spcBef>
              <a:spcAft>
                <a:spcPct val="0"/>
              </a:spcAft>
              <a:defRPr sz="1200">
                <a:solidFill>
                  <a:schemeClr val="tx1"/>
                </a:solidFill>
                <a:latin typeface="Calibri" pitchFamily="34" charset="0"/>
              </a:defRPr>
            </a:lvl8pPr>
            <a:lvl9pPr marL="3958421" indent="-231326" eaLnBrk="0" fontAlgn="base" hangingPunct="0">
              <a:spcBef>
                <a:spcPct val="30000"/>
              </a:spcBef>
              <a:spcAft>
                <a:spcPct val="0"/>
              </a:spcAft>
              <a:defRPr sz="1200">
                <a:solidFill>
                  <a:schemeClr val="tx1"/>
                </a:solidFill>
                <a:latin typeface="Calibri" pitchFamily="34" charset="0"/>
              </a:defRPr>
            </a:lvl9pPr>
          </a:lstStyle>
          <a:p>
            <a:pPr>
              <a:spcBef>
                <a:spcPct val="0"/>
              </a:spcBef>
            </a:pPr>
            <a:fld id="{504E9DF9-B606-4800-8AA7-16916D76E550}" type="slidenum">
              <a:rPr lang="en-US" altLang="en-US" smtClean="0"/>
              <a:pPr>
                <a:spcBef>
                  <a:spcPct val="0"/>
                </a:spcBef>
              </a:pPr>
              <a:t>13</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000" b="1" dirty="0"/>
              <a:t>This graph is also from PRAMS.  How often the baby sleeps in the same bed with someone else (response options were: always, often, sometime, rarely, or never). </a:t>
            </a:r>
          </a:p>
          <a:p>
            <a:pPr eaLnBrk="1" hangingPunct="1">
              <a:spcBef>
                <a:spcPct val="0"/>
              </a:spcBef>
            </a:pPr>
            <a:endParaRPr lang="en-US" altLang="en-US" sz="2000" b="1" dirty="0"/>
          </a:p>
          <a:p>
            <a:pPr eaLnBrk="1" hangingPunct="1">
              <a:spcBef>
                <a:spcPct val="0"/>
              </a:spcBef>
            </a:pPr>
            <a:r>
              <a:rPr lang="en-US" altLang="en-US" sz="2000" b="1" dirty="0"/>
              <a:t>For ongoing updates on Vermont PRAMS data: http://www.healthvermont.gov/health-statistics-vital-records/population-health-surveys-data/pregnancy-risk-assessment-and</a:t>
            </a:r>
          </a:p>
          <a:p>
            <a:pPr eaLnBrk="1" hangingPunct="1">
              <a:spcBef>
                <a:spcPct val="0"/>
              </a:spcBef>
            </a:pPr>
            <a:endParaRPr lang="en-US" altLang="en-US" sz="2000" b="1" dirty="0"/>
          </a:p>
          <a:p>
            <a:pPr eaLnBrk="1" hangingPunct="1">
              <a:spcBef>
                <a:spcPct val="0"/>
              </a:spcBef>
            </a:pPr>
            <a:r>
              <a:rPr lang="en-US" altLang="en-US" sz="2000" b="1" dirty="0"/>
              <a:t>For more information on PRAMS Methodology: Centers for Disease Control and Prevention. PRAMS website. 2018. Available at: https://www.cdc.gov/prams/methodology.htm#n2. </a:t>
            </a:r>
          </a:p>
          <a:p>
            <a:pPr eaLnBrk="1" hangingPunct="1">
              <a:spcBef>
                <a:spcPct val="0"/>
              </a:spcBef>
            </a:pPr>
            <a:endParaRPr lang="en-US" altLang="en-US" dirty="0"/>
          </a:p>
          <a:p>
            <a:pPr eaLnBrk="1" hangingPunct="1">
              <a:spcBef>
                <a:spcPct val="0"/>
              </a:spcBef>
            </a:pPr>
            <a:endParaRPr lang="en-US" altLang="en-US" dirty="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449" indent="-289562">
              <a:spcBef>
                <a:spcPct val="30000"/>
              </a:spcBef>
              <a:defRPr sz="1200">
                <a:solidFill>
                  <a:schemeClr val="tx1"/>
                </a:solidFill>
                <a:latin typeface="Calibri" pitchFamily="34" charset="0"/>
              </a:defRPr>
            </a:lvl2pPr>
            <a:lvl3pPr marL="1163100" indent="-231326">
              <a:spcBef>
                <a:spcPct val="30000"/>
              </a:spcBef>
              <a:defRPr sz="1200">
                <a:solidFill>
                  <a:schemeClr val="tx1"/>
                </a:solidFill>
                <a:latin typeface="Calibri" pitchFamily="34" charset="0"/>
              </a:defRPr>
            </a:lvl3pPr>
            <a:lvl4pPr marL="1628987" indent="-231326">
              <a:spcBef>
                <a:spcPct val="30000"/>
              </a:spcBef>
              <a:defRPr sz="1200">
                <a:solidFill>
                  <a:schemeClr val="tx1"/>
                </a:solidFill>
                <a:latin typeface="Calibri" pitchFamily="34" charset="0"/>
              </a:defRPr>
            </a:lvl4pPr>
            <a:lvl5pPr marL="2094873" indent="-231326">
              <a:spcBef>
                <a:spcPct val="30000"/>
              </a:spcBef>
              <a:defRPr sz="1200">
                <a:solidFill>
                  <a:schemeClr val="tx1"/>
                </a:solidFill>
                <a:latin typeface="Calibri" pitchFamily="34" charset="0"/>
              </a:defRPr>
            </a:lvl5pPr>
            <a:lvl6pPr marL="2560760" indent="-231326" eaLnBrk="0" fontAlgn="base" hangingPunct="0">
              <a:spcBef>
                <a:spcPct val="30000"/>
              </a:spcBef>
              <a:spcAft>
                <a:spcPct val="0"/>
              </a:spcAft>
              <a:defRPr sz="1200">
                <a:solidFill>
                  <a:schemeClr val="tx1"/>
                </a:solidFill>
                <a:latin typeface="Calibri" pitchFamily="34" charset="0"/>
              </a:defRPr>
            </a:lvl6pPr>
            <a:lvl7pPr marL="3026647" indent="-231326" eaLnBrk="0" fontAlgn="base" hangingPunct="0">
              <a:spcBef>
                <a:spcPct val="30000"/>
              </a:spcBef>
              <a:spcAft>
                <a:spcPct val="0"/>
              </a:spcAft>
              <a:defRPr sz="1200">
                <a:solidFill>
                  <a:schemeClr val="tx1"/>
                </a:solidFill>
                <a:latin typeface="Calibri" pitchFamily="34" charset="0"/>
              </a:defRPr>
            </a:lvl7pPr>
            <a:lvl8pPr marL="3492534" indent="-231326" eaLnBrk="0" fontAlgn="base" hangingPunct="0">
              <a:spcBef>
                <a:spcPct val="30000"/>
              </a:spcBef>
              <a:spcAft>
                <a:spcPct val="0"/>
              </a:spcAft>
              <a:defRPr sz="1200">
                <a:solidFill>
                  <a:schemeClr val="tx1"/>
                </a:solidFill>
                <a:latin typeface="Calibri" pitchFamily="34" charset="0"/>
              </a:defRPr>
            </a:lvl8pPr>
            <a:lvl9pPr marL="3958421" indent="-231326" eaLnBrk="0" fontAlgn="base" hangingPunct="0">
              <a:spcBef>
                <a:spcPct val="30000"/>
              </a:spcBef>
              <a:spcAft>
                <a:spcPct val="0"/>
              </a:spcAft>
              <a:defRPr sz="1200">
                <a:solidFill>
                  <a:schemeClr val="tx1"/>
                </a:solidFill>
                <a:latin typeface="Calibri" pitchFamily="34" charset="0"/>
              </a:defRPr>
            </a:lvl9pPr>
          </a:lstStyle>
          <a:p>
            <a:pPr>
              <a:spcBef>
                <a:spcPct val="0"/>
              </a:spcBef>
            </a:pPr>
            <a:fld id="{504E9DF9-B606-4800-8AA7-16916D76E550}" type="slidenum">
              <a:rPr lang="en-US" altLang="en-US" smtClean="0"/>
              <a:pPr>
                <a:spcBef>
                  <a:spcPct val="0"/>
                </a:spcBef>
              </a:pPr>
              <a:t>14</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The Vermont Department of Health was concerned about the many confusing national and local  messages that parents receive on infant safe sleep and so contracted with JSI to find out what Vermont parents think and understand about infant sleep and infant safe sleep environment. This research information would then assist the VDH, health care providers, and other partners to message infant safe sleep advice by directly addressing parents who live here in Vermont. </a:t>
            </a:r>
          </a:p>
        </p:txBody>
      </p:sp>
      <p:sp>
        <p:nvSpPr>
          <p:cNvPr id="4" name="Slide Number Placeholder 3"/>
          <p:cNvSpPr>
            <a:spLocks noGrp="1"/>
          </p:cNvSpPr>
          <p:nvPr>
            <p:ph type="sldNum" sz="quarter" idx="10"/>
          </p:nvPr>
        </p:nvSpPr>
        <p:spPr/>
        <p:txBody>
          <a:bodyPr/>
          <a:lstStyle/>
          <a:p>
            <a:pPr>
              <a:defRPr/>
            </a:pPr>
            <a:fld id="{F7AEDB80-F818-4C43-A5F5-1807FDB755D0}" type="slidenum">
              <a:rPr lang="en-US" altLang="en-US" smtClean="0"/>
              <a:pPr>
                <a:defRPr/>
              </a:pPr>
              <a:t>15</a:t>
            </a:fld>
            <a:endParaRPr lang="en-US" altLang="en-US"/>
          </a:p>
        </p:txBody>
      </p:sp>
    </p:spTree>
    <p:extLst>
      <p:ext uri="{BB962C8B-B14F-4D97-AF65-F5344CB8AC3E}">
        <p14:creationId xmlns:p14="http://schemas.microsoft.com/office/powerpoint/2010/main" val="153712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2000" b="1" dirty="0"/>
              <a:t>The quotes on this slide were from focus groups with parents and caregivers.  </a:t>
            </a:r>
          </a:p>
          <a:p>
            <a:endParaRPr lang="en-US" altLang="en-US" sz="2000" b="1" dirty="0"/>
          </a:p>
          <a:p>
            <a:r>
              <a:rPr lang="en-US" altLang="en-US" sz="2000" dirty="0"/>
              <a:t>Here are some additional quotes related to this theme:</a:t>
            </a:r>
          </a:p>
          <a:p>
            <a:endParaRPr lang="en-US" altLang="en-US" sz="2000" dirty="0"/>
          </a:p>
          <a:p>
            <a:r>
              <a:rPr lang="en-US" altLang="en-US" sz="2000" i="1" dirty="0"/>
              <a:t>“I’m an anxious person, so when I was nursing 4-5 times a night all through his newborn stage </a:t>
            </a:r>
            <a:r>
              <a:rPr lang="en-US" altLang="en-US" sz="2000" b="1" i="1" dirty="0"/>
              <a:t>I was really serious about not sleeping with him because I was so afraid.</a:t>
            </a:r>
            <a:r>
              <a:rPr lang="en-US" altLang="en-US" sz="2000" i="1" dirty="0"/>
              <a:t>”</a:t>
            </a:r>
            <a:endParaRPr lang="en-US" altLang="en-US" sz="2000" dirty="0"/>
          </a:p>
          <a:p>
            <a:r>
              <a:rPr lang="en-US" altLang="en-US" sz="2000" i="1" dirty="0"/>
              <a:t>“</a:t>
            </a:r>
            <a:r>
              <a:rPr lang="en-US" altLang="en-US" sz="2000" b="1" i="1" dirty="0"/>
              <a:t>I used to worry</a:t>
            </a:r>
            <a:r>
              <a:rPr lang="en-US" altLang="en-US" sz="2000" i="1" dirty="0"/>
              <a:t> about it when he was little but </a:t>
            </a:r>
            <a:r>
              <a:rPr lang="en-US" altLang="en-US" sz="2000" b="1" i="1" dirty="0"/>
              <a:t>now we co-sleep</a:t>
            </a:r>
            <a:r>
              <a:rPr lang="en-US" altLang="en-US" sz="2000" i="1" dirty="0"/>
              <a:t>.” </a:t>
            </a:r>
            <a:endParaRPr lang="en-US" altLang="en-US" sz="2000" dirty="0"/>
          </a:p>
          <a:p>
            <a:endParaRPr lang="en-US" altLang="en-US" sz="2000" b="1" dirty="0"/>
          </a:p>
          <a:p>
            <a:endParaRPr lang="en-US" altLang="en-US" sz="2000" b="1" dirty="0"/>
          </a:p>
          <a:p>
            <a:r>
              <a:rPr lang="en-US" altLang="en-US" sz="2000" b="1" dirty="0"/>
              <a:t>Most focus group participants described themselves as worried about infant sleep safety, regardless of their infant sleep practices (i.e. follow guidelines or not). </a:t>
            </a:r>
          </a:p>
          <a:p>
            <a:endParaRPr lang="en-US" altLang="en-US" sz="2000" b="1" dirty="0"/>
          </a:p>
          <a:p>
            <a:r>
              <a:rPr lang="en-US" altLang="en-US" sz="2000" b="1" dirty="0"/>
              <a:t>Parents viewed scare tactics such as death scene descriptions, unnecessary.  They also felt that such methods presumed that they, the parents, were inadequately concerned.  Those interviewed were clear that is not the case.  </a:t>
            </a:r>
          </a:p>
          <a:p>
            <a:endParaRPr lang="en-US" altLang="en-US" dirty="0"/>
          </a:p>
          <a:p>
            <a:endParaRPr lang="en-US" altLang="en-US" dirty="0"/>
          </a:p>
          <a:p>
            <a:endParaRPr lang="en-US" dirty="0"/>
          </a:p>
        </p:txBody>
      </p:sp>
      <p:sp>
        <p:nvSpPr>
          <p:cNvPr id="4" name="Slide Number Placeholder 3"/>
          <p:cNvSpPr>
            <a:spLocks noGrp="1"/>
          </p:cNvSpPr>
          <p:nvPr>
            <p:ph type="sldNum" sz="quarter" idx="10"/>
          </p:nvPr>
        </p:nvSpPr>
        <p:spPr/>
        <p:txBody>
          <a:bodyPr/>
          <a:lstStyle/>
          <a:p>
            <a:pPr>
              <a:defRPr/>
            </a:pPr>
            <a:fld id="{F7AEDB80-F818-4C43-A5F5-1807FDB755D0}" type="slidenum">
              <a:rPr lang="en-US" altLang="en-US" smtClean="0"/>
              <a:pPr>
                <a:defRPr/>
              </a:pPr>
              <a:t>16</a:t>
            </a:fld>
            <a:endParaRPr lang="en-US" altLang="en-US"/>
          </a:p>
        </p:txBody>
      </p:sp>
    </p:spTree>
    <p:extLst>
      <p:ext uri="{BB962C8B-B14F-4D97-AF65-F5344CB8AC3E}">
        <p14:creationId xmlns:p14="http://schemas.microsoft.com/office/powerpoint/2010/main" val="4098274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Again these are direct quotes from parents and caregivers around the AAP safe sleep guidelines.  </a:t>
            </a:r>
          </a:p>
          <a:p>
            <a:endParaRPr lang="en-US" sz="2000" b="1" dirty="0"/>
          </a:p>
          <a:p>
            <a:r>
              <a:rPr lang="en-US" sz="2000" b="1" dirty="0"/>
              <a:t>The vast majority of parents knew the basic safe sleep guidelines, but some were confused about certain aspects, particularly around how developmental milestones fit into the guidelines around using blankets and crib bumpers.  </a:t>
            </a:r>
          </a:p>
          <a:p>
            <a:endParaRPr lang="en-US" dirty="0"/>
          </a:p>
        </p:txBody>
      </p:sp>
      <p:sp>
        <p:nvSpPr>
          <p:cNvPr id="4" name="Slide Number Placeholder 3"/>
          <p:cNvSpPr>
            <a:spLocks noGrp="1"/>
          </p:cNvSpPr>
          <p:nvPr>
            <p:ph type="sldNum" sz="quarter" idx="10"/>
          </p:nvPr>
        </p:nvSpPr>
        <p:spPr/>
        <p:txBody>
          <a:bodyPr/>
          <a:lstStyle/>
          <a:p>
            <a:pPr>
              <a:defRPr/>
            </a:pPr>
            <a:fld id="{F7AEDB80-F818-4C43-A5F5-1807FDB755D0}" type="slidenum">
              <a:rPr lang="en-US" altLang="en-US" smtClean="0"/>
              <a:pPr>
                <a:defRPr/>
              </a:pPr>
              <a:t>17</a:t>
            </a:fld>
            <a:endParaRPr lang="en-US" altLang="en-US"/>
          </a:p>
        </p:txBody>
      </p:sp>
    </p:spTree>
    <p:extLst>
      <p:ext uri="{BB962C8B-B14F-4D97-AF65-F5344CB8AC3E}">
        <p14:creationId xmlns:p14="http://schemas.microsoft.com/office/powerpoint/2010/main" val="3284199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2000" b="1" dirty="0"/>
              <a:t>Parents described having difficulty (baby will not sleep/stop crying) when attempting to follow safe sleep guidelines. They felt they had to choose between either getting sleep or needing to compromise on safety. </a:t>
            </a:r>
          </a:p>
          <a:p>
            <a:endParaRPr lang="en-US" altLang="en-US" sz="2000" b="1" dirty="0"/>
          </a:p>
          <a:p>
            <a:r>
              <a:rPr lang="en-US" altLang="en-US" sz="2000" b="1" dirty="0"/>
              <a:t>In many of those circumstances parents reported that they then developed their own quasi guidelines or ways they altered the safe sleep guidelines to fit their own personal logic and situation Theme 4).</a:t>
            </a:r>
          </a:p>
          <a:p>
            <a:endParaRPr lang="en-US" altLang="en-US" sz="1600" dirty="0"/>
          </a:p>
          <a:p>
            <a:endParaRPr lang="en-US" altLang="en-US" sz="1600" dirty="0"/>
          </a:p>
          <a:p>
            <a:endParaRPr lang="en-US" altLang="en-US" dirty="0"/>
          </a:p>
          <a:p>
            <a:endParaRPr lang="en-US" dirty="0"/>
          </a:p>
        </p:txBody>
      </p:sp>
      <p:sp>
        <p:nvSpPr>
          <p:cNvPr id="4" name="Slide Number Placeholder 3"/>
          <p:cNvSpPr>
            <a:spLocks noGrp="1"/>
          </p:cNvSpPr>
          <p:nvPr>
            <p:ph type="sldNum" sz="quarter" idx="10"/>
          </p:nvPr>
        </p:nvSpPr>
        <p:spPr/>
        <p:txBody>
          <a:bodyPr/>
          <a:lstStyle/>
          <a:p>
            <a:pPr>
              <a:defRPr/>
            </a:pPr>
            <a:fld id="{F7AEDB80-F818-4C43-A5F5-1807FDB755D0}" type="slidenum">
              <a:rPr lang="en-US" altLang="en-US" smtClean="0"/>
              <a:pPr>
                <a:defRPr/>
              </a:pPr>
              <a:t>18</a:t>
            </a:fld>
            <a:endParaRPr lang="en-US" altLang="en-US"/>
          </a:p>
        </p:txBody>
      </p:sp>
    </p:spTree>
    <p:extLst>
      <p:ext uri="{BB962C8B-B14F-4D97-AF65-F5344CB8AC3E}">
        <p14:creationId xmlns:p14="http://schemas.microsoft.com/office/powerpoint/2010/main" val="976830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Notes:</a:t>
            </a:r>
          </a:p>
          <a:p>
            <a:endParaRPr lang="en-US" altLang="en-US" dirty="0"/>
          </a:p>
          <a:p>
            <a:r>
              <a:rPr lang="en-US" altLang="en-US" dirty="0"/>
              <a:t>Here are some additional quotes related to this theme:</a:t>
            </a:r>
          </a:p>
          <a:p>
            <a:endParaRPr lang="en-US" altLang="en-US" dirty="0"/>
          </a:p>
          <a:p>
            <a:r>
              <a:rPr lang="en-US" altLang="en-US" i="1" dirty="0"/>
              <a:t>“He started out in a Pack ‘N Play next to me but </a:t>
            </a:r>
            <a:r>
              <a:rPr lang="en-US" altLang="en-US" b="1" i="1" dirty="0"/>
              <a:t>late night feedings happened so we breastfed and </a:t>
            </a:r>
            <a:r>
              <a:rPr lang="en-US" altLang="en-US" b="1" i="1" dirty="0" err="1"/>
              <a:t>coslept</a:t>
            </a:r>
            <a:r>
              <a:rPr lang="en-US" altLang="en-US" b="1" i="1" dirty="0"/>
              <a:t> at the same time</a:t>
            </a:r>
            <a:r>
              <a:rPr lang="en-US" altLang="en-US" i="1" dirty="0"/>
              <a:t>.”</a:t>
            </a:r>
            <a:endParaRPr lang="en-US" altLang="en-US" dirty="0"/>
          </a:p>
          <a:p>
            <a:r>
              <a:rPr lang="en-US" altLang="en-US" i="1" dirty="0"/>
              <a:t>“</a:t>
            </a:r>
            <a:r>
              <a:rPr lang="en-US" altLang="en-US" b="1" i="1" dirty="0"/>
              <a:t>Every baby is different</a:t>
            </a:r>
            <a:r>
              <a:rPr lang="en-US" altLang="en-US" i="1" dirty="0"/>
              <a:t>. They want to sleep in a certain way, and it can change. Next month maybe she will want to be in Pack ‘N Play. </a:t>
            </a:r>
            <a:r>
              <a:rPr lang="en-US" altLang="en-US" b="1" i="1" dirty="0"/>
              <a:t>It’s based on what their needs are</a:t>
            </a:r>
            <a:r>
              <a:rPr lang="en-US" altLang="en-US" i="1" dirty="0"/>
              <a:t>.”</a:t>
            </a:r>
            <a:endParaRPr lang="en-US" altLang="en-US" dirty="0"/>
          </a:p>
          <a:p>
            <a:endParaRPr lang="en-US" altLang="en-US" dirty="0"/>
          </a:p>
          <a:p>
            <a:endParaRPr lang="en-US" dirty="0"/>
          </a:p>
        </p:txBody>
      </p:sp>
      <p:sp>
        <p:nvSpPr>
          <p:cNvPr id="4" name="Slide Number Placeholder 3"/>
          <p:cNvSpPr>
            <a:spLocks noGrp="1"/>
          </p:cNvSpPr>
          <p:nvPr>
            <p:ph type="sldNum" sz="quarter" idx="10"/>
          </p:nvPr>
        </p:nvSpPr>
        <p:spPr/>
        <p:txBody>
          <a:bodyPr/>
          <a:lstStyle/>
          <a:p>
            <a:pPr>
              <a:defRPr/>
            </a:pPr>
            <a:fld id="{F7AEDB80-F818-4C43-A5F5-1807FDB755D0}" type="slidenum">
              <a:rPr lang="en-US" altLang="en-US" smtClean="0"/>
              <a:pPr>
                <a:defRPr/>
              </a:pPr>
              <a:t>19</a:t>
            </a:fld>
            <a:endParaRPr lang="en-US" altLang="en-US"/>
          </a:p>
        </p:txBody>
      </p:sp>
    </p:spTree>
    <p:extLst>
      <p:ext uri="{BB962C8B-B14F-4D97-AF65-F5344CB8AC3E}">
        <p14:creationId xmlns:p14="http://schemas.microsoft.com/office/powerpoint/2010/main" val="1092727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2000" b="1" dirty="0"/>
              <a:t>Parents felt they knew what the safe sleep guidelines were, but did not how to implement them successfully. </a:t>
            </a:r>
          </a:p>
          <a:p>
            <a:endParaRPr lang="en-US" altLang="en-US" sz="2000" b="1" dirty="0"/>
          </a:p>
          <a:p>
            <a:r>
              <a:rPr lang="en-US" altLang="en-US" sz="2000" b="1" dirty="0"/>
              <a:t>Parents asked for additional guidance and support that treated them as good, competent parents with unique babies and situations.</a:t>
            </a:r>
          </a:p>
          <a:p>
            <a:endParaRPr lang="en-US" altLang="en-US" dirty="0"/>
          </a:p>
          <a:p>
            <a:endParaRPr lang="en-US" dirty="0"/>
          </a:p>
        </p:txBody>
      </p:sp>
      <p:sp>
        <p:nvSpPr>
          <p:cNvPr id="4" name="Slide Number Placeholder 3"/>
          <p:cNvSpPr>
            <a:spLocks noGrp="1"/>
          </p:cNvSpPr>
          <p:nvPr>
            <p:ph type="sldNum" sz="quarter" idx="10"/>
          </p:nvPr>
        </p:nvSpPr>
        <p:spPr/>
        <p:txBody>
          <a:bodyPr/>
          <a:lstStyle/>
          <a:p>
            <a:pPr>
              <a:defRPr/>
            </a:pPr>
            <a:fld id="{F7AEDB80-F818-4C43-A5F5-1807FDB755D0}" type="slidenum">
              <a:rPr lang="en-US" altLang="en-US" smtClean="0"/>
              <a:pPr>
                <a:defRPr/>
              </a:pPr>
              <a:t>20</a:t>
            </a:fld>
            <a:endParaRPr lang="en-US" altLang="en-US"/>
          </a:p>
        </p:txBody>
      </p:sp>
    </p:spTree>
    <p:extLst>
      <p:ext uri="{BB962C8B-B14F-4D97-AF65-F5344CB8AC3E}">
        <p14:creationId xmlns:p14="http://schemas.microsoft.com/office/powerpoint/2010/main" val="1490568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The next several slides go over information about the risk for infants and the AAP recommendations for safe sleep.  </a:t>
            </a:r>
          </a:p>
        </p:txBody>
      </p:sp>
      <p:sp>
        <p:nvSpPr>
          <p:cNvPr id="4" name="Slide Number Placeholder 3"/>
          <p:cNvSpPr>
            <a:spLocks noGrp="1"/>
          </p:cNvSpPr>
          <p:nvPr>
            <p:ph type="sldNum" sz="quarter" idx="10"/>
          </p:nvPr>
        </p:nvSpPr>
        <p:spPr/>
        <p:txBody>
          <a:bodyPr/>
          <a:lstStyle/>
          <a:p>
            <a:pPr>
              <a:defRPr/>
            </a:pPr>
            <a:fld id="{F7AEDB80-F818-4C43-A5F5-1807FDB755D0}" type="slidenum">
              <a:rPr lang="en-US" altLang="en-US" smtClean="0"/>
              <a:pPr>
                <a:defRPr/>
              </a:pPr>
              <a:t>23</a:t>
            </a:fld>
            <a:endParaRPr lang="en-US" altLang="en-US"/>
          </a:p>
        </p:txBody>
      </p:sp>
    </p:spTree>
    <p:extLst>
      <p:ext uri="{BB962C8B-B14F-4D97-AF65-F5344CB8AC3E}">
        <p14:creationId xmlns:p14="http://schemas.microsoft.com/office/powerpoint/2010/main" val="2635399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000" b="1" dirty="0"/>
              <a:t>Many instances of safe sleep related deaths can be prevented.  Nurses as trusted healthcare providers can help clarify and address concerns from parents and in doing so prevent infant deaths.</a:t>
            </a:r>
          </a:p>
          <a:p>
            <a:pPr eaLnBrk="1" hangingPunct="1">
              <a:spcBef>
                <a:spcPct val="0"/>
              </a:spcBef>
            </a:pPr>
            <a:r>
              <a:rPr lang="en-US" altLang="en-US" sz="2000" b="1" dirty="0"/>
              <a:t>Reference: http://www.healthvermont.gov/sites/default/files/documents/pdf/HSVR_injury_SUID.pdf </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08D83B4C-E880-4294-AD6E-0B4FA1A48CA8}" type="slidenum">
              <a:rPr lang="en-US" altLang="en-US" smtClean="0"/>
              <a:pPr>
                <a:spcBef>
                  <a:spcPct val="0"/>
                </a:spcBef>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000" b="1" dirty="0"/>
              <a:t>While most of the information shared so far focused on SUID or unintentional suffocation, SIDS is still a risk.  This slide addresses the risk for SIDS in infants.   It pertains to the first several months of an infant’s life, when their risk for SIDS and SUID in general is the highest.    </a:t>
            </a:r>
          </a:p>
          <a:p>
            <a:pPr eaLnBrk="1" hangingPunct="1">
              <a:spcBef>
                <a:spcPct val="0"/>
              </a:spcBef>
            </a:pPr>
            <a:endParaRPr lang="en-US" altLang="en-US" sz="2000" b="1" dirty="0"/>
          </a:p>
          <a:p>
            <a:pPr eaLnBrk="1" hangingPunct="1">
              <a:spcBef>
                <a:spcPct val="0"/>
              </a:spcBef>
            </a:pPr>
            <a:endParaRPr lang="en-US" altLang="en-US" sz="2000" b="1" dirty="0"/>
          </a:p>
          <a:p>
            <a:pPr eaLnBrk="1" hangingPunct="1">
              <a:spcBef>
                <a:spcPct val="0"/>
              </a:spcBef>
            </a:pPr>
            <a:r>
              <a:rPr lang="en-US" altLang="en-US" sz="2000" b="1" dirty="0"/>
              <a:t>More information can be found at the  National Institutes of Health. Research on Possible Causes of SIDS website. https://www1.nichd.nih.gov/sts/campaign/science/Pages/causes.aspx. </a:t>
            </a:r>
          </a:p>
          <a:p>
            <a:pPr eaLnBrk="1" hangingPunct="1">
              <a:spcBef>
                <a:spcPct val="0"/>
              </a:spcBef>
            </a:pPr>
            <a:endParaRPr lang="en-US" altLang="en-US"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4D3C94AB-E117-42A8-ADBD-6FE44E7BA526}" type="slidenum">
              <a:rPr lang="en-US" altLang="en-US" smtClean="0"/>
              <a:pPr>
                <a:spcBef>
                  <a:spcPct val="0"/>
                </a:spcBef>
              </a:pPr>
              <a:t>24</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000" b="1" dirty="0"/>
              <a:t>Over time and with the knowledge gained form additional research, the American Academy of Pediatrics (AAP) has revised its recommendations.  For many parents this has led to confusion and lack of trust in the recommendations.  It is important to understand this and address this with parents.   </a:t>
            </a:r>
          </a:p>
          <a:p>
            <a:endParaRPr lang="en-US" altLang="en-US" sz="2000" b="1" dirty="0"/>
          </a:p>
          <a:p>
            <a:r>
              <a:rPr lang="en-US" altLang="en-US" sz="2000" b="1" dirty="0"/>
              <a:t>The National Institute for Child and Human Development (NICHD) partners with the American Academy of Pediatrics (AAP) for their national Safe to Sleep campaign. For over twenty years, the American Academy of Pediatrics (AAP) has offered guidelines to help parents, caregivers, and providers to keep infants safe when they sleep. </a:t>
            </a: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7EBD3CEC-4FD0-4114-ADCE-7438845103A4}" type="slidenum">
              <a:rPr lang="en-US" altLang="en-US" smtClean="0"/>
              <a:pPr>
                <a:spcBef>
                  <a:spcPct val="0"/>
                </a:spcBef>
              </a:pPr>
              <a:t>25</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This slide illustrates the changes in the AAP recommendations since 1992.</a:t>
            </a:r>
            <a:r>
              <a:rPr lang="en-US" dirty="0"/>
              <a:t>  </a:t>
            </a:r>
            <a:r>
              <a:rPr lang="en-US" b="1" dirty="0"/>
              <a:t>These recommendations evolved to accommodate the knowledge generated by ongoing research. </a:t>
            </a:r>
          </a:p>
        </p:txBody>
      </p:sp>
      <p:sp>
        <p:nvSpPr>
          <p:cNvPr id="4" name="Slide Number Placeholder 3"/>
          <p:cNvSpPr>
            <a:spLocks noGrp="1"/>
          </p:cNvSpPr>
          <p:nvPr>
            <p:ph type="sldNum" sz="quarter" idx="10"/>
          </p:nvPr>
        </p:nvSpPr>
        <p:spPr/>
        <p:txBody>
          <a:bodyPr/>
          <a:lstStyle/>
          <a:p>
            <a:pPr>
              <a:defRPr/>
            </a:pPr>
            <a:fld id="{F7AEDB80-F818-4C43-A5F5-1807FDB755D0}" type="slidenum">
              <a:rPr lang="en-US" altLang="en-US" smtClean="0"/>
              <a:pPr>
                <a:defRPr/>
              </a:pPr>
              <a:t>26</a:t>
            </a:fld>
            <a:endParaRPr lang="en-US" altLang="en-US"/>
          </a:p>
        </p:txBody>
      </p:sp>
    </p:spTree>
    <p:extLst>
      <p:ext uri="{BB962C8B-B14F-4D97-AF65-F5344CB8AC3E}">
        <p14:creationId xmlns:p14="http://schemas.microsoft.com/office/powerpoint/2010/main" val="4106601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054FC43E-EBD6-4A1D-A520-D221D9329262}" type="slidenum">
              <a:rPr lang="en-US" altLang="en-US" smtClean="0"/>
              <a:pPr>
                <a:spcBef>
                  <a:spcPct val="0"/>
                </a:spcBef>
              </a:pPr>
              <a:t>27</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000" b="1" dirty="0"/>
              <a:t>The AAP guidelines and supporting evidence can be found in their 2016 Policy Statement and Technical Report. A webinar describing the 2016 updated recommendations is also available.</a:t>
            </a:r>
          </a:p>
          <a:p>
            <a:pPr eaLnBrk="1" hangingPunct="1">
              <a:spcBef>
                <a:spcPct val="0"/>
              </a:spcBef>
            </a:pPr>
            <a:endParaRPr lang="en-US" altLang="en-US" sz="2000" b="1" dirty="0"/>
          </a:p>
          <a:p>
            <a:pPr eaLnBrk="1" hangingPunct="1">
              <a:spcBef>
                <a:spcPct val="0"/>
              </a:spcBef>
            </a:pPr>
            <a:endParaRPr lang="en-US" altLang="en-US" sz="2000" b="1" dirty="0"/>
          </a:p>
          <a:p>
            <a:pPr eaLnBrk="1" hangingPunct="1">
              <a:spcBef>
                <a:spcPct val="0"/>
              </a:spcBef>
            </a:pPr>
            <a:r>
              <a:rPr lang="en-US" altLang="en-US" sz="2000" b="1" dirty="0"/>
              <a:t>2016 AAP Policy Statement: Task Force on Sudden Infant Death Syndrome. SIDS and other sleep-related infant deaths: updated 2016 recommendations for a safe infant sleeping environment. Pediatrics.  2016 Nov;138(5).</a:t>
            </a:r>
          </a:p>
          <a:p>
            <a:pPr eaLnBrk="1" hangingPunct="1">
              <a:spcBef>
                <a:spcPct val="0"/>
              </a:spcBef>
            </a:pPr>
            <a:r>
              <a:rPr lang="en-US" altLang="en-US" sz="2000" b="1" dirty="0"/>
              <a:t>2016 AAP Technical Report: Moon RY, Task Force on Sudden Infant Death Syndrome. SIDS and Other Sleep-Related Infant Deaths: Evidence Base for 2016 Updated Recommendations for a Safe Infant Sleeping Environment. Pediatrics. 2016 Nov;138(5). </a:t>
            </a:r>
          </a:p>
          <a:p>
            <a:pPr eaLnBrk="1" hangingPunct="1">
              <a:spcBef>
                <a:spcPct val="0"/>
              </a:spcBef>
            </a:pPr>
            <a:r>
              <a:rPr lang="en-US" altLang="en-US" sz="2000" b="1" dirty="0"/>
              <a:t>Webinar on SIDS and Other Sleep Related Deaths: American Academy of Pediatrics. SIDS and Other Sleep Related Infant Deaths: Updated Recommendations website. https://www.youtube.com/watch?v=sdWGmhCyAak&amp;feature=youtu.be. </a:t>
            </a:r>
          </a:p>
          <a:p>
            <a:pPr eaLnBrk="1" hangingPunct="1">
              <a:spcBef>
                <a:spcPct val="0"/>
              </a:spcBef>
            </a:pPr>
            <a:endParaRPr lang="en-US" altLang="en-US" sz="2000" b="1" dirty="0"/>
          </a:p>
          <a:p>
            <a:pPr eaLnBrk="1" hangingPunct="1">
              <a:spcBef>
                <a:spcPct val="0"/>
              </a:spcBef>
            </a:pPr>
            <a:r>
              <a:rPr lang="en-US" altLang="en-US" sz="2000" b="1" dirty="0"/>
              <a:t>It is important that healthcare providers understand what the recommendations are and the science behind them so that clear guidance can be given to parents.</a:t>
            </a: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449" indent="-289562">
              <a:spcBef>
                <a:spcPct val="30000"/>
              </a:spcBef>
              <a:defRPr sz="1200">
                <a:solidFill>
                  <a:schemeClr val="tx1"/>
                </a:solidFill>
                <a:latin typeface="Calibri" pitchFamily="34" charset="0"/>
              </a:defRPr>
            </a:lvl2pPr>
            <a:lvl3pPr marL="1163100" indent="-231326">
              <a:spcBef>
                <a:spcPct val="30000"/>
              </a:spcBef>
              <a:defRPr sz="1200">
                <a:solidFill>
                  <a:schemeClr val="tx1"/>
                </a:solidFill>
                <a:latin typeface="Calibri" pitchFamily="34" charset="0"/>
              </a:defRPr>
            </a:lvl3pPr>
            <a:lvl4pPr marL="1628987" indent="-231326">
              <a:spcBef>
                <a:spcPct val="30000"/>
              </a:spcBef>
              <a:defRPr sz="1200">
                <a:solidFill>
                  <a:schemeClr val="tx1"/>
                </a:solidFill>
                <a:latin typeface="Calibri" pitchFamily="34" charset="0"/>
              </a:defRPr>
            </a:lvl4pPr>
            <a:lvl5pPr marL="2094873" indent="-231326">
              <a:spcBef>
                <a:spcPct val="30000"/>
              </a:spcBef>
              <a:defRPr sz="1200">
                <a:solidFill>
                  <a:schemeClr val="tx1"/>
                </a:solidFill>
                <a:latin typeface="Calibri" pitchFamily="34" charset="0"/>
              </a:defRPr>
            </a:lvl5pPr>
            <a:lvl6pPr marL="2560760" indent="-231326" eaLnBrk="0" fontAlgn="base" hangingPunct="0">
              <a:spcBef>
                <a:spcPct val="30000"/>
              </a:spcBef>
              <a:spcAft>
                <a:spcPct val="0"/>
              </a:spcAft>
              <a:defRPr sz="1200">
                <a:solidFill>
                  <a:schemeClr val="tx1"/>
                </a:solidFill>
                <a:latin typeface="Calibri" pitchFamily="34" charset="0"/>
              </a:defRPr>
            </a:lvl6pPr>
            <a:lvl7pPr marL="3026647" indent="-231326" eaLnBrk="0" fontAlgn="base" hangingPunct="0">
              <a:spcBef>
                <a:spcPct val="30000"/>
              </a:spcBef>
              <a:spcAft>
                <a:spcPct val="0"/>
              </a:spcAft>
              <a:defRPr sz="1200">
                <a:solidFill>
                  <a:schemeClr val="tx1"/>
                </a:solidFill>
                <a:latin typeface="Calibri" pitchFamily="34" charset="0"/>
              </a:defRPr>
            </a:lvl7pPr>
            <a:lvl8pPr marL="3492534" indent="-231326" eaLnBrk="0" fontAlgn="base" hangingPunct="0">
              <a:spcBef>
                <a:spcPct val="30000"/>
              </a:spcBef>
              <a:spcAft>
                <a:spcPct val="0"/>
              </a:spcAft>
              <a:defRPr sz="1200">
                <a:solidFill>
                  <a:schemeClr val="tx1"/>
                </a:solidFill>
                <a:latin typeface="Calibri" pitchFamily="34" charset="0"/>
              </a:defRPr>
            </a:lvl8pPr>
            <a:lvl9pPr marL="3958421" indent="-231326" eaLnBrk="0" fontAlgn="base" hangingPunct="0">
              <a:spcBef>
                <a:spcPct val="30000"/>
              </a:spcBef>
              <a:spcAft>
                <a:spcPct val="0"/>
              </a:spcAft>
              <a:defRPr sz="1200">
                <a:solidFill>
                  <a:schemeClr val="tx1"/>
                </a:solidFill>
                <a:latin typeface="Calibri" pitchFamily="34" charset="0"/>
              </a:defRPr>
            </a:lvl9pPr>
          </a:lstStyle>
          <a:p>
            <a:pPr>
              <a:spcBef>
                <a:spcPct val="0"/>
              </a:spcBef>
            </a:pPr>
            <a:fld id="{E5AD6667-67AD-4C30-AD39-6906EEADD2E3}" type="slidenum">
              <a:rPr lang="en-US" altLang="en-US" smtClean="0"/>
              <a:pPr>
                <a:spcBef>
                  <a:spcPct val="0"/>
                </a:spcBef>
              </a:pPr>
              <a:t>28</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2000" b="1" dirty="0"/>
          </a:p>
          <a:p>
            <a:pPr eaLnBrk="1" hangingPunct="1">
              <a:spcBef>
                <a:spcPct val="0"/>
              </a:spcBef>
            </a:pPr>
            <a:r>
              <a:rPr lang="en-US" altLang="en-US" sz="2000" b="1" dirty="0"/>
              <a:t>In summary, there are many ways to reduce the number of sleep-related infant deaths. Some of these recommendations have a greater amount and higher-quality of research supporting their relation to reducing sleep-related infant deaths. Be aware that these recommendations are based in the most current evidence available, and that parents may need your assistance in navigating their varied and changing nature.</a:t>
            </a: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449" indent="-289562">
              <a:spcBef>
                <a:spcPct val="30000"/>
              </a:spcBef>
              <a:defRPr sz="1200">
                <a:solidFill>
                  <a:schemeClr val="tx1"/>
                </a:solidFill>
                <a:latin typeface="Calibri" pitchFamily="34" charset="0"/>
              </a:defRPr>
            </a:lvl2pPr>
            <a:lvl3pPr marL="1163100" indent="-231326">
              <a:spcBef>
                <a:spcPct val="30000"/>
              </a:spcBef>
              <a:defRPr sz="1200">
                <a:solidFill>
                  <a:schemeClr val="tx1"/>
                </a:solidFill>
                <a:latin typeface="Calibri" pitchFamily="34" charset="0"/>
              </a:defRPr>
            </a:lvl3pPr>
            <a:lvl4pPr marL="1628987" indent="-231326">
              <a:spcBef>
                <a:spcPct val="30000"/>
              </a:spcBef>
              <a:defRPr sz="1200">
                <a:solidFill>
                  <a:schemeClr val="tx1"/>
                </a:solidFill>
                <a:latin typeface="Calibri" pitchFamily="34" charset="0"/>
              </a:defRPr>
            </a:lvl4pPr>
            <a:lvl5pPr marL="2094873" indent="-231326">
              <a:spcBef>
                <a:spcPct val="30000"/>
              </a:spcBef>
              <a:defRPr sz="1200">
                <a:solidFill>
                  <a:schemeClr val="tx1"/>
                </a:solidFill>
                <a:latin typeface="Calibri" pitchFamily="34" charset="0"/>
              </a:defRPr>
            </a:lvl5pPr>
            <a:lvl6pPr marL="2560760" indent="-231326" eaLnBrk="0" fontAlgn="base" hangingPunct="0">
              <a:spcBef>
                <a:spcPct val="30000"/>
              </a:spcBef>
              <a:spcAft>
                <a:spcPct val="0"/>
              </a:spcAft>
              <a:defRPr sz="1200">
                <a:solidFill>
                  <a:schemeClr val="tx1"/>
                </a:solidFill>
                <a:latin typeface="Calibri" pitchFamily="34" charset="0"/>
              </a:defRPr>
            </a:lvl6pPr>
            <a:lvl7pPr marL="3026647" indent="-231326" eaLnBrk="0" fontAlgn="base" hangingPunct="0">
              <a:spcBef>
                <a:spcPct val="30000"/>
              </a:spcBef>
              <a:spcAft>
                <a:spcPct val="0"/>
              </a:spcAft>
              <a:defRPr sz="1200">
                <a:solidFill>
                  <a:schemeClr val="tx1"/>
                </a:solidFill>
                <a:latin typeface="Calibri" pitchFamily="34" charset="0"/>
              </a:defRPr>
            </a:lvl7pPr>
            <a:lvl8pPr marL="3492534" indent="-231326" eaLnBrk="0" fontAlgn="base" hangingPunct="0">
              <a:spcBef>
                <a:spcPct val="30000"/>
              </a:spcBef>
              <a:spcAft>
                <a:spcPct val="0"/>
              </a:spcAft>
              <a:defRPr sz="1200">
                <a:solidFill>
                  <a:schemeClr val="tx1"/>
                </a:solidFill>
                <a:latin typeface="Calibri" pitchFamily="34" charset="0"/>
              </a:defRPr>
            </a:lvl8pPr>
            <a:lvl9pPr marL="3958421" indent="-231326" eaLnBrk="0" fontAlgn="base" hangingPunct="0">
              <a:spcBef>
                <a:spcPct val="30000"/>
              </a:spcBef>
              <a:spcAft>
                <a:spcPct val="0"/>
              </a:spcAft>
              <a:defRPr sz="1200">
                <a:solidFill>
                  <a:schemeClr val="tx1"/>
                </a:solidFill>
                <a:latin typeface="Calibri" pitchFamily="34" charset="0"/>
              </a:defRPr>
            </a:lvl9pPr>
          </a:lstStyle>
          <a:p>
            <a:pPr>
              <a:spcBef>
                <a:spcPct val="0"/>
              </a:spcBef>
            </a:pPr>
            <a:fld id="{82FCB8FE-CD33-4340-82E2-9C379A181567}" type="slidenum">
              <a:rPr lang="en-US" altLang="en-US" smtClean="0"/>
              <a:pPr>
                <a:spcBef>
                  <a:spcPct val="0"/>
                </a:spcBef>
              </a:pPr>
              <a:t>29</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References:</a:t>
            </a:r>
          </a:p>
          <a:p>
            <a:pPr marL="0" lvl="1" eaLnBrk="1" hangingPunct="1">
              <a:spcBef>
                <a:spcPct val="0"/>
              </a:spcBef>
            </a:pPr>
            <a:r>
              <a:rPr lang="en-US" altLang="en-US" sz="2400" dirty="0"/>
              <a:t>Colson ER, Joslin SC. Changing nursery practice gets inner-city infants in the supine position for sleep. Arch </a:t>
            </a:r>
            <a:r>
              <a:rPr lang="en-US" altLang="en-US" sz="2400" dirty="0" err="1"/>
              <a:t>Pediatr</a:t>
            </a:r>
            <a:r>
              <a:rPr lang="en-US" altLang="en-US" sz="2400" dirty="0"/>
              <a:t> </a:t>
            </a:r>
            <a:r>
              <a:rPr lang="en-US" altLang="en-US" sz="2400" dirty="0" err="1"/>
              <a:t>Adolesc</a:t>
            </a:r>
            <a:r>
              <a:rPr lang="en-US" altLang="en-US" sz="2400" dirty="0"/>
              <a:t> Med. 2002;156(7):717-20.</a:t>
            </a:r>
          </a:p>
          <a:p>
            <a:pPr eaLnBrk="1" hangingPunct="1">
              <a:spcBef>
                <a:spcPct val="0"/>
              </a:spcBef>
            </a:pPr>
            <a:endParaRPr lang="en-US" altLang="en-US" dirty="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449" indent="-289562">
              <a:spcBef>
                <a:spcPct val="30000"/>
              </a:spcBef>
              <a:defRPr sz="1200">
                <a:solidFill>
                  <a:schemeClr val="tx1"/>
                </a:solidFill>
                <a:latin typeface="Calibri" pitchFamily="34" charset="0"/>
              </a:defRPr>
            </a:lvl2pPr>
            <a:lvl3pPr marL="1163100" indent="-231326">
              <a:spcBef>
                <a:spcPct val="30000"/>
              </a:spcBef>
              <a:defRPr sz="1200">
                <a:solidFill>
                  <a:schemeClr val="tx1"/>
                </a:solidFill>
                <a:latin typeface="Calibri" pitchFamily="34" charset="0"/>
              </a:defRPr>
            </a:lvl3pPr>
            <a:lvl4pPr marL="1628987" indent="-231326">
              <a:spcBef>
                <a:spcPct val="30000"/>
              </a:spcBef>
              <a:defRPr sz="1200">
                <a:solidFill>
                  <a:schemeClr val="tx1"/>
                </a:solidFill>
                <a:latin typeface="Calibri" pitchFamily="34" charset="0"/>
              </a:defRPr>
            </a:lvl4pPr>
            <a:lvl5pPr marL="2094873" indent="-231326">
              <a:spcBef>
                <a:spcPct val="30000"/>
              </a:spcBef>
              <a:defRPr sz="1200">
                <a:solidFill>
                  <a:schemeClr val="tx1"/>
                </a:solidFill>
                <a:latin typeface="Calibri" pitchFamily="34" charset="0"/>
              </a:defRPr>
            </a:lvl5pPr>
            <a:lvl6pPr marL="2560760" indent="-231326" eaLnBrk="0" fontAlgn="base" hangingPunct="0">
              <a:spcBef>
                <a:spcPct val="30000"/>
              </a:spcBef>
              <a:spcAft>
                <a:spcPct val="0"/>
              </a:spcAft>
              <a:defRPr sz="1200">
                <a:solidFill>
                  <a:schemeClr val="tx1"/>
                </a:solidFill>
                <a:latin typeface="Calibri" pitchFamily="34" charset="0"/>
              </a:defRPr>
            </a:lvl6pPr>
            <a:lvl7pPr marL="3026647" indent="-231326" eaLnBrk="0" fontAlgn="base" hangingPunct="0">
              <a:spcBef>
                <a:spcPct val="30000"/>
              </a:spcBef>
              <a:spcAft>
                <a:spcPct val="0"/>
              </a:spcAft>
              <a:defRPr sz="1200">
                <a:solidFill>
                  <a:schemeClr val="tx1"/>
                </a:solidFill>
                <a:latin typeface="Calibri" pitchFamily="34" charset="0"/>
              </a:defRPr>
            </a:lvl7pPr>
            <a:lvl8pPr marL="3492534" indent="-231326" eaLnBrk="0" fontAlgn="base" hangingPunct="0">
              <a:spcBef>
                <a:spcPct val="30000"/>
              </a:spcBef>
              <a:spcAft>
                <a:spcPct val="0"/>
              </a:spcAft>
              <a:defRPr sz="1200">
                <a:solidFill>
                  <a:schemeClr val="tx1"/>
                </a:solidFill>
                <a:latin typeface="Calibri" pitchFamily="34" charset="0"/>
              </a:defRPr>
            </a:lvl8pPr>
            <a:lvl9pPr marL="3958421" indent="-231326" eaLnBrk="0" fontAlgn="base" hangingPunct="0">
              <a:spcBef>
                <a:spcPct val="30000"/>
              </a:spcBef>
              <a:spcAft>
                <a:spcPct val="0"/>
              </a:spcAft>
              <a:defRPr sz="1200">
                <a:solidFill>
                  <a:schemeClr val="tx1"/>
                </a:solidFill>
                <a:latin typeface="Calibri" pitchFamily="34" charset="0"/>
              </a:defRPr>
            </a:lvl9pPr>
          </a:lstStyle>
          <a:p>
            <a:pPr>
              <a:spcBef>
                <a:spcPct val="0"/>
              </a:spcBef>
            </a:pPr>
            <a:fld id="{ACFB3E90-F1EA-4D60-BF5F-23A3349C1D7C}" type="slidenum">
              <a:rPr lang="en-US" altLang="en-US" smtClean="0"/>
              <a:pPr>
                <a:spcBef>
                  <a:spcPct val="0"/>
                </a:spcBef>
              </a:pPr>
              <a:t>30</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Florence Nightingale is viewed as a respected nurse leader who was a statistician, public health nurse, and advocate. She educated nurses and parents about safe sleep issues 150 years ago. </a:t>
            </a:r>
          </a:p>
          <a:p>
            <a:r>
              <a:rPr lang="en-US" dirty="0"/>
              <a:t>These writings from Nightingale follow the AAP safe sleep recommendations today – stating that the baby should sleep alone, not too hot, not overdressed. </a:t>
            </a:r>
          </a:p>
          <a:p>
            <a:endParaRPr lang="en-US" dirty="0"/>
          </a:p>
        </p:txBody>
      </p:sp>
      <p:sp>
        <p:nvSpPr>
          <p:cNvPr id="4" name="Slide Number Placeholder 3"/>
          <p:cNvSpPr>
            <a:spLocks noGrp="1"/>
          </p:cNvSpPr>
          <p:nvPr>
            <p:ph type="sldNum" sz="quarter" idx="10"/>
          </p:nvPr>
        </p:nvSpPr>
        <p:spPr/>
        <p:txBody>
          <a:bodyPr/>
          <a:lstStyle/>
          <a:p>
            <a:pPr>
              <a:defRPr/>
            </a:pPr>
            <a:fld id="{F7AEDB80-F818-4C43-A5F5-1807FDB755D0}" type="slidenum">
              <a:rPr lang="en-US" altLang="en-US" smtClean="0"/>
              <a:pPr>
                <a:defRPr/>
              </a:pPr>
              <a:t>31</a:t>
            </a:fld>
            <a:endParaRPr lang="en-US" altLang="en-US"/>
          </a:p>
        </p:txBody>
      </p:sp>
    </p:spTree>
    <p:extLst>
      <p:ext uri="{BB962C8B-B14F-4D97-AF65-F5344CB8AC3E}">
        <p14:creationId xmlns:p14="http://schemas.microsoft.com/office/powerpoint/2010/main" val="3129385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Notes:</a:t>
            </a:r>
          </a:p>
          <a:p>
            <a:pPr eaLnBrk="1" hangingPunct="1">
              <a:spcBef>
                <a:spcPct val="0"/>
              </a:spcBef>
            </a:pPr>
            <a:endParaRPr lang="en-US" altLang="en-US" dirty="0"/>
          </a:p>
          <a:p>
            <a:pPr eaLnBrk="1" hangingPunct="1">
              <a:spcBef>
                <a:spcPct val="0"/>
              </a:spcBef>
            </a:pPr>
            <a:r>
              <a:rPr lang="en-US" altLang="en-US" dirty="0"/>
              <a:t>here may be certain health conditions or concerns that would necessitate exceptions to following the AAP guidelines. Nurses need a formal MD order for these exemptions and can assist the parents in creating a safe sleep environment that addresses the baby’s needs. </a:t>
            </a: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A0AD1430-600E-401E-AFC7-CD6CBD93B386}" type="slidenum">
              <a:rPr lang="en-US" altLang="en-US" smtClean="0"/>
              <a:pPr>
                <a:spcBef>
                  <a:spcPct val="0"/>
                </a:spcBef>
              </a:pPr>
              <a:t>32</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b="1" dirty="0"/>
          </a:p>
          <a:p>
            <a:r>
              <a:rPr lang="en-US" sz="2000" b="1" dirty="0"/>
              <a:t>Parents most likely KNOW the recommendations, but for some or many reasons have difficulty following through with them – as nurses, we need to figure out WHY </a:t>
            </a:r>
          </a:p>
          <a:p>
            <a:endParaRPr lang="en-US" sz="2000" b="1" dirty="0"/>
          </a:p>
          <a:p>
            <a:r>
              <a:rPr lang="en-US" sz="2000" b="1" dirty="0"/>
              <a:t>This is where the VT information from the JSI research can be used to help craft meaningful message.  Parents want assistance that is respectful and relevant to them.   Talk to parents and caregivers.  Find out what they think and listen to them. Summaries of the JSI research can be found at healthvermont.gov/</a:t>
            </a:r>
            <a:r>
              <a:rPr lang="en-US" sz="2000" b="1" dirty="0" err="1"/>
              <a:t>safesleep</a:t>
            </a:r>
            <a:endParaRPr lang="en-US" sz="2000" b="1" dirty="0"/>
          </a:p>
          <a:p>
            <a:endParaRPr lang="en-US" dirty="0"/>
          </a:p>
        </p:txBody>
      </p:sp>
      <p:sp>
        <p:nvSpPr>
          <p:cNvPr id="4" name="Slide Number Placeholder 3"/>
          <p:cNvSpPr>
            <a:spLocks noGrp="1"/>
          </p:cNvSpPr>
          <p:nvPr>
            <p:ph type="sldNum" sz="quarter" idx="10"/>
          </p:nvPr>
        </p:nvSpPr>
        <p:spPr/>
        <p:txBody>
          <a:bodyPr/>
          <a:lstStyle/>
          <a:p>
            <a:pPr>
              <a:defRPr/>
            </a:pPr>
            <a:fld id="{F7AEDB80-F818-4C43-A5F5-1807FDB755D0}" type="slidenum">
              <a:rPr lang="en-US" altLang="en-US" smtClean="0"/>
              <a:pPr>
                <a:defRPr/>
              </a:pPr>
              <a:t>34</a:t>
            </a:fld>
            <a:endParaRPr lang="en-US" altLang="en-US"/>
          </a:p>
        </p:txBody>
      </p:sp>
    </p:spTree>
    <p:extLst>
      <p:ext uri="{BB962C8B-B14F-4D97-AF65-F5344CB8AC3E}">
        <p14:creationId xmlns:p14="http://schemas.microsoft.com/office/powerpoint/2010/main" val="2298383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4E4E7FCF-D38B-4E33-AC1D-159A1A758059}" type="slidenum">
              <a:rPr lang="en-US" altLang="en-US" smtClean="0"/>
              <a:pPr>
                <a:spcBef>
                  <a:spcPct val="0"/>
                </a:spcBef>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000" b="1" dirty="0"/>
              <a:t>When thinking about how to promote safe sleep, it can be helpful to think about what drives safe sleep behavior. Behavior change models, such as the example shown here, map out the relationship between different factors like knowledge, attitudes, social norms, self-efficacy, situational context, intention, and behavior. The purpose of the model shown here is to broaden how you think about the behavior of following safe sleep guidelines, and what as nurses you might be able to change. </a:t>
            </a:r>
          </a:p>
          <a:p>
            <a:endParaRPr lang="en-US" altLang="en-US" sz="2000" b="1" dirty="0"/>
          </a:p>
          <a:p>
            <a:r>
              <a:rPr lang="en-US" altLang="en-US" dirty="0"/>
              <a:t>References:</a:t>
            </a:r>
          </a:p>
          <a:p>
            <a:r>
              <a:rPr lang="en-US" altLang="en-US" dirty="0"/>
              <a:t>Model from: Moon, RY. Rachel Y. Moon, MD website. Available at: https://research.med.virginia.edu/chrc/current-projects/rachel-y-moon-md/. Accessed April 24, 2018.</a:t>
            </a:r>
          </a:p>
          <a:p>
            <a:endParaRPr lang="en-US" altLang="en-US" dirty="0"/>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0B0FEDEC-9626-446F-8C6E-B76EE823BF75}" type="slidenum">
              <a:rPr lang="en-US" altLang="en-US" smtClean="0"/>
              <a:pPr>
                <a:spcBef>
                  <a:spcPct val="0"/>
                </a:spcBef>
              </a:pPr>
              <a:t>35</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Appropriately acknowledging fears and misconceptions allows the parent to understand the situation, which then helps to empower them in making healthy decisions for their children.  </a:t>
            </a:r>
          </a:p>
          <a:p>
            <a:endParaRPr lang="en-US" sz="2000" b="1" dirty="0"/>
          </a:p>
          <a:p>
            <a:r>
              <a:rPr lang="en-US" sz="2000" b="1" dirty="0"/>
              <a:t>The next several slides go over several common parental and caregiver misconceptions and truths that can be used as discussion points with parents that have these misconceptions.</a:t>
            </a:r>
          </a:p>
          <a:p>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F7AEDB80-F818-4C43-A5F5-1807FDB755D0}" type="slidenum">
              <a:rPr lang="en-US" altLang="en-US" smtClean="0"/>
              <a:pPr>
                <a:defRPr/>
              </a:pPr>
              <a:t>36</a:t>
            </a:fld>
            <a:endParaRPr lang="en-US" altLang="en-US"/>
          </a:p>
        </p:txBody>
      </p:sp>
    </p:spTree>
    <p:extLst>
      <p:ext uri="{BB962C8B-B14F-4D97-AF65-F5344CB8AC3E}">
        <p14:creationId xmlns:p14="http://schemas.microsoft.com/office/powerpoint/2010/main" val="34446008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Flat spots usually disappear in the months after the baby learns to sit up, and there is no evidence that this flattening is harmful to infants or that it is associated with permanent effects on head shape.   The most effective way to combat flat spots is to allow daily Tummy Time, placing the infant on his or her stomach while awake and supervise. Regular times for Tummy Times can be after a nap or diaper change. It may be helpful for parents to know that Tummy Time can help prepare babies for when they start to slide on their bellies and crawl.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7AEDB80-F818-4C43-A5F5-1807FDB755D0}" type="slidenum">
              <a:rPr lang="en-US" altLang="en-US" smtClean="0"/>
              <a:pPr>
                <a:defRPr/>
              </a:pPr>
              <a:t>39</a:t>
            </a:fld>
            <a:endParaRPr lang="en-US" altLang="en-US"/>
          </a:p>
        </p:txBody>
      </p:sp>
    </p:spTree>
    <p:extLst>
      <p:ext uri="{BB962C8B-B14F-4D97-AF65-F5344CB8AC3E}">
        <p14:creationId xmlns:p14="http://schemas.microsoft.com/office/powerpoint/2010/main" val="42258390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cultures have traditional practices for infant and child care, so the nurse can explore safe sleep practices along with the parents’ thinking on other infant care practices such as feeding, bathing, discipline, etc.    </a:t>
            </a:r>
          </a:p>
        </p:txBody>
      </p:sp>
      <p:sp>
        <p:nvSpPr>
          <p:cNvPr id="4" name="Slide Number Placeholder 3"/>
          <p:cNvSpPr>
            <a:spLocks noGrp="1"/>
          </p:cNvSpPr>
          <p:nvPr>
            <p:ph type="sldNum" sz="quarter" idx="10"/>
          </p:nvPr>
        </p:nvSpPr>
        <p:spPr/>
        <p:txBody>
          <a:bodyPr/>
          <a:lstStyle/>
          <a:p>
            <a:pPr>
              <a:defRPr/>
            </a:pPr>
            <a:fld id="{F7AEDB80-F818-4C43-A5F5-1807FDB755D0}" type="slidenum">
              <a:rPr lang="en-US" altLang="en-US" smtClean="0"/>
              <a:pPr>
                <a:defRPr/>
              </a:pPr>
              <a:t>40</a:t>
            </a:fld>
            <a:endParaRPr lang="en-US" altLang="en-US"/>
          </a:p>
        </p:txBody>
      </p:sp>
    </p:spTree>
    <p:extLst>
      <p:ext uri="{BB962C8B-B14F-4D97-AF65-F5344CB8AC3E}">
        <p14:creationId xmlns:p14="http://schemas.microsoft.com/office/powerpoint/2010/main" val="25191774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Notes:</a:t>
            </a:r>
          </a:p>
          <a:p>
            <a:pPr eaLnBrk="1" hangingPunct="1">
              <a:spcBef>
                <a:spcPct val="0"/>
              </a:spcBef>
            </a:pPr>
            <a:endParaRPr lang="en-US" altLang="en-US"/>
          </a:p>
          <a:p>
            <a:pPr eaLnBrk="1" hangingPunct="1">
              <a:spcBef>
                <a:spcPct val="0"/>
              </a:spcBef>
            </a:pPr>
            <a:r>
              <a:rPr lang="en-US" altLang="en-US"/>
              <a:t>Healthcare providers should be aware that there are some health concerns that would necessitate exceptions to following the AAP guidelines.</a:t>
            </a: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A0AD1430-600E-401E-AFC7-CD6CBD93B386}" type="slidenum">
              <a:rPr lang="en-US" altLang="en-US" smtClean="0"/>
              <a:pPr>
                <a:spcBef>
                  <a:spcPct val="0"/>
                </a:spcBef>
              </a:pPr>
              <a:t>42</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z="2000" b="1" dirty="0"/>
              <a:t>Healthcare providers and nurses should also be aware of the risk of newborns falling while in the hospital.   Families are often reluctant to report falls, and in some hospitals staff rarely discuss them, which means that accurate records of risk for falls is unknown.  </a:t>
            </a:r>
          </a:p>
          <a:p>
            <a:pPr eaLnBrk="1" hangingPunct="1"/>
            <a:endParaRPr lang="en-US" altLang="en-US" sz="2000" b="1" dirty="0"/>
          </a:p>
          <a:p>
            <a:pPr eaLnBrk="1" hangingPunct="1"/>
            <a:endParaRPr lang="en-US" altLang="en-US" sz="2000" b="1" dirty="0"/>
          </a:p>
          <a:p>
            <a:pPr eaLnBrk="1" hangingPunct="1"/>
            <a:endParaRPr lang="en-US" altLang="en-US" sz="2000" b="1" dirty="0"/>
          </a:p>
          <a:p>
            <a:pPr eaLnBrk="1" hangingPunct="1"/>
            <a:endParaRPr lang="en-US" altLang="en-US" sz="2000" b="1" dirty="0"/>
          </a:p>
          <a:p>
            <a:pPr eaLnBrk="1" hangingPunct="1"/>
            <a:r>
              <a:rPr lang="en-US" altLang="en-US" sz="2000" b="1" dirty="0"/>
              <a:t>More data available from: </a:t>
            </a:r>
            <a:r>
              <a:rPr lang="en-US" altLang="en-US" sz="2000" b="1" dirty="0" err="1"/>
              <a:t>Helsley</a:t>
            </a:r>
            <a:r>
              <a:rPr lang="en-US" altLang="en-US" sz="2000" b="1" dirty="0"/>
              <a:t> L, McDonald JV, Stewart VT. Addressing in-hospital ‘falls’ of newborn infants. </a:t>
            </a:r>
            <a:r>
              <a:rPr lang="en-US" altLang="en-US" sz="2000" b="1" dirty="0" err="1"/>
              <a:t>Jt</a:t>
            </a:r>
            <a:r>
              <a:rPr lang="en-US" altLang="en-US" sz="2000" b="1" dirty="0"/>
              <a:t> Comm J Qual Patient </a:t>
            </a:r>
            <a:r>
              <a:rPr lang="en-US" altLang="en-US" sz="2000" b="1" dirty="0" err="1"/>
              <a:t>Saf</a:t>
            </a:r>
            <a:r>
              <a:rPr lang="en-US" altLang="en-US" sz="2000" b="1" dirty="0"/>
              <a:t>. 2010;36(7);327-33. </a:t>
            </a:r>
          </a:p>
          <a:p>
            <a:pPr eaLnBrk="1" hangingPunct="1"/>
            <a:endParaRPr lang="en-US" altLang="en-US" sz="2000" b="1" dirty="0"/>
          </a:p>
          <a:p>
            <a:pPr eaLnBrk="1" hangingPunct="1"/>
            <a:r>
              <a:rPr lang="en-US" altLang="en-US" sz="2000" b="1" dirty="0"/>
              <a:t>See also: Ainsworth RM, Summerlin-Long S, </a:t>
            </a:r>
            <a:r>
              <a:rPr lang="en-US" altLang="en-US" sz="2000" b="1" dirty="0" err="1"/>
              <a:t>Mog</a:t>
            </a:r>
            <a:r>
              <a:rPr lang="en-US" altLang="en-US" sz="2000" b="1" dirty="0"/>
              <a:t> C. A comprehensive initiative to prevent falls among newborns. </a:t>
            </a:r>
            <a:r>
              <a:rPr lang="en-US" altLang="en-US" sz="2000" b="1" dirty="0" err="1"/>
              <a:t>Nurs</a:t>
            </a:r>
            <a:r>
              <a:rPr lang="en-US" altLang="en-US" sz="2000" b="1" dirty="0"/>
              <a:t> </a:t>
            </a:r>
            <a:r>
              <a:rPr lang="en-US" altLang="en-US" sz="2000" b="1" dirty="0" err="1"/>
              <a:t>Womens</a:t>
            </a:r>
            <a:r>
              <a:rPr lang="en-US" altLang="en-US" sz="2000" b="1" dirty="0"/>
              <a:t> Health. 2016;20(3);247-57. </a:t>
            </a:r>
          </a:p>
          <a:p>
            <a:pPr eaLnBrk="1" hangingPunct="1"/>
            <a:endParaRPr lang="en-US" altLang="en-US" sz="2000" b="1" dirty="0"/>
          </a:p>
          <a:p>
            <a:pPr eaLnBrk="1" hangingPunct="1"/>
            <a:r>
              <a:rPr lang="en-US" altLang="en-US" sz="2000" b="1" dirty="0"/>
              <a:t>Image from: Minnesota Hospital Association. Newborn Falls/Drops in the Hospital Setting website. Accessed April 23, 2018 at: https://www.mnhospitals.org/Portals/0/Documents/ptsafety/falls/MHA-6-20-11.pdf. </a:t>
            </a:r>
          </a:p>
          <a:p>
            <a:pPr eaLnBrk="1" hangingPunct="1"/>
            <a:endParaRPr lang="en-US" altLang="en-US" dirty="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CC747845-8037-42C3-9117-A563C55C0114}" type="slidenum">
              <a:rPr lang="en-US" altLang="en-US" smtClean="0"/>
              <a:pPr>
                <a:spcBef>
                  <a:spcPct val="0"/>
                </a:spcBef>
              </a:pPr>
              <a:t>43</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References:</a:t>
            </a:r>
          </a:p>
          <a:p>
            <a:pPr marL="0" lvl="1" eaLnBrk="1" hangingPunct="1">
              <a:spcBef>
                <a:spcPct val="0"/>
              </a:spcBef>
            </a:pPr>
            <a:r>
              <a:rPr lang="en-US" altLang="en-US" sz="2400"/>
              <a:t>Colson ER, Joslin SC. Changing nursery practice gets inner-city infants in the supine position for sleep. Arch Pediatr Adolesc Med. 2002;156(7):717-20.</a:t>
            </a:r>
          </a:p>
          <a:p>
            <a:pPr eaLnBrk="1" hangingPunct="1">
              <a:spcBef>
                <a:spcPct val="0"/>
              </a:spcBef>
            </a:pPr>
            <a:endParaRPr lang="en-US" altLang="en-US"/>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449" indent="-289562">
              <a:spcBef>
                <a:spcPct val="30000"/>
              </a:spcBef>
              <a:defRPr sz="1200">
                <a:solidFill>
                  <a:schemeClr val="tx1"/>
                </a:solidFill>
                <a:latin typeface="Calibri" pitchFamily="34" charset="0"/>
              </a:defRPr>
            </a:lvl2pPr>
            <a:lvl3pPr marL="1163100" indent="-231326">
              <a:spcBef>
                <a:spcPct val="30000"/>
              </a:spcBef>
              <a:defRPr sz="1200">
                <a:solidFill>
                  <a:schemeClr val="tx1"/>
                </a:solidFill>
                <a:latin typeface="Calibri" pitchFamily="34" charset="0"/>
              </a:defRPr>
            </a:lvl3pPr>
            <a:lvl4pPr marL="1628987" indent="-231326">
              <a:spcBef>
                <a:spcPct val="30000"/>
              </a:spcBef>
              <a:defRPr sz="1200">
                <a:solidFill>
                  <a:schemeClr val="tx1"/>
                </a:solidFill>
                <a:latin typeface="Calibri" pitchFamily="34" charset="0"/>
              </a:defRPr>
            </a:lvl4pPr>
            <a:lvl5pPr marL="2094873" indent="-231326">
              <a:spcBef>
                <a:spcPct val="30000"/>
              </a:spcBef>
              <a:defRPr sz="1200">
                <a:solidFill>
                  <a:schemeClr val="tx1"/>
                </a:solidFill>
                <a:latin typeface="Calibri" pitchFamily="34" charset="0"/>
              </a:defRPr>
            </a:lvl5pPr>
            <a:lvl6pPr marL="2560760" indent="-231326" eaLnBrk="0" fontAlgn="base" hangingPunct="0">
              <a:spcBef>
                <a:spcPct val="30000"/>
              </a:spcBef>
              <a:spcAft>
                <a:spcPct val="0"/>
              </a:spcAft>
              <a:defRPr sz="1200">
                <a:solidFill>
                  <a:schemeClr val="tx1"/>
                </a:solidFill>
                <a:latin typeface="Calibri" pitchFamily="34" charset="0"/>
              </a:defRPr>
            </a:lvl6pPr>
            <a:lvl7pPr marL="3026647" indent="-231326" eaLnBrk="0" fontAlgn="base" hangingPunct="0">
              <a:spcBef>
                <a:spcPct val="30000"/>
              </a:spcBef>
              <a:spcAft>
                <a:spcPct val="0"/>
              </a:spcAft>
              <a:defRPr sz="1200">
                <a:solidFill>
                  <a:schemeClr val="tx1"/>
                </a:solidFill>
                <a:latin typeface="Calibri" pitchFamily="34" charset="0"/>
              </a:defRPr>
            </a:lvl7pPr>
            <a:lvl8pPr marL="3492534" indent="-231326" eaLnBrk="0" fontAlgn="base" hangingPunct="0">
              <a:spcBef>
                <a:spcPct val="30000"/>
              </a:spcBef>
              <a:spcAft>
                <a:spcPct val="0"/>
              </a:spcAft>
              <a:defRPr sz="1200">
                <a:solidFill>
                  <a:schemeClr val="tx1"/>
                </a:solidFill>
                <a:latin typeface="Calibri" pitchFamily="34" charset="0"/>
              </a:defRPr>
            </a:lvl8pPr>
            <a:lvl9pPr marL="3958421" indent="-231326" eaLnBrk="0" fontAlgn="base" hangingPunct="0">
              <a:spcBef>
                <a:spcPct val="30000"/>
              </a:spcBef>
              <a:spcAft>
                <a:spcPct val="0"/>
              </a:spcAft>
              <a:defRPr sz="1200">
                <a:solidFill>
                  <a:schemeClr val="tx1"/>
                </a:solidFill>
                <a:latin typeface="Calibri" pitchFamily="34" charset="0"/>
              </a:defRPr>
            </a:lvl9pPr>
          </a:lstStyle>
          <a:p>
            <a:pPr>
              <a:spcBef>
                <a:spcPct val="0"/>
              </a:spcBef>
            </a:pPr>
            <a:fld id="{ACFB3E90-F1EA-4D60-BF5F-23A3349C1D7C}" type="slidenum">
              <a:rPr lang="en-US" altLang="en-US" smtClean="0"/>
              <a:pPr>
                <a:spcBef>
                  <a:spcPct val="0"/>
                </a:spcBef>
              </a:pPr>
              <a:t>44</a:t>
            </a:fld>
            <a:endParaRPr lang="en-US" altLang="en-US"/>
          </a:p>
        </p:txBody>
      </p:sp>
    </p:spTree>
    <p:extLst>
      <p:ext uri="{BB962C8B-B14F-4D97-AF65-F5344CB8AC3E}">
        <p14:creationId xmlns:p14="http://schemas.microsoft.com/office/powerpoint/2010/main" val="27219775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z="2000" b="1" dirty="0"/>
              <a:t>Follow recommendations and best practices for reducing risks of infant falls and unsafe sleep practices while in the hospital.  </a:t>
            </a:r>
          </a:p>
          <a:p>
            <a:pPr eaLnBrk="1" hangingPunct="1"/>
            <a:endParaRPr lang="en-US" altLang="en-US" sz="2000" b="1" dirty="0"/>
          </a:p>
          <a:p>
            <a:pPr eaLnBrk="1" hangingPunct="1"/>
            <a:r>
              <a:rPr lang="en-US" altLang="en-US" sz="2000" b="1" dirty="0"/>
              <a:t>For more information, see: Minnesota Hospital Association. Newborn Falls/Drops in the Hospital Setting website. Accessed April 23, 2018 at: https://www.mnhospitals.org/Portals/0/Documents/ptsafety/falls/MHA-6-20-11.pdf. </a:t>
            </a:r>
          </a:p>
          <a:p>
            <a:pPr eaLnBrk="1" hangingPunct="1"/>
            <a:endParaRPr lang="en-US" altLang="en-US" sz="20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2000" b="1" dirty="0"/>
              <a:t>Nurses need to be aware of their hospital's patient safety and infant safe sleep policies and procedures and to incorporate them into their daily practice. Vermont hospitals are using a “crib audit” technique  in which babies are observed for placement in a safe sleep environment  during periodic formal observations by nursing or leadership staff. These crib audits can be used as a quality improvement tool to support nursing and other hospital staff to implement safe sleep policies for infants in all areas of the hospital (mother/baby unit/NICU/pediatric unit.)</a:t>
            </a:r>
          </a:p>
          <a:p>
            <a:pPr eaLnBrk="1" hangingPunct="1"/>
            <a:endParaRPr lang="en-US" altLang="en-US" sz="2000" b="1" dirty="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640CC309-56CC-419B-ABED-AF4341F6415C}" type="slidenum">
              <a:rPr lang="en-US" altLang="en-US" smtClean="0"/>
              <a:pPr>
                <a:spcBef>
                  <a:spcPct val="0"/>
                </a:spcBef>
              </a:pPr>
              <a:t>45</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nurses are a respected voice and your education can influence parents and caregivers. </a:t>
            </a:r>
          </a:p>
        </p:txBody>
      </p:sp>
      <p:sp>
        <p:nvSpPr>
          <p:cNvPr id="4" name="Slide Number Placeholder 3"/>
          <p:cNvSpPr>
            <a:spLocks noGrp="1"/>
          </p:cNvSpPr>
          <p:nvPr>
            <p:ph type="sldNum" sz="quarter" idx="10"/>
          </p:nvPr>
        </p:nvSpPr>
        <p:spPr/>
        <p:txBody>
          <a:bodyPr/>
          <a:lstStyle/>
          <a:p>
            <a:pPr>
              <a:defRPr/>
            </a:pPr>
            <a:fld id="{F7AEDB80-F818-4C43-A5F5-1807FDB755D0}" type="slidenum">
              <a:rPr lang="en-US" altLang="en-US" smtClean="0"/>
              <a:pPr>
                <a:defRPr/>
              </a:pPr>
              <a:t>46</a:t>
            </a:fld>
            <a:endParaRPr lang="en-US" altLang="en-US"/>
          </a:p>
        </p:txBody>
      </p:sp>
    </p:spTree>
    <p:extLst>
      <p:ext uri="{BB962C8B-B14F-4D97-AF65-F5344CB8AC3E}">
        <p14:creationId xmlns:p14="http://schemas.microsoft.com/office/powerpoint/2010/main" val="20536016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Refer to findings from JSI research for Vt Dept. Health, 2017: healthvermont.gov/</a:t>
            </a:r>
            <a:r>
              <a:rPr lang="en-US" altLang="en-US" dirty="0" err="1"/>
              <a:t>safesleep</a:t>
            </a:r>
            <a:r>
              <a:rPr lang="en-US" altLang="en-US" dirty="0"/>
              <a:t>  </a:t>
            </a: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449" indent="-289562">
              <a:spcBef>
                <a:spcPct val="30000"/>
              </a:spcBef>
              <a:defRPr sz="1200">
                <a:solidFill>
                  <a:schemeClr val="tx1"/>
                </a:solidFill>
                <a:latin typeface="Calibri" pitchFamily="34" charset="0"/>
              </a:defRPr>
            </a:lvl2pPr>
            <a:lvl3pPr marL="1163100" indent="-231326">
              <a:spcBef>
                <a:spcPct val="30000"/>
              </a:spcBef>
              <a:defRPr sz="1200">
                <a:solidFill>
                  <a:schemeClr val="tx1"/>
                </a:solidFill>
                <a:latin typeface="Calibri" pitchFamily="34" charset="0"/>
              </a:defRPr>
            </a:lvl3pPr>
            <a:lvl4pPr marL="1628987" indent="-231326">
              <a:spcBef>
                <a:spcPct val="30000"/>
              </a:spcBef>
              <a:defRPr sz="1200">
                <a:solidFill>
                  <a:schemeClr val="tx1"/>
                </a:solidFill>
                <a:latin typeface="Calibri" pitchFamily="34" charset="0"/>
              </a:defRPr>
            </a:lvl4pPr>
            <a:lvl5pPr marL="2094873" indent="-231326">
              <a:spcBef>
                <a:spcPct val="30000"/>
              </a:spcBef>
              <a:defRPr sz="1200">
                <a:solidFill>
                  <a:schemeClr val="tx1"/>
                </a:solidFill>
                <a:latin typeface="Calibri" pitchFamily="34" charset="0"/>
              </a:defRPr>
            </a:lvl5pPr>
            <a:lvl6pPr marL="2560760" indent="-231326" eaLnBrk="0" fontAlgn="base" hangingPunct="0">
              <a:spcBef>
                <a:spcPct val="30000"/>
              </a:spcBef>
              <a:spcAft>
                <a:spcPct val="0"/>
              </a:spcAft>
              <a:defRPr sz="1200">
                <a:solidFill>
                  <a:schemeClr val="tx1"/>
                </a:solidFill>
                <a:latin typeface="Calibri" pitchFamily="34" charset="0"/>
              </a:defRPr>
            </a:lvl6pPr>
            <a:lvl7pPr marL="3026647" indent="-231326" eaLnBrk="0" fontAlgn="base" hangingPunct="0">
              <a:spcBef>
                <a:spcPct val="30000"/>
              </a:spcBef>
              <a:spcAft>
                <a:spcPct val="0"/>
              </a:spcAft>
              <a:defRPr sz="1200">
                <a:solidFill>
                  <a:schemeClr val="tx1"/>
                </a:solidFill>
                <a:latin typeface="Calibri" pitchFamily="34" charset="0"/>
              </a:defRPr>
            </a:lvl7pPr>
            <a:lvl8pPr marL="3492534" indent="-231326" eaLnBrk="0" fontAlgn="base" hangingPunct="0">
              <a:spcBef>
                <a:spcPct val="30000"/>
              </a:spcBef>
              <a:spcAft>
                <a:spcPct val="0"/>
              </a:spcAft>
              <a:defRPr sz="1200">
                <a:solidFill>
                  <a:schemeClr val="tx1"/>
                </a:solidFill>
                <a:latin typeface="Calibri" pitchFamily="34" charset="0"/>
              </a:defRPr>
            </a:lvl8pPr>
            <a:lvl9pPr marL="3958421" indent="-231326" eaLnBrk="0" fontAlgn="base" hangingPunct="0">
              <a:spcBef>
                <a:spcPct val="30000"/>
              </a:spcBef>
              <a:spcAft>
                <a:spcPct val="0"/>
              </a:spcAft>
              <a:defRPr sz="1200">
                <a:solidFill>
                  <a:schemeClr val="tx1"/>
                </a:solidFill>
                <a:latin typeface="Calibri" pitchFamily="34" charset="0"/>
              </a:defRPr>
            </a:lvl9pPr>
          </a:lstStyle>
          <a:p>
            <a:pPr>
              <a:spcBef>
                <a:spcPct val="0"/>
              </a:spcBef>
            </a:pPr>
            <a:fld id="{A0E01216-C001-433B-8D90-E60520118C4E}" type="slidenum">
              <a:rPr lang="en-US" altLang="en-US" smtClean="0"/>
              <a:pPr>
                <a:spcBef>
                  <a:spcPct val="0"/>
                </a:spcBef>
              </a:pPr>
              <a:t>47</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FF0000"/>
                </a:solidFill>
              </a:rPr>
              <a:t>Reference: Heitman, R. et al. Improving safe sleep modeling in the hospital though policy implementation. </a:t>
            </a:r>
            <a:r>
              <a:rPr lang="en-US" sz="1200" dirty="0" err="1">
                <a:solidFill>
                  <a:srgbClr val="FF0000"/>
                </a:solidFill>
              </a:rPr>
              <a:t>Matern</a:t>
            </a:r>
            <a:r>
              <a:rPr lang="en-US" sz="1200" dirty="0">
                <a:solidFill>
                  <a:srgbClr val="FF0000"/>
                </a:solidFill>
              </a:rPr>
              <a:t> Child Health J (2017) 21:1995-2000. </a:t>
            </a:r>
          </a:p>
          <a:p>
            <a:endParaRPr lang="en-US" dirty="0"/>
          </a:p>
        </p:txBody>
      </p:sp>
      <p:sp>
        <p:nvSpPr>
          <p:cNvPr id="4" name="Slide Number Placeholder 3"/>
          <p:cNvSpPr>
            <a:spLocks noGrp="1"/>
          </p:cNvSpPr>
          <p:nvPr>
            <p:ph type="sldNum" sz="quarter" idx="10"/>
          </p:nvPr>
        </p:nvSpPr>
        <p:spPr/>
        <p:txBody>
          <a:bodyPr/>
          <a:lstStyle/>
          <a:p>
            <a:pPr>
              <a:defRPr/>
            </a:pPr>
            <a:fld id="{F7AEDB80-F818-4C43-A5F5-1807FDB755D0}" type="slidenum">
              <a:rPr lang="en-US" altLang="en-US" smtClean="0"/>
              <a:pPr>
                <a:defRPr/>
              </a:pPr>
              <a:t>4</a:t>
            </a:fld>
            <a:endParaRPr lang="en-US" altLang="en-US"/>
          </a:p>
        </p:txBody>
      </p:sp>
    </p:spTree>
    <p:extLst>
      <p:ext uri="{BB962C8B-B14F-4D97-AF65-F5344CB8AC3E}">
        <p14:creationId xmlns:p14="http://schemas.microsoft.com/office/powerpoint/2010/main" val="38022983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000" b="1" dirty="0"/>
              <a:t>Besides implementing and following best practices in the hospital unit, as a nurse you can talk with parents about safe sleep.  As mentioned previously, listen to what their concerns and questions are and address their misconceptions in a respectful and supportive manner.  </a:t>
            </a:r>
          </a:p>
          <a:p>
            <a:endParaRPr lang="en-US" altLang="en-US" sz="2000" b="1" dirty="0"/>
          </a:p>
          <a:p>
            <a:r>
              <a:rPr lang="en-US" altLang="en-US" sz="2000" b="1" dirty="0"/>
              <a:t>The remainder of this presentation offers guidance to providers on how to talk with parents about safe sleep, based on the JSI focus group research results. This slide offers an overview of five tips for your conversations with parents. </a:t>
            </a:r>
          </a:p>
          <a:p>
            <a:endParaRPr lang="en-US" altLang="en-US" sz="2000" b="1" dirty="0"/>
          </a:p>
          <a:p>
            <a:r>
              <a:rPr lang="en-US" altLang="en-US" sz="2000" b="1" dirty="0"/>
              <a:t>The following slides will go into more detail about each of these five tips.  In many cases the next set of slides summarizes the information form previous sections of this presentation.</a:t>
            </a:r>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6577FACD-7778-463C-BAA5-57F231A2D841}" type="slidenum">
              <a:rPr lang="en-US" altLang="en-US" smtClean="0"/>
              <a:pPr>
                <a:spcBef>
                  <a:spcPct val="0"/>
                </a:spcBef>
              </a:pPr>
              <a:t>48</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 good resource is: </a:t>
            </a:r>
            <a:r>
              <a:rPr lang="en-US" dirty="0" err="1"/>
              <a:t>Bronheim</a:t>
            </a:r>
            <a:r>
              <a:rPr lang="en-US" dirty="0"/>
              <a:t>, S. Building on </a:t>
            </a:r>
            <a:r>
              <a:rPr lang="en-US" altLang="en-US" dirty="0"/>
              <a:t>Conversations: An individualized approach to helping families embrace safe sleep and breastfeeding. Washington, DC: National Center for Education in Maternal and Child Health. 2017. Available at: https://www.ncemch.org/learning/building/index.php. Accessed April 24, 2018. This is </a:t>
            </a:r>
            <a:r>
              <a:rPr lang="en-US" altLang="en-US" sz="1200" dirty="0"/>
              <a:t>a free series of learning modules designed to help health professionals gain the knowledge and skills to promote safe sleep and breastfeeding effectively. This is a well researched resource: </a:t>
            </a:r>
            <a:r>
              <a:rPr lang="en-US" dirty="0">
                <a:effectLst/>
              </a:rPr>
              <a:t>Building on Campaigns with Conversations is a new approach to supporting caregivers to help overcome barriers to safe sleep and breastfeeding. It is part of a greater trend in public health promotion—utilizing an individualized approach that takes into account each family’s needs, beliefs, and the context of their lives. This training on the Conversations Approach is based on </a:t>
            </a:r>
            <a:r>
              <a:rPr lang="en-US" dirty="0" err="1">
                <a:effectLst/>
              </a:rPr>
              <a:t>Ajzen’s</a:t>
            </a:r>
            <a:r>
              <a:rPr lang="en-US" dirty="0">
                <a:effectLst/>
              </a:rPr>
              <a:t> Theory of Planned Behavior and follows current recommendations from the American Academy for Pediatrics (AAP) for safe sleep and optimal breastfeeding for healthy infants. The technique involved engaging parents in a conversation that employs new approaches other than just “telling” them what to do. The provider works with them to make the right decisions for their child within the family’s parameters and supports them to meet the challenge of change in behavior. </a:t>
            </a:r>
            <a:endParaRPr lang="en-US" dirty="0"/>
          </a:p>
        </p:txBody>
      </p:sp>
      <p:sp>
        <p:nvSpPr>
          <p:cNvPr id="4" name="Slide Number Placeholder 3"/>
          <p:cNvSpPr>
            <a:spLocks noGrp="1"/>
          </p:cNvSpPr>
          <p:nvPr>
            <p:ph type="sldNum" sz="quarter" idx="10"/>
          </p:nvPr>
        </p:nvSpPr>
        <p:spPr/>
        <p:txBody>
          <a:bodyPr/>
          <a:lstStyle/>
          <a:p>
            <a:pPr>
              <a:defRPr/>
            </a:pPr>
            <a:fld id="{F7AEDB80-F818-4C43-A5F5-1807FDB755D0}" type="slidenum">
              <a:rPr lang="en-US" altLang="en-US" smtClean="0"/>
              <a:pPr>
                <a:defRPr/>
              </a:pPr>
              <a:t>49</a:t>
            </a:fld>
            <a:endParaRPr lang="en-US" altLang="en-US"/>
          </a:p>
        </p:txBody>
      </p:sp>
    </p:spTree>
    <p:extLst>
      <p:ext uri="{BB962C8B-B14F-4D97-AF65-F5344CB8AC3E}">
        <p14:creationId xmlns:p14="http://schemas.microsoft.com/office/powerpoint/2010/main" val="38778260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baby to sleep advice from AAP: https://www.healthychildren.org/English/ages-stages/baby/sleep/Pages/Getting-Your-Baby-to-Sleep.aspx </a:t>
            </a:r>
          </a:p>
        </p:txBody>
      </p:sp>
      <p:sp>
        <p:nvSpPr>
          <p:cNvPr id="4" name="Slide Number Placeholder 3"/>
          <p:cNvSpPr>
            <a:spLocks noGrp="1"/>
          </p:cNvSpPr>
          <p:nvPr>
            <p:ph type="sldNum" sz="quarter" idx="10"/>
          </p:nvPr>
        </p:nvSpPr>
        <p:spPr/>
        <p:txBody>
          <a:bodyPr/>
          <a:lstStyle/>
          <a:p>
            <a:pPr>
              <a:defRPr/>
            </a:pPr>
            <a:fld id="{F7AEDB80-F818-4C43-A5F5-1807FDB755D0}" type="slidenum">
              <a:rPr lang="en-US" altLang="en-US" smtClean="0"/>
              <a:pPr>
                <a:defRPr/>
              </a:pPr>
              <a:t>50</a:t>
            </a:fld>
            <a:endParaRPr lang="en-US" altLang="en-US"/>
          </a:p>
        </p:txBody>
      </p:sp>
    </p:spTree>
    <p:extLst>
      <p:ext uri="{BB962C8B-B14F-4D97-AF65-F5344CB8AC3E}">
        <p14:creationId xmlns:p14="http://schemas.microsoft.com/office/powerpoint/2010/main" val="6259047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parents to the informational website as listed at the end of this presentation and also https://www.healthychildren.org/English/ages-stages/baby/sleep/Pages/Getting-Your-Baby-to-Sleep.aspx </a:t>
            </a:r>
          </a:p>
        </p:txBody>
      </p:sp>
      <p:sp>
        <p:nvSpPr>
          <p:cNvPr id="4" name="Slide Number Placeholder 3"/>
          <p:cNvSpPr>
            <a:spLocks noGrp="1"/>
          </p:cNvSpPr>
          <p:nvPr>
            <p:ph type="sldNum" sz="quarter" idx="10"/>
          </p:nvPr>
        </p:nvSpPr>
        <p:spPr/>
        <p:txBody>
          <a:bodyPr/>
          <a:lstStyle/>
          <a:p>
            <a:pPr>
              <a:defRPr/>
            </a:pPr>
            <a:fld id="{F7AEDB80-F818-4C43-A5F5-1807FDB755D0}" type="slidenum">
              <a:rPr lang="en-US" altLang="en-US" smtClean="0"/>
              <a:pPr>
                <a:defRPr/>
              </a:pPr>
              <a:t>51</a:t>
            </a:fld>
            <a:endParaRPr lang="en-US" altLang="en-US"/>
          </a:p>
        </p:txBody>
      </p:sp>
    </p:spTree>
    <p:extLst>
      <p:ext uri="{BB962C8B-B14F-4D97-AF65-F5344CB8AC3E}">
        <p14:creationId xmlns:p14="http://schemas.microsoft.com/office/powerpoint/2010/main" val="6318308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References:</a:t>
            </a:r>
          </a:p>
          <a:p>
            <a:endParaRPr lang="en-US" altLang="en-US"/>
          </a:p>
          <a:p>
            <a:r>
              <a:rPr lang="en-US" altLang="en-US"/>
              <a:t>For other Frequently Asked Questions see: National Institutes of Health. Frequently Asked Questions (FAQs) About SIDS and Safe Infant Sleep website. Available at: https://www1.nichd.nih.gov/sts/about/Pages/faq.aspx. Accessed April 24, 2018.</a:t>
            </a:r>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EDCFA0E4-C659-44C8-8F3D-E79561955430}" type="slidenum">
              <a:rPr lang="en-US" altLang="en-US" smtClean="0"/>
              <a:pPr>
                <a:spcBef>
                  <a:spcPct val="0"/>
                </a:spcBef>
              </a:pPr>
              <a:t>52</a:t>
            </a:fld>
            <a:endParaRPr lang="en-US" altLang="en-US"/>
          </a:p>
        </p:txBody>
      </p:sp>
    </p:spTree>
    <p:extLst>
      <p:ext uri="{BB962C8B-B14F-4D97-AF65-F5344CB8AC3E}">
        <p14:creationId xmlns:p14="http://schemas.microsoft.com/office/powerpoint/2010/main" val="41202445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References:</a:t>
            </a:r>
          </a:p>
          <a:p>
            <a:endParaRPr lang="en-US" altLang="en-US"/>
          </a:p>
          <a:p>
            <a:r>
              <a:rPr lang="en-US" altLang="en-US"/>
              <a:t>For other Frequently Asked Questions see: National Institutes of Health. Frequently Asked Questions (FAQs) About SIDS and Safe Infant Sleep website. Available at: https://www1.nichd.nih.gov/sts/about/Pages/faq.aspx. Accessed April 24, 2018.</a:t>
            </a:r>
          </a:p>
          <a:p>
            <a:endParaRPr lang="en-US" altLang="en-US"/>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FC6D5FD7-74DA-46FD-A410-316FBD8BB9E8}" type="slidenum">
              <a:rPr lang="en-US" altLang="en-US" smtClean="0"/>
              <a:pPr>
                <a:spcBef>
                  <a:spcPct val="0"/>
                </a:spcBef>
              </a:pPr>
              <a:t>53</a:t>
            </a:fld>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err="1"/>
              <a:t>Bronheim</a:t>
            </a:r>
            <a:r>
              <a:rPr lang="en-US" altLang="en-US" dirty="0"/>
              <a:t>, S: Building on Campaigns with Conversations: An individualized approach to helping families embrace safe sleep and breastfeeding. Washington, DC: National Center for Education in Maternal and Child Health. 2017. Available at: https://www.ncemch.org/learning/building/index.php. Accessed April 24, 2018. This is </a:t>
            </a:r>
            <a:r>
              <a:rPr lang="en-US" altLang="en-US" sz="1200" dirty="0"/>
              <a:t>a free series of learning modules designed to help health professionals gain the knowledge and skills to promote safe sleep and breastfeeding effectively. This is a well researched resource: </a:t>
            </a:r>
            <a:r>
              <a:rPr lang="en-US" dirty="0">
                <a:effectLst/>
              </a:rPr>
              <a:t>Building on Campaigns with Conversations is a new approach to supporting caregivers to help overcome barriers to safe sleep and breastfeeding. It is part of a greater trend in public health promotion—utilizing an individualized approach that takes into account each family’s needs, beliefs, and the context of their lives. This training on the Conversations Approach is based on </a:t>
            </a:r>
            <a:r>
              <a:rPr lang="en-US" dirty="0" err="1">
                <a:effectLst/>
              </a:rPr>
              <a:t>Ajzen’s</a:t>
            </a:r>
            <a:r>
              <a:rPr lang="en-US" dirty="0">
                <a:effectLst/>
              </a:rPr>
              <a:t> Theory of Planned Behavior and follows current recommendations from the American Academy for Pediatrics (AAP) for safe sleep and optimal breastfeeding for healthy infants.</a:t>
            </a:r>
          </a:p>
          <a:p>
            <a:endParaRPr lang="en-US" dirty="0"/>
          </a:p>
        </p:txBody>
      </p:sp>
      <p:sp>
        <p:nvSpPr>
          <p:cNvPr id="4" name="Slide Number Placeholder 3"/>
          <p:cNvSpPr>
            <a:spLocks noGrp="1"/>
          </p:cNvSpPr>
          <p:nvPr>
            <p:ph type="sldNum" sz="quarter" idx="10"/>
          </p:nvPr>
        </p:nvSpPr>
        <p:spPr/>
        <p:txBody>
          <a:bodyPr/>
          <a:lstStyle/>
          <a:p>
            <a:pPr>
              <a:defRPr/>
            </a:pPr>
            <a:fld id="{F7AEDB80-F818-4C43-A5F5-1807FDB755D0}" type="slidenum">
              <a:rPr lang="en-US" altLang="en-US" smtClean="0"/>
              <a:pPr>
                <a:defRPr/>
              </a:pPr>
              <a:t>54</a:t>
            </a:fld>
            <a:endParaRPr lang="en-US" altLang="en-US"/>
          </a:p>
        </p:txBody>
      </p:sp>
    </p:spTree>
    <p:extLst>
      <p:ext uri="{BB962C8B-B14F-4D97-AF65-F5344CB8AC3E}">
        <p14:creationId xmlns:p14="http://schemas.microsoft.com/office/powerpoint/2010/main" val="12556629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Notes:</a:t>
            </a:r>
          </a:p>
          <a:p>
            <a:endParaRPr lang="en-US" altLang="en-US" dirty="0"/>
          </a:p>
          <a:p>
            <a:r>
              <a:rPr lang="en-US" altLang="en-US" dirty="0"/>
              <a:t>The Vermont Department of Health funded this formative research to inform a Vermont infant safe sleep campaign that would better address parents’ needs.</a:t>
            </a:r>
          </a:p>
          <a:p>
            <a:endParaRPr lang="en-US" altLang="en-US" dirty="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C09D499B-4C62-4101-A03F-5AA659E7F2BF}" type="slidenum">
              <a:rPr lang="en-US" altLang="en-US" smtClean="0"/>
              <a:pPr>
                <a:spcBef>
                  <a:spcPct val="0"/>
                </a:spcBef>
              </a:pPr>
              <a:t>56</a:t>
            </a:fld>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30 second overview video </a:t>
            </a:r>
          </a:p>
        </p:txBody>
      </p:sp>
      <p:sp>
        <p:nvSpPr>
          <p:cNvPr id="4" name="Slide Number Placeholder 3"/>
          <p:cNvSpPr>
            <a:spLocks noGrp="1"/>
          </p:cNvSpPr>
          <p:nvPr>
            <p:ph type="sldNum" sz="quarter" idx="5"/>
          </p:nvPr>
        </p:nvSpPr>
        <p:spPr/>
        <p:txBody>
          <a:bodyPr/>
          <a:lstStyle/>
          <a:p>
            <a:pPr>
              <a:defRPr/>
            </a:pPr>
            <a:fld id="{F7AEDB80-F818-4C43-A5F5-1807FDB755D0}" type="slidenum">
              <a:rPr lang="en-US" altLang="en-US" smtClean="0"/>
              <a:pPr>
                <a:defRPr/>
              </a:pPr>
              <a:t>57</a:t>
            </a:fld>
            <a:endParaRPr lang="en-US" altLang="en-US"/>
          </a:p>
        </p:txBody>
      </p:sp>
    </p:spTree>
    <p:extLst>
      <p:ext uri="{BB962C8B-B14F-4D97-AF65-F5344CB8AC3E}">
        <p14:creationId xmlns:p14="http://schemas.microsoft.com/office/powerpoint/2010/main" val="12352695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second Video of a crib with no toys, bumper pads or other objects. </a:t>
            </a:r>
          </a:p>
        </p:txBody>
      </p:sp>
      <p:sp>
        <p:nvSpPr>
          <p:cNvPr id="4" name="Slide Number Placeholder 3"/>
          <p:cNvSpPr>
            <a:spLocks noGrp="1"/>
          </p:cNvSpPr>
          <p:nvPr>
            <p:ph type="sldNum" sz="quarter" idx="10"/>
          </p:nvPr>
        </p:nvSpPr>
        <p:spPr/>
        <p:txBody>
          <a:bodyPr/>
          <a:lstStyle/>
          <a:p>
            <a:pPr>
              <a:defRPr/>
            </a:pPr>
            <a:fld id="{2F3B3FAD-6D1F-4635-AE86-B694E7112549}" type="slidenum">
              <a:rPr lang="en-US" smtClean="0"/>
              <a:pPr>
                <a:defRPr/>
              </a:pPr>
              <a:t>58</a:t>
            </a:fld>
            <a:endParaRPr lang="en-US"/>
          </a:p>
        </p:txBody>
      </p:sp>
    </p:spTree>
    <p:extLst>
      <p:ext uri="{BB962C8B-B14F-4D97-AF65-F5344CB8AC3E}">
        <p14:creationId xmlns:p14="http://schemas.microsoft.com/office/powerpoint/2010/main" val="3932267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Notes:</a:t>
            </a:r>
          </a:p>
          <a:p>
            <a:endParaRPr lang="en-US" altLang="en-US" dirty="0"/>
          </a:p>
          <a:p>
            <a:r>
              <a:rPr lang="en-US" altLang="en-US" sz="2000" b="1" dirty="0"/>
              <a:t>Many people are familiar with the term Sudden Infant Death Syndrome (SIDS), but may not know how it relates to the broader term sudden unexpected infant death (SUID; also sometimes known as sudden unexpected death in infancy, or SUDI). </a:t>
            </a:r>
          </a:p>
          <a:p>
            <a:endParaRPr lang="en-US" altLang="en-US" sz="2000" b="1" dirty="0"/>
          </a:p>
          <a:p>
            <a:r>
              <a:rPr lang="en-US" altLang="en-US" sz="2000" b="1" dirty="0"/>
              <a:t>There has been confusion about the terms SUID and SIDS . The term SIDS is used when, after a thorough investigation by OCME and also law enforcement, no other cause of death can be determined. </a:t>
            </a:r>
          </a:p>
          <a:p>
            <a:endParaRPr lang="en-US" altLang="en-US" dirty="0"/>
          </a:p>
          <a:p>
            <a:r>
              <a:rPr lang="en-US" altLang="en-US" b="1" dirty="0"/>
              <a:t>Accidental Suffocation &amp; Strangulation in Bed is sometimes abbreviated to ASSB. </a:t>
            </a:r>
          </a:p>
          <a:p>
            <a:endParaRPr lang="en-US" altLang="en-US" b="1" dirty="0"/>
          </a:p>
          <a:p>
            <a:r>
              <a:rPr lang="en-US" altLang="en-US" b="1" dirty="0"/>
              <a:t>For years there has been confusion for providers and parents, due to the term “SIDS” being used to refer to cases of infant death due to unintentional asphyxiation usually associated with an unsafe sleep environment. </a:t>
            </a:r>
          </a:p>
          <a:p>
            <a:endParaRPr lang="en-US" altLang="en-US" dirty="0"/>
          </a:p>
          <a:p>
            <a:r>
              <a:rPr lang="en-US" altLang="en-US" b="1" dirty="0"/>
              <a:t>For more information, see: National Institutes of Health. Common SIDS and SUID Terms and Definitions website. https://www1.nichd.nih.gov/sts/about/SIDS/Pages/common.aspx</a:t>
            </a:r>
          </a:p>
          <a:p>
            <a:endParaRPr lang="en-US" altLang="en-US" b="1" dirty="0"/>
          </a:p>
          <a:p>
            <a:endParaRPr lang="en-US" altLang="en-US" dirty="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61FEC494-186E-454F-9D22-A9B5DAE35E77}" type="slidenum">
              <a:rPr lang="en-US" altLang="en-US" smtClean="0"/>
              <a:pPr>
                <a:spcBef>
                  <a:spcPct val="0"/>
                </a:spcBef>
              </a:pPr>
              <a:t>6</a:t>
            </a:fld>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Notes: 30 second  Video of baby asleep on couch and being moved by the mother </a:t>
            </a:r>
          </a:p>
          <a:p>
            <a:endParaRPr lang="en-US" altLang="en-US" dirty="0"/>
          </a:p>
          <a:p>
            <a:r>
              <a:rPr lang="en-US" altLang="en-US" dirty="0"/>
              <a:t>The fourth question was, “What’s risky about my baby sleeping in bed with me?”</a:t>
            </a:r>
          </a:p>
        </p:txBody>
      </p:sp>
      <p:sp>
        <p:nvSpPr>
          <p:cNvPr id="4" name="Slide Number Placeholder 3"/>
          <p:cNvSpPr>
            <a:spLocks noGrp="1"/>
          </p:cNvSpPr>
          <p:nvPr>
            <p:ph type="sldNum" sz="quarter" idx="5"/>
          </p:nvPr>
        </p:nvSpPr>
        <p:spPr/>
        <p:txBody>
          <a:bodyPr/>
          <a:lstStyle/>
          <a:p>
            <a:pPr>
              <a:defRPr/>
            </a:pPr>
            <a:fld id="{AAABE7BE-7CA3-4A0D-A4FE-F670556D56CD}" type="slidenum">
              <a:rPr lang="en-US" smtClean="0"/>
              <a:pPr>
                <a:defRPr/>
              </a:pPr>
              <a:t>59</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PRAMS: Pregnancy Risk Assessment Monitoring System: http://www.healthvermont.gov/health-statistics-vital-records/population-health-surveys-data/pregnancy-risk-assessment-and </a:t>
            </a:r>
          </a:p>
        </p:txBody>
      </p:sp>
      <p:sp>
        <p:nvSpPr>
          <p:cNvPr id="4" name="Slide Number Placeholder 3"/>
          <p:cNvSpPr>
            <a:spLocks noGrp="1"/>
          </p:cNvSpPr>
          <p:nvPr>
            <p:ph type="sldNum" sz="quarter" idx="10"/>
          </p:nvPr>
        </p:nvSpPr>
        <p:spPr/>
        <p:txBody>
          <a:bodyPr/>
          <a:lstStyle/>
          <a:p>
            <a:pPr>
              <a:defRPr/>
            </a:pPr>
            <a:fld id="{F7AEDB80-F818-4C43-A5F5-1807FDB755D0}" type="slidenum">
              <a:rPr lang="en-US" altLang="en-US" smtClean="0"/>
              <a:pPr>
                <a:defRPr/>
              </a:pPr>
              <a:t>60</a:t>
            </a:fld>
            <a:endParaRPr lang="en-US" altLang="en-US"/>
          </a:p>
        </p:txBody>
      </p:sp>
    </p:spTree>
    <p:extLst>
      <p:ext uri="{BB962C8B-B14F-4D97-AF65-F5344CB8AC3E}">
        <p14:creationId xmlns:p14="http://schemas.microsoft.com/office/powerpoint/2010/main" val="5834831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Notes:</a:t>
            </a:r>
          </a:p>
          <a:p>
            <a:endParaRPr lang="en-US" altLang="en-US" dirty="0"/>
          </a:p>
          <a:p>
            <a:r>
              <a:rPr lang="en-US" altLang="en-US" dirty="0"/>
              <a:t>In addition to the guidance provided in this presentation, there are other resources you may find helpful to promote safe sleep.</a:t>
            </a:r>
          </a:p>
          <a:p>
            <a:endParaRPr lang="en-US" altLang="en-US" dirty="0"/>
          </a:p>
          <a:p>
            <a:r>
              <a:rPr lang="en-US" altLang="en-US" dirty="0"/>
              <a:t>References:</a:t>
            </a:r>
          </a:p>
          <a:p>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err="1"/>
              <a:t>Bronheim</a:t>
            </a:r>
            <a:r>
              <a:rPr lang="en-US" altLang="en-US" dirty="0"/>
              <a:t>, S. Building on Campaigns with Conversations: An individualized approach to helping families embrace safe sleep and breastfeeding. Washington, DC: National Center for Education in Maternal and Child Health. 2017. Available at: https://www.ncemch.org/learning/building/index.php. Accessed April 24, 2018. This is </a:t>
            </a:r>
            <a:r>
              <a:rPr lang="en-US" altLang="en-US" sz="1200" dirty="0"/>
              <a:t>a free series of learning modules designed to help health professionals gain the knowledge and skills to promote safe sleep and breastfeeding effectively. This is a well researched resource: </a:t>
            </a:r>
            <a:r>
              <a:rPr lang="en-US" dirty="0">
                <a:effectLst/>
              </a:rPr>
              <a:t>Building on Campaigns with Conversations is a new approach to supporting caregivers to help overcome barriers to safe sleep and breastfeeding. It is part of a greater trend in public health promotion—utilizing an individualized approach that takes into account each family’s needs, beliefs, and the context of their lives. This training on the Conversations Approach is based on </a:t>
            </a:r>
            <a:r>
              <a:rPr lang="en-US" dirty="0" err="1">
                <a:effectLst/>
              </a:rPr>
              <a:t>Ajzen’s</a:t>
            </a:r>
            <a:r>
              <a:rPr lang="en-US" dirty="0">
                <a:effectLst/>
              </a:rPr>
              <a:t> Theory of Planned Behavior and follows current recommendations from the American Academy for Pediatrics (AAP) for safe sleep and optimal breastfeeding for healthy infants.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National Action Partnership to Promote Safe Sleep https://www.nichq.org/project/national-action-partnership-promote-safe-sleep-improvement-and-innovation-network-nappss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Vermont Department of Health newly revised webpage for health care providers and parents and caregivers: healthvermont.gov/</a:t>
            </a:r>
            <a:r>
              <a:rPr lang="en-US" altLang="en-US" dirty="0" err="1"/>
              <a:t>safesleep</a:t>
            </a:r>
            <a:r>
              <a:rPr lang="en-US" altLang="en-US" dirty="0"/>
              <a:t> </a:t>
            </a:r>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A7C3ACCF-13F0-4490-AB1B-F8ED532BA6CB}" type="slidenum">
              <a:rPr lang="en-US" altLang="en-US" smtClean="0"/>
              <a:pPr>
                <a:spcBef>
                  <a:spcPct val="0"/>
                </a:spcBef>
              </a:pPr>
              <a:t>61</a:t>
            </a:fld>
            <a:endParaRPr lang="en-US" altLang="en-US"/>
          </a:p>
        </p:txBody>
      </p:sp>
    </p:spTree>
    <p:extLst>
      <p:ext uri="{BB962C8B-B14F-4D97-AF65-F5344CB8AC3E}">
        <p14:creationId xmlns:p14="http://schemas.microsoft.com/office/powerpoint/2010/main" val="5852919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www.healthvermont.gov/safesleep: Vermont Department of Health newly revised webpage for health care providers and parents and caregivers.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www.healthvermont.gov/local: Contact information for the local Vermont Department of Health District offices. There are twelve VDH offices statewide and each employ a Maternal and Child Health Public Health nurse who can assist  with referrals for families for issues such as connecting with a medical home, services such as WIC, and parenting classes.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www.healthychildren.org is the official parenting website of the American Academy of Pediatrics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www.helpmegrow.vt: Help Me Grow Vermont is </a:t>
            </a:r>
            <a:r>
              <a:rPr lang="en-US" altLang="en-US" sz="1600" dirty="0"/>
              <a:t>a statewide system for improving access to existing resources and services for expectant parents and families with young children through age eight. The HMG VT contact center is at Vermont 211, which is staffed M-F, 9AM – 6PM.  211 and HMG provide information for parents on overall parenting services (such as infant safe sleep) and also developmental screening and also Vermont’s Universal Developmental Screening Registry. </a:t>
            </a:r>
          </a:p>
          <a:p>
            <a:endParaRPr lang="en-US" sz="1600" dirty="0"/>
          </a:p>
          <a:p>
            <a:r>
              <a:rPr lang="en-US" sz="1600" dirty="0"/>
              <a:t>www.marchofdimes.org: March of Dimes website contains parenting advice and safe sleep information under “Caring for your Baby” section. </a:t>
            </a:r>
            <a:endParaRPr lang="en-US" dirty="0"/>
          </a:p>
        </p:txBody>
      </p:sp>
      <p:sp>
        <p:nvSpPr>
          <p:cNvPr id="4" name="Slide Number Placeholder 3"/>
          <p:cNvSpPr>
            <a:spLocks noGrp="1"/>
          </p:cNvSpPr>
          <p:nvPr>
            <p:ph type="sldNum" sz="quarter" idx="10"/>
          </p:nvPr>
        </p:nvSpPr>
        <p:spPr/>
        <p:txBody>
          <a:bodyPr/>
          <a:lstStyle/>
          <a:p>
            <a:pPr>
              <a:defRPr/>
            </a:pPr>
            <a:fld id="{F7AEDB80-F818-4C43-A5F5-1807FDB755D0}" type="slidenum">
              <a:rPr lang="en-US" altLang="en-US" smtClean="0"/>
              <a:pPr>
                <a:defRPr/>
              </a:pPr>
              <a:t>62</a:t>
            </a:fld>
            <a:endParaRPr lang="en-US" altLang="en-US"/>
          </a:p>
        </p:txBody>
      </p:sp>
    </p:spTree>
    <p:extLst>
      <p:ext uri="{BB962C8B-B14F-4D97-AF65-F5344CB8AC3E}">
        <p14:creationId xmlns:p14="http://schemas.microsoft.com/office/powerpoint/2010/main" val="32602412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57066" indent="-291179">
              <a:defRPr>
                <a:solidFill>
                  <a:schemeClr val="tx1"/>
                </a:solidFill>
                <a:latin typeface="Calibri" pitchFamily="34" charset="0"/>
                <a:cs typeface="Arial" charset="0"/>
              </a:defRPr>
            </a:lvl2pPr>
            <a:lvl3pPr marL="1164717" indent="-232943">
              <a:defRPr>
                <a:solidFill>
                  <a:schemeClr val="tx1"/>
                </a:solidFill>
                <a:latin typeface="Calibri" pitchFamily="34" charset="0"/>
                <a:cs typeface="Arial" charset="0"/>
              </a:defRPr>
            </a:lvl3pPr>
            <a:lvl4pPr marL="1630604" indent="-232943">
              <a:defRPr>
                <a:solidFill>
                  <a:schemeClr val="tx1"/>
                </a:solidFill>
                <a:latin typeface="Calibri" pitchFamily="34" charset="0"/>
                <a:cs typeface="Arial" charset="0"/>
              </a:defRPr>
            </a:lvl4pPr>
            <a:lvl5pPr marL="2096491" indent="-232943">
              <a:defRPr>
                <a:solidFill>
                  <a:schemeClr val="tx1"/>
                </a:solidFill>
                <a:latin typeface="Calibri" pitchFamily="34" charset="0"/>
                <a:cs typeface="Arial" charset="0"/>
              </a:defRPr>
            </a:lvl5pPr>
            <a:lvl6pPr marL="2562377" indent="-232943" eaLnBrk="0" fontAlgn="base" hangingPunct="0">
              <a:spcBef>
                <a:spcPct val="0"/>
              </a:spcBef>
              <a:spcAft>
                <a:spcPct val="0"/>
              </a:spcAft>
              <a:defRPr>
                <a:solidFill>
                  <a:schemeClr val="tx1"/>
                </a:solidFill>
                <a:latin typeface="Calibri" pitchFamily="34" charset="0"/>
                <a:cs typeface="Arial" charset="0"/>
              </a:defRPr>
            </a:lvl6pPr>
            <a:lvl7pPr marL="3028264" indent="-232943" eaLnBrk="0" fontAlgn="base" hangingPunct="0">
              <a:spcBef>
                <a:spcPct val="0"/>
              </a:spcBef>
              <a:spcAft>
                <a:spcPct val="0"/>
              </a:spcAft>
              <a:defRPr>
                <a:solidFill>
                  <a:schemeClr val="tx1"/>
                </a:solidFill>
                <a:latin typeface="Calibri" pitchFamily="34" charset="0"/>
                <a:cs typeface="Arial" charset="0"/>
              </a:defRPr>
            </a:lvl7pPr>
            <a:lvl8pPr marL="3494151" indent="-232943" eaLnBrk="0" fontAlgn="base" hangingPunct="0">
              <a:spcBef>
                <a:spcPct val="0"/>
              </a:spcBef>
              <a:spcAft>
                <a:spcPct val="0"/>
              </a:spcAft>
              <a:defRPr>
                <a:solidFill>
                  <a:schemeClr val="tx1"/>
                </a:solidFill>
                <a:latin typeface="Calibri" pitchFamily="34" charset="0"/>
                <a:cs typeface="Arial" charset="0"/>
              </a:defRPr>
            </a:lvl8pPr>
            <a:lvl9pPr marL="3960038" indent="-232943" eaLnBrk="0" fontAlgn="base" hangingPunct="0">
              <a:spcBef>
                <a:spcPct val="0"/>
              </a:spcBef>
              <a:spcAft>
                <a:spcPct val="0"/>
              </a:spcAft>
              <a:defRPr>
                <a:solidFill>
                  <a:schemeClr val="tx1"/>
                </a:solidFill>
                <a:latin typeface="Calibri" pitchFamily="34" charset="0"/>
                <a:cs typeface="Arial" charset="0"/>
              </a:defRPr>
            </a:lvl9pPr>
          </a:lstStyle>
          <a:p>
            <a:fld id="{12B4530C-93A8-40F9-8757-520D24342E0F}" type="slidenum">
              <a:rPr lang="en-US" altLang="en-US" smtClean="0"/>
              <a:pPr/>
              <a:t>63</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r>
              <a:rPr lang="en-US" altLang="en-US" b="1" dirty="0"/>
              <a:t>When there is an infant death in Vermont, the Office of the Medical Examiner (OCME) or the Assistant Medical Examiner (AME) will go to the family’s home and do a death scene reenactment using a life sized baby doll. Interviews with the parents are also conducted to better understand the circumstance as part of the investigation. In most of these instances, the parents are very willing to assist with the investigation – wanting to help to prevent future similar deaths in other families. </a:t>
            </a:r>
          </a:p>
          <a:p>
            <a:pPr eaLnBrk="1" hangingPunct="1">
              <a:spcBef>
                <a:spcPct val="0"/>
              </a:spcBef>
            </a:pPr>
            <a:endParaRPr lang="en-US" altLang="en-US" b="1" dirty="0"/>
          </a:p>
          <a:p>
            <a:pPr eaLnBrk="1" hangingPunct="1">
              <a:spcBef>
                <a:spcPct val="0"/>
              </a:spcBef>
            </a:pPr>
            <a:r>
              <a:rPr lang="en-US" altLang="en-US" b="1" dirty="0"/>
              <a:t>Pictures and captions are from: Kemp JS, Unger B, Wilkins D, Psara RM, Ledbetter TL, Graham MA, Case M, Thach BT. Unsafe sleep practices and an analysis of bedsharing among infants dying suddenly and unexpectedly: Result of a four-year, population-based, death-scene investigation study of sudden infant death syndrome and related deaths. Pediatrics. 2000 Sep; 106(3); E41. </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449" indent="-289562">
              <a:spcBef>
                <a:spcPct val="30000"/>
              </a:spcBef>
              <a:defRPr sz="1200">
                <a:solidFill>
                  <a:schemeClr val="tx1"/>
                </a:solidFill>
                <a:latin typeface="Calibri" pitchFamily="34" charset="0"/>
              </a:defRPr>
            </a:lvl2pPr>
            <a:lvl3pPr marL="1163100" indent="-231326">
              <a:spcBef>
                <a:spcPct val="30000"/>
              </a:spcBef>
              <a:defRPr sz="1200">
                <a:solidFill>
                  <a:schemeClr val="tx1"/>
                </a:solidFill>
                <a:latin typeface="Calibri" pitchFamily="34" charset="0"/>
              </a:defRPr>
            </a:lvl3pPr>
            <a:lvl4pPr marL="1628987" indent="-231326">
              <a:spcBef>
                <a:spcPct val="30000"/>
              </a:spcBef>
              <a:defRPr sz="1200">
                <a:solidFill>
                  <a:schemeClr val="tx1"/>
                </a:solidFill>
                <a:latin typeface="Calibri" pitchFamily="34" charset="0"/>
              </a:defRPr>
            </a:lvl4pPr>
            <a:lvl5pPr marL="2094873" indent="-231326">
              <a:spcBef>
                <a:spcPct val="30000"/>
              </a:spcBef>
              <a:defRPr sz="1200">
                <a:solidFill>
                  <a:schemeClr val="tx1"/>
                </a:solidFill>
                <a:latin typeface="Calibri" pitchFamily="34" charset="0"/>
              </a:defRPr>
            </a:lvl5pPr>
            <a:lvl6pPr marL="2560760" indent="-231326" eaLnBrk="0" fontAlgn="base" hangingPunct="0">
              <a:spcBef>
                <a:spcPct val="30000"/>
              </a:spcBef>
              <a:spcAft>
                <a:spcPct val="0"/>
              </a:spcAft>
              <a:defRPr sz="1200">
                <a:solidFill>
                  <a:schemeClr val="tx1"/>
                </a:solidFill>
                <a:latin typeface="Calibri" pitchFamily="34" charset="0"/>
              </a:defRPr>
            </a:lvl6pPr>
            <a:lvl7pPr marL="3026647" indent="-231326" eaLnBrk="0" fontAlgn="base" hangingPunct="0">
              <a:spcBef>
                <a:spcPct val="30000"/>
              </a:spcBef>
              <a:spcAft>
                <a:spcPct val="0"/>
              </a:spcAft>
              <a:defRPr sz="1200">
                <a:solidFill>
                  <a:schemeClr val="tx1"/>
                </a:solidFill>
                <a:latin typeface="Calibri" pitchFamily="34" charset="0"/>
              </a:defRPr>
            </a:lvl7pPr>
            <a:lvl8pPr marL="3492534" indent="-231326" eaLnBrk="0" fontAlgn="base" hangingPunct="0">
              <a:spcBef>
                <a:spcPct val="30000"/>
              </a:spcBef>
              <a:spcAft>
                <a:spcPct val="0"/>
              </a:spcAft>
              <a:defRPr sz="1200">
                <a:solidFill>
                  <a:schemeClr val="tx1"/>
                </a:solidFill>
                <a:latin typeface="Calibri" pitchFamily="34" charset="0"/>
              </a:defRPr>
            </a:lvl8pPr>
            <a:lvl9pPr marL="3958421" indent="-231326" eaLnBrk="0" fontAlgn="base" hangingPunct="0">
              <a:spcBef>
                <a:spcPct val="30000"/>
              </a:spcBef>
              <a:spcAft>
                <a:spcPct val="0"/>
              </a:spcAft>
              <a:defRPr sz="1200">
                <a:solidFill>
                  <a:schemeClr val="tx1"/>
                </a:solidFill>
                <a:latin typeface="Calibri" pitchFamily="34" charset="0"/>
              </a:defRPr>
            </a:lvl9pPr>
          </a:lstStyle>
          <a:p>
            <a:pPr>
              <a:spcBef>
                <a:spcPct val="0"/>
              </a:spcBef>
            </a:pPr>
            <a:fld id="{C435FC86-3BD7-492E-A71A-9575E2611F0E}" type="slidenum">
              <a:rPr lang="en-US" altLang="en-US" smtClean="0"/>
              <a:pPr>
                <a:spcBef>
                  <a:spcPct val="0"/>
                </a:spcBef>
              </a:pPr>
              <a:t>7</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 of how the technique of death scene reenactment using a doll can inform our understanding of how the infant died within an unsafe sleep environment </a:t>
            </a:r>
          </a:p>
        </p:txBody>
      </p:sp>
      <p:sp>
        <p:nvSpPr>
          <p:cNvPr id="4" name="Slide Number Placeholder 3"/>
          <p:cNvSpPr>
            <a:spLocks noGrp="1"/>
          </p:cNvSpPr>
          <p:nvPr>
            <p:ph type="sldNum" sz="quarter" idx="10"/>
          </p:nvPr>
        </p:nvSpPr>
        <p:spPr/>
        <p:txBody>
          <a:bodyPr/>
          <a:lstStyle/>
          <a:p>
            <a:pPr>
              <a:defRPr/>
            </a:pPr>
            <a:fld id="{F7AEDB80-F818-4C43-A5F5-1807FDB755D0}" type="slidenum">
              <a:rPr lang="en-US" altLang="en-US" smtClean="0"/>
              <a:pPr>
                <a:defRPr/>
              </a:pPr>
              <a:t>8</a:t>
            </a:fld>
            <a:endParaRPr lang="en-US" altLang="en-US"/>
          </a:p>
        </p:txBody>
      </p:sp>
    </p:spTree>
    <p:extLst>
      <p:ext uri="{BB962C8B-B14F-4D97-AF65-F5344CB8AC3E}">
        <p14:creationId xmlns:p14="http://schemas.microsoft.com/office/powerpoint/2010/main" val="192053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Another example of how the technique of death scene reenactment using a doll can inform our understanding of how the infant died within an unsafe sleep environment. This also illustrates the dangers of sleeping with an infant on a couch.  </a:t>
            </a:r>
          </a:p>
          <a:p>
            <a:endParaRPr lang="en-US" dirty="0"/>
          </a:p>
        </p:txBody>
      </p:sp>
      <p:sp>
        <p:nvSpPr>
          <p:cNvPr id="4" name="Slide Number Placeholder 3"/>
          <p:cNvSpPr>
            <a:spLocks noGrp="1"/>
          </p:cNvSpPr>
          <p:nvPr>
            <p:ph type="sldNum" sz="quarter" idx="10"/>
          </p:nvPr>
        </p:nvSpPr>
        <p:spPr/>
        <p:txBody>
          <a:bodyPr/>
          <a:lstStyle/>
          <a:p>
            <a:pPr>
              <a:defRPr/>
            </a:pPr>
            <a:fld id="{F7AEDB80-F818-4C43-A5F5-1807FDB755D0}" type="slidenum">
              <a:rPr lang="en-US" altLang="en-US" smtClean="0"/>
              <a:pPr>
                <a:defRPr/>
              </a:pPr>
              <a:t>9</a:t>
            </a:fld>
            <a:endParaRPr lang="en-US" altLang="en-US"/>
          </a:p>
        </p:txBody>
      </p:sp>
    </p:spTree>
    <p:extLst>
      <p:ext uri="{BB962C8B-B14F-4D97-AF65-F5344CB8AC3E}">
        <p14:creationId xmlns:p14="http://schemas.microsoft.com/office/powerpoint/2010/main" val="3993680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000" b="1" dirty="0"/>
              <a:t>As mentioned the SUID rate declined during the 1990s, and it has fluctuated around 90 deaths per 100,000 live births since.</a:t>
            </a:r>
          </a:p>
          <a:p>
            <a:pPr eaLnBrk="1" hangingPunct="1">
              <a:spcBef>
                <a:spcPct val="0"/>
              </a:spcBef>
            </a:pPr>
            <a:endParaRPr lang="en-US" altLang="en-US" sz="2000" b="1" dirty="0"/>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000" b="1" dirty="0"/>
              <a:t>The distribution of types of deaths reported have shifted since 2000, with deaths reported as SIDS decreasing and deaths reported as Accidental Suffocation &amp; Strangulation in Bed (ASSB) and unknown cause increasing. The reason for this shift is currently unknown, but may be attributable to stricter adherence to SIDS definitions and more complete death scene investigation and autopsy data.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dirty="0"/>
          </a:p>
          <a:p>
            <a:pPr eaLnBrk="1" hangingPunct="1">
              <a:spcBef>
                <a:spcPct val="0"/>
              </a:spcBef>
            </a:pPr>
            <a:r>
              <a:rPr lang="en-US" altLang="en-US" sz="2000" b="1" dirty="0"/>
              <a:t>SIDS remains the leading cause of death among infants under 1 year old – however researchers are continuing to work on increasing the accuracy of the findings in the manner of death. </a:t>
            </a:r>
          </a:p>
          <a:p>
            <a:pPr eaLnBrk="1" hangingPunct="1">
              <a:spcBef>
                <a:spcPct val="0"/>
              </a:spcBef>
            </a:pPr>
            <a:endParaRPr lang="en-US" altLang="en-US" sz="2000" b="1" dirty="0"/>
          </a:p>
          <a:p>
            <a:pPr eaLnBrk="1" hangingPunct="1">
              <a:spcBef>
                <a:spcPct val="0"/>
              </a:spcBef>
            </a:pPr>
            <a:endParaRPr lang="en-US" altLang="en-US" dirty="0"/>
          </a:p>
          <a:p>
            <a:pPr eaLnBrk="1" hangingPunct="1">
              <a:spcBef>
                <a:spcPct val="0"/>
              </a:spcBef>
            </a:pPr>
            <a:r>
              <a:rPr lang="en-US" altLang="en-US" sz="2000" b="1" dirty="0"/>
              <a:t>More information on National Data and trends can be found at Centers for Disease Control. Sudden Unexpected Infant Death (SUID) website. https://www.cdc.gov/sids/pdf/sudden-unexpected-infant-death.pdf. </a:t>
            </a:r>
          </a:p>
          <a:p>
            <a:pPr lvl="1" eaLnBrk="1" hangingPunct="1">
              <a:spcBef>
                <a:spcPct val="0"/>
              </a:spcBef>
            </a:pPr>
            <a:endParaRPr lang="en-US" altLang="en-US" dirty="0"/>
          </a:p>
          <a:p>
            <a:pPr algn="ctr" eaLnBrk="1" hangingPunct="1">
              <a:spcBef>
                <a:spcPct val="0"/>
              </a:spcBef>
            </a:pPr>
            <a:endParaRPr lang="en-US" altLang="en-US" dirty="0"/>
          </a:p>
          <a:p>
            <a:pPr lvl="1" eaLnBrk="1" hangingPunct="1">
              <a:spcBef>
                <a:spcPct val="0"/>
              </a:spcBef>
            </a:pPr>
            <a:endParaRPr lang="en-US" altLang="en-US" dirty="0"/>
          </a:p>
          <a:p>
            <a:pPr eaLnBrk="1" hangingPunct="1">
              <a:spcBef>
                <a:spcPct val="0"/>
              </a:spcBef>
            </a:pPr>
            <a:endParaRPr lang="en-US" altLang="en-US" dirty="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449" indent="-289562">
              <a:spcBef>
                <a:spcPct val="30000"/>
              </a:spcBef>
              <a:defRPr sz="1200">
                <a:solidFill>
                  <a:schemeClr val="tx1"/>
                </a:solidFill>
                <a:latin typeface="Calibri" pitchFamily="34" charset="0"/>
              </a:defRPr>
            </a:lvl2pPr>
            <a:lvl3pPr marL="1163100" indent="-231326">
              <a:spcBef>
                <a:spcPct val="30000"/>
              </a:spcBef>
              <a:defRPr sz="1200">
                <a:solidFill>
                  <a:schemeClr val="tx1"/>
                </a:solidFill>
                <a:latin typeface="Calibri" pitchFamily="34" charset="0"/>
              </a:defRPr>
            </a:lvl3pPr>
            <a:lvl4pPr marL="1628987" indent="-231326">
              <a:spcBef>
                <a:spcPct val="30000"/>
              </a:spcBef>
              <a:defRPr sz="1200">
                <a:solidFill>
                  <a:schemeClr val="tx1"/>
                </a:solidFill>
                <a:latin typeface="Calibri" pitchFamily="34" charset="0"/>
              </a:defRPr>
            </a:lvl4pPr>
            <a:lvl5pPr marL="2094873" indent="-231326">
              <a:spcBef>
                <a:spcPct val="30000"/>
              </a:spcBef>
              <a:defRPr sz="1200">
                <a:solidFill>
                  <a:schemeClr val="tx1"/>
                </a:solidFill>
                <a:latin typeface="Calibri" pitchFamily="34" charset="0"/>
              </a:defRPr>
            </a:lvl5pPr>
            <a:lvl6pPr marL="2560760" indent="-231326" eaLnBrk="0" fontAlgn="base" hangingPunct="0">
              <a:spcBef>
                <a:spcPct val="30000"/>
              </a:spcBef>
              <a:spcAft>
                <a:spcPct val="0"/>
              </a:spcAft>
              <a:defRPr sz="1200">
                <a:solidFill>
                  <a:schemeClr val="tx1"/>
                </a:solidFill>
                <a:latin typeface="Calibri" pitchFamily="34" charset="0"/>
              </a:defRPr>
            </a:lvl6pPr>
            <a:lvl7pPr marL="3026647" indent="-231326" eaLnBrk="0" fontAlgn="base" hangingPunct="0">
              <a:spcBef>
                <a:spcPct val="30000"/>
              </a:spcBef>
              <a:spcAft>
                <a:spcPct val="0"/>
              </a:spcAft>
              <a:defRPr sz="1200">
                <a:solidFill>
                  <a:schemeClr val="tx1"/>
                </a:solidFill>
                <a:latin typeface="Calibri" pitchFamily="34" charset="0"/>
              </a:defRPr>
            </a:lvl7pPr>
            <a:lvl8pPr marL="3492534" indent="-231326" eaLnBrk="0" fontAlgn="base" hangingPunct="0">
              <a:spcBef>
                <a:spcPct val="30000"/>
              </a:spcBef>
              <a:spcAft>
                <a:spcPct val="0"/>
              </a:spcAft>
              <a:defRPr sz="1200">
                <a:solidFill>
                  <a:schemeClr val="tx1"/>
                </a:solidFill>
                <a:latin typeface="Calibri" pitchFamily="34" charset="0"/>
              </a:defRPr>
            </a:lvl8pPr>
            <a:lvl9pPr marL="3958421" indent="-231326" eaLnBrk="0" fontAlgn="base" hangingPunct="0">
              <a:spcBef>
                <a:spcPct val="30000"/>
              </a:spcBef>
              <a:spcAft>
                <a:spcPct val="0"/>
              </a:spcAft>
              <a:defRPr sz="1200">
                <a:solidFill>
                  <a:schemeClr val="tx1"/>
                </a:solidFill>
                <a:latin typeface="Calibri" pitchFamily="34" charset="0"/>
              </a:defRPr>
            </a:lvl9pPr>
          </a:lstStyle>
          <a:p>
            <a:pPr>
              <a:spcBef>
                <a:spcPct val="0"/>
              </a:spcBef>
            </a:pPr>
            <a:fld id="{AFDCB68D-DF19-479B-A00B-E52C8249F0EC}" type="slidenum">
              <a:rPr lang="en-US" altLang="en-US" smtClean="0"/>
              <a:pPr>
                <a:spcBef>
                  <a:spcPct val="0"/>
                </a:spcBef>
              </a:pPr>
              <a:t>10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685800" y="3886200"/>
            <a:ext cx="7848600" cy="1752600"/>
          </a:xfrm>
        </p:spPr>
        <p:txBody>
          <a:bodyPr/>
          <a:lstStyle>
            <a:lvl1pPr marL="0" indent="0" algn="l">
              <a:lnSpc>
                <a:spcPts val="3000"/>
              </a:lnSpc>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311225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7497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779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2">
            <a:alpha val="25098"/>
          </a:schemeClr>
        </a:solidFill>
        <a:effectLst/>
      </p:bgPr>
    </p:bg>
    <p:spTree>
      <p:nvGrpSpPr>
        <p:cNvPr id="1" name=""/>
        <p:cNvGrpSpPr/>
        <p:nvPr/>
      </p:nvGrpSpPr>
      <p:grpSpPr>
        <a:xfrm>
          <a:off x="0" y="0"/>
          <a:ext cx="0" cy="0"/>
          <a:chOff x="0" y="0"/>
          <a:chExt cx="0" cy="0"/>
        </a:xfrm>
      </p:grpSpPr>
      <p:cxnSp>
        <p:nvCxnSpPr>
          <p:cNvPr id="4" name="Straight Connector 3"/>
          <p:cNvCxnSpPr/>
          <p:nvPr/>
        </p:nvCxnSpPr>
        <p:spPr>
          <a:xfrm>
            <a:off x="457200" y="1524000"/>
            <a:ext cx="82296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b="1">
                <a:solidFill>
                  <a:schemeClr val="accent4"/>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645920"/>
            <a:ext cx="8229600" cy="4525963"/>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2816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 option 2">
    <p:bg>
      <p:bgPr>
        <a:solidFill>
          <a:srgbClr val="703A70"/>
        </a:solidFill>
        <a:effectLst/>
      </p:bgPr>
    </p:bg>
    <p:spTree>
      <p:nvGrpSpPr>
        <p:cNvPr id="1" name=""/>
        <p:cNvGrpSpPr/>
        <p:nvPr/>
      </p:nvGrpSpPr>
      <p:grpSpPr>
        <a:xfrm>
          <a:off x="0" y="0"/>
          <a:ext cx="0" cy="0"/>
          <a:chOff x="0" y="0"/>
          <a:chExt cx="0" cy="0"/>
        </a:xfrm>
      </p:grpSpPr>
      <p:cxnSp>
        <p:nvCxnSpPr>
          <p:cNvPr id="4" name="Straight Connector 3"/>
          <p:cNvCxnSpPr/>
          <p:nvPr/>
        </p:nvCxnSpPr>
        <p:spPr>
          <a:xfrm>
            <a:off x="457200" y="1524000"/>
            <a:ext cx="8229600" cy="0"/>
          </a:xfrm>
          <a:prstGeom prst="line">
            <a:avLst/>
          </a:prstGeom>
          <a:ln w="635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57200" y="1645920"/>
            <a:ext cx="8229600" cy="452596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2948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solidFill>
          <a:srgbClr val="FE910E">
            <a:alpha val="74901"/>
          </a:srgbClr>
        </a:soli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 flipH="1">
            <a:off x="4297363" y="411163"/>
            <a:ext cx="5762625" cy="643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31520" y="1828800"/>
            <a:ext cx="5373687" cy="3124200"/>
          </a:xfrm>
        </p:spPr>
        <p:txBody>
          <a:bodyPr anchor="t"/>
          <a:lstStyle>
            <a:lvl1pPr algn="l">
              <a:defRPr sz="4800" b="1" cap="none" baseline="0">
                <a:solidFill>
                  <a:schemeClr val="accent4"/>
                </a:solidFill>
              </a:defRPr>
            </a:lvl1pPr>
          </a:lstStyle>
          <a:p>
            <a:r>
              <a:rPr lang="en-US"/>
              <a:t>Click to edit Master title style</a:t>
            </a:r>
            <a:endParaRPr lang="en-US" dirty="0"/>
          </a:p>
        </p:txBody>
      </p:sp>
    </p:spTree>
    <p:extLst>
      <p:ext uri="{BB962C8B-B14F-4D97-AF65-F5344CB8AC3E}">
        <p14:creationId xmlns:p14="http://schemas.microsoft.com/office/powerpoint/2010/main" val="3301551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ard">
    <p:bg>
      <p:bgPr>
        <a:solidFill>
          <a:schemeClr val="accent1"/>
        </a:solidFill>
        <a:effectLst/>
      </p:bgPr>
    </p:bg>
    <p:spTree>
      <p:nvGrpSpPr>
        <p:cNvPr id="1" name=""/>
        <p:cNvGrpSpPr/>
        <p:nvPr/>
      </p:nvGrpSpPr>
      <p:grpSpPr>
        <a:xfrm>
          <a:off x="0" y="0"/>
          <a:ext cx="0" cy="0"/>
          <a:chOff x="0" y="0"/>
          <a:chExt cx="0" cy="0"/>
        </a:xfrm>
      </p:grpSpPr>
      <p:sp>
        <p:nvSpPr>
          <p:cNvPr id="3" name="Rectangle 2"/>
          <p:cNvSpPr/>
          <p:nvPr/>
        </p:nvSpPr>
        <p:spPr>
          <a:xfrm>
            <a:off x="685800" y="685800"/>
            <a:ext cx="7772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Content Placeholder 6"/>
          <p:cNvSpPr>
            <a:spLocks noGrp="1"/>
          </p:cNvSpPr>
          <p:nvPr>
            <p:ph sz="quarter" idx="10"/>
          </p:nvPr>
        </p:nvSpPr>
        <p:spPr>
          <a:xfrm>
            <a:off x="914400" y="914400"/>
            <a:ext cx="7315200" cy="5029200"/>
          </a:xfrm>
          <a:no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3655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ard">
    <p:bg>
      <p:bgPr>
        <a:solidFill>
          <a:schemeClr val="accent3"/>
        </a:solidFill>
        <a:effectLst/>
      </p:bgPr>
    </p:bg>
    <p:spTree>
      <p:nvGrpSpPr>
        <p:cNvPr id="1" name=""/>
        <p:cNvGrpSpPr/>
        <p:nvPr/>
      </p:nvGrpSpPr>
      <p:grpSpPr>
        <a:xfrm>
          <a:off x="0" y="0"/>
          <a:ext cx="0" cy="0"/>
          <a:chOff x="0" y="0"/>
          <a:chExt cx="0" cy="0"/>
        </a:xfrm>
      </p:grpSpPr>
      <p:sp>
        <p:nvSpPr>
          <p:cNvPr id="3" name="Rectangle 2"/>
          <p:cNvSpPr/>
          <p:nvPr/>
        </p:nvSpPr>
        <p:spPr>
          <a:xfrm>
            <a:off x="676836" y="685800"/>
            <a:ext cx="7772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Content Placeholder 6"/>
          <p:cNvSpPr>
            <a:spLocks noGrp="1"/>
          </p:cNvSpPr>
          <p:nvPr>
            <p:ph sz="quarter" idx="10"/>
          </p:nvPr>
        </p:nvSpPr>
        <p:spPr>
          <a:xfrm>
            <a:off x="914400" y="1645920"/>
            <a:ext cx="7315200" cy="4297680"/>
          </a:xfrm>
          <a:noFill/>
        </p:spPr>
        <p:txBody>
          <a:bodyPr lIns="91440" tIns="45720" rIns="91440" bIns="45720"/>
          <a:lstStyle>
            <a:lvl1pPr marL="0" indent="0">
              <a:lnSpc>
                <a:spcPts val="5800"/>
              </a:lnSpc>
              <a:spcBef>
                <a:spcPts val="600"/>
              </a:spcBef>
              <a:buNone/>
              <a:defRPr sz="5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9" name="Text Placeholder 8"/>
          <p:cNvSpPr>
            <a:spLocks noGrp="1"/>
          </p:cNvSpPr>
          <p:nvPr>
            <p:ph type="body" sz="quarter" idx="11" hasCustomPrompt="1"/>
          </p:nvPr>
        </p:nvSpPr>
        <p:spPr>
          <a:xfrm>
            <a:off x="914400" y="914400"/>
            <a:ext cx="7315200" cy="685800"/>
          </a:xfrm>
        </p:spPr>
        <p:txBody>
          <a:bodyPr anchor="ctr"/>
          <a:lstStyle>
            <a:lvl1pPr marL="0" indent="0">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670728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ard">
    <p:bg>
      <p:bgPr>
        <a:solidFill>
          <a:schemeClr val="accent3"/>
        </a:solidFill>
        <a:effectLst/>
      </p:bgPr>
    </p:bg>
    <p:spTree>
      <p:nvGrpSpPr>
        <p:cNvPr id="1" name=""/>
        <p:cNvGrpSpPr/>
        <p:nvPr/>
      </p:nvGrpSpPr>
      <p:grpSpPr>
        <a:xfrm>
          <a:off x="0" y="0"/>
          <a:ext cx="0" cy="0"/>
          <a:chOff x="0" y="0"/>
          <a:chExt cx="0" cy="0"/>
        </a:xfrm>
      </p:grpSpPr>
      <p:sp>
        <p:nvSpPr>
          <p:cNvPr id="3" name="Rectangle 2"/>
          <p:cNvSpPr/>
          <p:nvPr/>
        </p:nvSpPr>
        <p:spPr>
          <a:xfrm>
            <a:off x="676836" y="685800"/>
            <a:ext cx="7772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Content Placeholder 6"/>
          <p:cNvSpPr>
            <a:spLocks noGrp="1"/>
          </p:cNvSpPr>
          <p:nvPr>
            <p:ph sz="quarter" idx="10"/>
          </p:nvPr>
        </p:nvSpPr>
        <p:spPr>
          <a:xfrm>
            <a:off x="914400" y="1645920"/>
            <a:ext cx="7315200" cy="4297680"/>
          </a:xfrm>
          <a:noFill/>
        </p:spPr>
        <p:txBody>
          <a:bodyPr lIns="182880" tIns="182880" rIns="182880" bIns="182880"/>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8"/>
          <p:cNvSpPr>
            <a:spLocks noGrp="1"/>
          </p:cNvSpPr>
          <p:nvPr>
            <p:ph type="body" sz="quarter" idx="11" hasCustomPrompt="1"/>
          </p:nvPr>
        </p:nvSpPr>
        <p:spPr>
          <a:xfrm>
            <a:off x="914400" y="914400"/>
            <a:ext cx="7315200" cy="685800"/>
          </a:xfrm>
        </p:spPr>
        <p:txBody>
          <a:bodyPr anchor="ctr"/>
          <a:lstStyle>
            <a:lvl1pPr marL="0" indent="0">
              <a:buNone/>
              <a:defRPr sz="2800" b="1">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946883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2">
            <a:alpha val="25098"/>
          </a:schemeClr>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457200" y="1524000"/>
            <a:ext cx="82296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b="1">
                <a:solidFill>
                  <a:schemeClr val="accent4"/>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164592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4592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3596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2">
            <a:alpha val="25098"/>
          </a:schemeClr>
        </a:solidFill>
        <a:effectLst/>
      </p:bgPr>
    </p:bg>
    <p:spTree>
      <p:nvGrpSpPr>
        <p:cNvPr id="1" name=""/>
        <p:cNvGrpSpPr/>
        <p:nvPr/>
      </p:nvGrpSpPr>
      <p:grpSpPr>
        <a:xfrm>
          <a:off x="0" y="0"/>
          <a:ext cx="0" cy="0"/>
          <a:chOff x="0" y="0"/>
          <a:chExt cx="0" cy="0"/>
        </a:xfrm>
      </p:grpSpPr>
      <p:cxnSp>
        <p:nvCxnSpPr>
          <p:cNvPr id="7" name="Straight Connector 6"/>
          <p:cNvCxnSpPr/>
          <p:nvPr/>
        </p:nvCxnSpPr>
        <p:spPr>
          <a:xfrm>
            <a:off x="457200" y="1524000"/>
            <a:ext cx="82296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b="1">
                <a:solidFill>
                  <a:schemeClr val="accent4"/>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1657350"/>
            <a:ext cx="4040188" cy="63976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2971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57350"/>
            <a:ext cx="4041775" cy="63976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2971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5335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4361DAED-1815-4E88-AFBC-4C38C2C17E4C}" type="datetimeFigureOut">
              <a:rPr lang="en-US"/>
              <a:pPr>
                <a:defRPr/>
              </a:pPr>
              <a:t>10/30/2018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D6A6C5A7-3EEA-4798-8CC8-2133D653A52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72" r:id="rId6"/>
    <p:sldLayoutId id="2147483773" r:id="rId7"/>
    <p:sldLayoutId id="2147483768" r:id="rId8"/>
    <p:sldLayoutId id="2147483769" r:id="rId9"/>
    <p:sldLayoutId id="2147483770" r:id="rId10"/>
    <p:sldLayoutId id="2147483771" r:id="rId11"/>
  </p:sldLayoutIdLst>
  <p:txStyles>
    <p:titleStyle>
      <a:lvl1pPr algn="l" rtl="0" eaLnBrk="0" fontAlgn="base" hangingPunct="0">
        <a:lnSpc>
          <a:spcPts val="4800"/>
        </a:lnSpc>
        <a:spcBef>
          <a:spcPct val="0"/>
        </a:spcBef>
        <a:spcAft>
          <a:spcPct val="0"/>
        </a:spcAft>
        <a:defRPr sz="4400" b="1" kern="1200">
          <a:solidFill>
            <a:srgbClr val="703A70"/>
          </a:solidFill>
          <a:latin typeface="+mj-lt"/>
          <a:ea typeface="+mj-ea"/>
          <a:cs typeface="+mj-cs"/>
        </a:defRPr>
      </a:lvl1pPr>
      <a:lvl2pPr algn="l" rtl="0" eaLnBrk="0" fontAlgn="base" hangingPunct="0">
        <a:lnSpc>
          <a:spcPts val="4800"/>
        </a:lnSpc>
        <a:spcBef>
          <a:spcPct val="0"/>
        </a:spcBef>
        <a:spcAft>
          <a:spcPct val="0"/>
        </a:spcAft>
        <a:defRPr sz="4400" b="1">
          <a:solidFill>
            <a:srgbClr val="703A70"/>
          </a:solidFill>
          <a:latin typeface="Calibri" pitchFamily="34" charset="0"/>
        </a:defRPr>
      </a:lvl2pPr>
      <a:lvl3pPr algn="l" rtl="0" eaLnBrk="0" fontAlgn="base" hangingPunct="0">
        <a:lnSpc>
          <a:spcPts val="4800"/>
        </a:lnSpc>
        <a:spcBef>
          <a:spcPct val="0"/>
        </a:spcBef>
        <a:spcAft>
          <a:spcPct val="0"/>
        </a:spcAft>
        <a:defRPr sz="4400" b="1">
          <a:solidFill>
            <a:srgbClr val="703A70"/>
          </a:solidFill>
          <a:latin typeface="Calibri" pitchFamily="34" charset="0"/>
        </a:defRPr>
      </a:lvl3pPr>
      <a:lvl4pPr algn="l" rtl="0" eaLnBrk="0" fontAlgn="base" hangingPunct="0">
        <a:lnSpc>
          <a:spcPts val="4800"/>
        </a:lnSpc>
        <a:spcBef>
          <a:spcPct val="0"/>
        </a:spcBef>
        <a:spcAft>
          <a:spcPct val="0"/>
        </a:spcAft>
        <a:defRPr sz="4400" b="1">
          <a:solidFill>
            <a:srgbClr val="703A70"/>
          </a:solidFill>
          <a:latin typeface="Calibri" pitchFamily="34" charset="0"/>
        </a:defRPr>
      </a:lvl4pPr>
      <a:lvl5pPr algn="l" rtl="0" eaLnBrk="0" fontAlgn="base" hangingPunct="0">
        <a:lnSpc>
          <a:spcPts val="4800"/>
        </a:lnSpc>
        <a:spcBef>
          <a:spcPct val="0"/>
        </a:spcBef>
        <a:spcAft>
          <a:spcPct val="0"/>
        </a:spcAft>
        <a:defRPr sz="4400" b="1">
          <a:solidFill>
            <a:srgbClr val="703A70"/>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Clr>
          <a:srgbClr val="FE910E"/>
        </a:buClr>
        <a:buFont typeface="Wingdings" pitchFamily="2" charset="2"/>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FE910E"/>
        </a:buClr>
        <a:buFont typeface="Wingdings" pitchFamily="2" charset="2"/>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FE910E"/>
        </a:buClr>
        <a:buFont typeface="Wingdings"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FE910E"/>
        </a:buClr>
        <a:buFont typeface="Wingdings"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FE910E"/>
        </a:buClr>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oleObject" Target="../embeddings/oleObject1.bin"/><Relationship Id="rId4" Type="http://schemas.openxmlformats.org/officeDocument/2006/relationships/hyperlink" Target="https://www.cdc.gov/sids/data.htm"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hyperlink" Target="http://www.healthvermont.gov/safesleep"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48.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5.png"/><Relationship Id="rId4" Type="http://schemas.openxmlformats.org/officeDocument/2006/relationships/notesSlide" Target="../notesSlides/notesSlide49.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5.png"/><Relationship Id="rId4"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www.aap.org/"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www.healthvermont.gov/safesleep"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hyperlink" Target="http://www.healthychildren.org/" TargetMode="External"/><Relationship Id="rId4" Type="http://schemas.openxmlformats.org/officeDocument/2006/relationships/hyperlink" Target="http://www.healthvermont.gov/local"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03A70"/>
        </a:solidFill>
        <a:effectLst/>
      </p:bgPr>
    </p:bg>
    <p:spTree>
      <p:nvGrpSpPr>
        <p:cNvPr id="1" name=""/>
        <p:cNvGrpSpPr/>
        <p:nvPr/>
      </p:nvGrpSpPr>
      <p:grpSpPr>
        <a:xfrm>
          <a:off x="0" y="0"/>
          <a:ext cx="0" cy="0"/>
          <a:chOff x="0" y="0"/>
          <a:chExt cx="0" cy="0"/>
        </a:xfrm>
      </p:grpSpPr>
      <p:grpSp>
        <p:nvGrpSpPr>
          <p:cNvPr id="11266" name="Group 3"/>
          <p:cNvGrpSpPr>
            <a:grpSpLocks/>
          </p:cNvGrpSpPr>
          <p:nvPr/>
        </p:nvGrpSpPr>
        <p:grpSpPr bwMode="auto">
          <a:xfrm>
            <a:off x="0" y="0"/>
            <a:ext cx="10059988" cy="6858000"/>
            <a:chOff x="0" y="0"/>
            <a:chExt cx="10059988" cy="6858000"/>
          </a:xfrm>
        </p:grpSpPr>
        <p:pic>
          <p:nvPicPr>
            <p:cNvPr id="1126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 flipH="1">
              <a:off x="4297363" y="411163"/>
              <a:ext cx="5762625" cy="643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0"/>
              <a:ext cx="9144000"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11267" name="Title 1"/>
          <p:cNvSpPr>
            <a:spLocks noGrp="1"/>
          </p:cNvSpPr>
          <p:nvPr>
            <p:ph type="ctrTitle"/>
          </p:nvPr>
        </p:nvSpPr>
        <p:spPr>
          <a:xfrm>
            <a:off x="685800" y="1195389"/>
            <a:ext cx="7772400" cy="1752600"/>
          </a:xfrm>
        </p:spPr>
        <p:txBody>
          <a:bodyPr/>
          <a:lstStyle/>
          <a:p>
            <a:pPr eaLnBrk="1" hangingPunct="1">
              <a:lnSpc>
                <a:spcPts val="4400"/>
              </a:lnSpc>
            </a:pPr>
            <a:r>
              <a:rPr lang="en-US" altLang="en-US" sz="4000" dirty="0"/>
              <a:t>How to Promote Infant Safe Sleep: Key Messages from Vermont Research </a:t>
            </a:r>
          </a:p>
        </p:txBody>
      </p:sp>
      <p:sp>
        <p:nvSpPr>
          <p:cNvPr id="3" name="Subtitle 2"/>
          <p:cNvSpPr>
            <a:spLocks noGrp="1"/>
          </p:cNvSpPr>
          <p:nvPr>
            <p:ph type="subTitle" idx="1"/>
          </p:nvPr>
        </p:nvSpPr>
        <p:spPr>
          <a:xfrm>
            <a:off x="685800" y="3352800"/>
            <a:ext cx="7848600" cy="1752600"/>
          </a:xfrm>
        </p:spPr>
        <p:txBody>
          <a:bodyPr rtlCol="0">
            <a:normAutofit/>
          </a:bodyPr>
          <a:lstStyle/>
          <a:p>
            <a:pPr eaLnBrk="1" fontAlgn="auto" hangingPunct="1">
              <a:spcAft>
                <a:spcPts val="0"/>
              </a:spcAft>
              <a:defRPr/>
            </a:pPr>
            <a:r>
              <a:rPr lang="en-US" dirty="0">
                <a:solidFill>
                  <a:schemeClr val="accent4"/>
                </a:solidFill>
              </a:rPr>
              <a:t>Vermont Department of Health</a:t>
            </a:r>
          </a:p>
          <a:p>
            <a:pPr eaLnBrk="1" fontAlgn="auto" hangingPunct="1">
              <a:spcAft>
                <a:spcPts val="0"/>
              </a:spcAft>
              <a:defRPr/>
            </a:pPr>
            <a:r>
              <a:rPr lang="en-US" dirty="0">
                <a:solidFill>
                  <a:schemeClr val="accent4"/>
                </a:solidFill>
              </a:rPr>
              <a:t>Division of Maternal and Child Health</a:t>
            </a:r>
          </a:p>
          <a:p>
            <a:pPr eaLnBrk="1" fontAlgn="auto" hangingPunct="1">
              <a:spcAft>
                <a:spcPts val="0"/>
              </a:spcAft>
              <a:defRPr/>
            </a:pPr>
            <a:r>
              <a:rPr lang="en-US" dirty="0">
                <a:solidFill>
                  <a:schemeClr val="accent4"/>
                </a:solidFill>
              </a:rPr>
              <a:t>2018</a:t>
            </a:r>
          </a:p>
        </p:txBody>
      </p:sp>
      <p:pic>
        <p:nvPicPr>
          <p:cNvPr id="7" name="Picture 6" descr="A close up of a logo&#10;&#10;Description generated with very high confidence">
            <a:extLst>
              <a:ext uri="{FF2B5EF4-FFF2-40B4-BE49-F238E27FC236}">
                <a16:creationId xmlns:a16="http://schemas.microsoft.com/office/drawing/2014/main" id="{53F8E77B-DC69-49D0-BC13-F3C4326CA6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5897601"/>
            <a:ext cx="2830952" cy="77307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a:defRPr/>
            </a:pPr>
            <a:r>
              <a:rPr lang="en-US" altLang="en-US" dirty="0"/>
              <a:t>SUID in the United States</a:t>
            </a:r>
          </a:p>
        </p:txBody>
      </p:sp>
      <p:sp>
        <p:nvSpPr>
          <p:cNvPr id="18435" name="Content Placeholder 3"/>
          <p:cNvSpPr>
            <a:spLocks noGrp="1"/>
          </p:cNvSpPr>
          <p:nvPr>
            <p:ph idx="1"/>
          </p:nvPr>
        </p:nvSpPr>
        <p:spPr>
          <a:xfrm>
            <a:off x="0" y="5257800"/>
            <a:ext cx="9144000" cy="1489075"/>
          </a:xfrm>
        </p:spPr>
        <p:txBody>
          <a:bodyPr/>
          <a:lstStyle/>
          <a:p>
            <a:pPr marL="0" indent="0" algn="ctr">
              <a:buNone/>
            </a:pPr>
            <a:r>
              <a:rPr lang="en-US" altLang="en-US" sz="2400" dirty="0"/>
              <a:t>SIDS rates have decreased since the 1990s thanks to efforts like the Back to Sleep campaign, but thousands of preventable </a:t>
            </a:r>
          </a:p>
          <a:p>
            <a:pPr marL="0" indent="0" algn="ctr">
              <a:buNone/>
            </a:pPr>
            <a:r>
              <a:rPr lang="en-US" altLang="en-US" sz="2400" dirty="0"/>
              <a:t>sleep-related infant deaths still occur each year. </a:t>
            </a:r>
          </a:p>
          <a:p>
            <a:pPr marL="0" indent="0" algn="ctr">
              <a:buNone/>
            </a:pPr>
            <a:r>
              <a:rPr lang="en-US" altLang="en-US" sz="1200" dirty="0">
                <a:hlinkClick r:id="rId4"/>
              </a:rPr>
              <a:t>CDC website</a:t>
            </a:r>
            <a:r>
              <a:rPr lang="en-US" altLang="en-US" sz="1200" dirty="0"/>
              <a:t> cdc.gov/</a:t>
            </a:r>
            <a:r>
              <a:rPr lang="en-US" altLang="en-US" sz="1200" dirty="0" err="1"/>
              <a:t>sids</a:t>
            </a:r>
            <a:r>
              <a:rPr lang="en-US" altLang="en-US" sz="1200" dirty="0"/>
              <a:t>/data/htm</a:t>
            </a:r>
          </a:p>
          <a:p>
            <a:pPr marL="0" indent="0" algn="ctr">
              <a:buFont typeface="Wingdings" pitchFamily="2" charset="2"/>
              <a:buNone/>
            </a:pPr>
            <a:endParaRPr lang="en-US" altLang="en-US" sz="2400" dirty="0"/>
          </a:p>
        </p:txBody>
      </p:sp>
      <p:graphicFrame>
        <p:nvGraphicFramePr>
          <p:cNvPr id="18436" name="Chart 1"/>
          <p:cNvGraphicFramePr>
            <a:graphicFrameLocks/>
          </p:cNvGraphicFramePr>
          <p:nvPr>
            <p:extLst>
              <p:ext uri="{D42A27DB-BD31-4B8C-83A1-F6EECF244321}">
                <p14:modId xmlns:p14="http://schemas.microsoft.com/office/powerpoint/2010/main" val="2591784316"/>
              </p:ext>
            </p:extLst>
          </p:nvPr>
        </p:nvGraphicFramePr>
        <p:xfrm>
          <a:off x="863600" y="1720559"/>
          <a:ext cx="6832600" cy="3537241"/>
        </p:xfrm>
        <a:graphic>
          <a:graphicData uri="http://schemas.openxmlformats.org/presentationml/2006/ole">
            <mc:AlternateContent xmlns:mc="http://schemas.openxmlformats.org/markup-compatibility/2006">
              <mc:Choice xmlns:v="urn:schemas-microsoft-com:vml" Requires="v">
                <p:oleObj spid="_x0000_s18567" r:id="rId5" imgW="7413378" imgH="3938357" progId="Excel.Chart.8">
                  <p:embed/>
                </p:oleObj>
              </mc:Choice>
              <mc:Fallback>
                <p:oleObj r:id="rId5" imgW="7413378" imgH="3938357" progId="Excel.Chart.8">
                  <p:embed/>
                  <p:pic>
                    <p:nvPicPr>
                      <p:cNvPr id="0" name="Chart 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3600" y="1720559"/>
                        <a:ext cx="6832600" cy="3537241"/>
                      </a:xfrm>
                      <a:prstGeom prst="rect">
                        <a:avLst/>
                      </a:prstGeom>
                      <a:noFill/>
                      <a:ln>
                        <a:noFill/>
                      </a:ln>
                      <a:extLst/>
                    </p:spPr>
                  </p:pic>
                </p:oleObj>
              </mc:Fallback>
            </mc:AlternateContent>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71500-EE10-4CB8-B52F-A03A860A8A48}"/>
              </a:ext>
            </a:extLst>
          </p:cNvPr>
          <p:cNvSpPr>
            <a:spLocks noGrp="1"/>
          </p:cNvSpPr>
          <p:nvPr>
            <p:ph type="title"/>
          </p:nvPr>
        </p:nvSpPr>
        <p:spPr/>
        <p:txBody>
          <a:bodyPr/>
          <a:lstStyle/>
          <a:p>
            <a:r>
              <a:rPr lang="en-US" dirty="0"/>
              <a:t>Vermont Specific Data and Recent Research</a:t>
            </a:r>
          </a:p>
        </p:txBody>
      </p:sp>
    </p:spTree>
    <p:extLst>
      <p:ext uri="{BB962C8B-B14F-4D97-AF65-F5344CB8AC3E}">
        <p14:creationId xmlns:p14="http://schemas.microsoft.com/office/powerpoint/2010/main" val="3974743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a:defRPr/>
            </a:pPr>
            <a:r>
              <a:rPr lang="en-US" altLang="en-US" dirty="0"/>
              <a:t>SUID in Vermont</a:t>
            </a:r>
          </a:p>
        </p:txBody>
      </p:sp>
      <p:pic>
        <p:nvPicPr>
          <p:cNvPr id="1945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33424" y="1743075"/>
            <a:ext cx="7916127" cy="2524125"/>
          </a:xfrm>
          <a:ln>
            <a:solidFill>
              <a:schemeClr val="tx1"/>
            </a:solidFill>
            <a:miter lim="800000"/>
            <a:headEnd/>
            <a:tailEnd/>
          </a:ln>
        </p:spPr>
      </p:pic>
      <p:sp>
        <p:nvSpPr>
          <p:cNvPr id="23556" name="Content Placeholder 2"/>
          <p:cNvSpPr txBox="1">
            <a:spLocks/>
          </p:cNvSpPr>
          <p:nvPr/>
        </p:nvSpPr>
        <p:spPr bwMode="auto">
          <a:xfrm>
            <a:off x="609600" y="4419600"/>
            <a:ext cx="8229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FE910E"/>
              </a:buClr>
              <a:buFont typeface="Wingdings" pitchFamily="2" charset="2"/>
              <a:buChar char="§"/>
              <a:defRPr sz="3200">
                <a:solidFill>
                  <a:schemeClr val="tx1"/>
                </a:solidFill>
                <a:latin typeface="Calibri" pitchFamily="34" charset="0"/>
              </a:defRPr>
            </a:lvl1pPr>
            <a:lvl2pPr marL="742950" indent="-285750">
              <a:spcBef>
                <a:spcPct val="20000"/>
              </a:spcBef>
              <a:buClr>
                <a:srgbClr val="FE910E"/>
              </a:buClr>
              <a:buFont typeface="Wingdings" pitchFamily="2" charset="2"/>
              <a:buChar char="§"/>
              <a:defRPr sz="2800">
                <a:solidFill>
                  <a:schemeClr val="tx1"/>
                </a:solidFill>
                <a:latin typeface="Calibri" pitchFamily="34" charset="0"/>
              </a:defRPr>
            </a:lvl2pPr>
            <a:lvl3pPr marL="1143000" indent="-228600">
              <a:spcBef>
                <a:spcPct val="20000"/>
              </a:spcBef>
              <a:buClr>
                <a:srgbClr val="FE910E"/>
              </a:buClr>
              <a:buFont typeface="Wingdings" pitchFamily="2" charset="2"/>
              <a:buChar char="§"/>
              <a:defRPr sz="2400">
                <a:solidFill>
                  <a:schemeClr val="tx1"/>
                </a:solidFill>
                <a:latin typeface="Calibri" pitchFamily="34" charset="0"/>
              </a:defRPr>
            </a:lvl3pPr>
            <a:lvl4pPr marL="1600200" indent="-228600">
              <a:spcBef>
                <a:spcPct val="20000"/>
              </a:spcBef>
              <a:buClr>
                <a:srgbClr val="FE910E"/>
              </a:buClr>
              <a:buFont typeface="Wingdings" pitchFamily="2" charset="2"/>
              <a:buChar char="§"/>
              <a:defRPr sz="2000">
                <a:solidFill>
                  <a:schemeClr val="tx1"/>
                </a:solidFill>
                <a:latin typeface="Calibri" pitchFamily="34" charset="0"/>
              </a:defRPr>
            </a:lvl4pPr>
            <a:lvl5pPr marL="2057400" indent="-228600">
              <a:spcBef>
                <a:spcPct val="20000"/>
              </a:spcBef>
              <a:buClr>
                <a:srgbClr val="FE910E"/>
              </a:buClr>
              <a:buFont typeface="Wingdings" pitchFamily="2" charset="2"/>
              <a:buChar char="§"/>
              <a:defRPr sz="2000">
                <a:solidFill>
                  <a:schemeClr val="tx1"/>
                </a:solidFill>
                <a:latin typeface="Calibri" pitchFamily="34" charset="0"/>
              </a:defRPr>
            </a:lvl5pPr>
            <a:lvl6pPr marL="2514600" indent="-228600" eaLnBrk="0" fontAlgn="base" hangingPunct="0">
              <a:spcBef>
                <a:spcPct val="20000"/>
              </a:spcBef>
              <a:spcAft>
                <a:spcPct val="0"/>
              </a:spcAft>
              <a:buClr>
                <a:srgbClr val="FE910E"/>
              </a:buClr>
              <a:buFont typeface="Wingdings" pitchFamily="2" charset="2"/>
              <a:buChar char="§"/>
              <a:defRPr sz="2000">
                <a:solidFill>
                  <a:schemeClr val="tx1"/>
                </a:solidFill>
                <a:latin typeface="Calibri" pitchFamily="34" charset="0"/>
              </a:defRPr>
            </a:lvl6pPr>
            <a:lvl7pPr marL="2971800" indent="-228600" eaLnBrk="0" fontAlgn="base" hangingPunct="0">
              <a:spcBef>
                <a:spcPct val="20000"/>
              </a:spcBef>
              <a:spcAft>
                <a:spcPct val="0"/>
              </a:spcAft>
              <a:buClr>
                <a:srgbClr val="FE910E"/>
              </a:buClr>
              <a:buFont typeface="Wingdings" pitchFamily="2" charset="2"/>
              <a:buChar char="§"/>
              <a:defRPr sz="2000">
                <a:solidFill>
                  <a:schemeClr val="tx1"/>
                </a:solidFill>
                <a:latin typeface="Calibri" pitchFamily="34" charset="0"/>
              </a:defRPr>
            </a:lvl7pPr>
            <a:lvl8pPr marL="3429000" indent="-228600" eaLnBrk="0" fontAlgn="base" hangingPunct="0">
              <a:spcBef>
                <a:spcPct val="20000"/>
              </a:spcBef>
              <a:spcAft>
                <a:spcPct val="0"/>
              </a:spcAft>
              <a:buClr>
                <a:srgbClr val="FE910E"/>
              </a:buClr>
              <a:buFont typeface="Wingdings" pitchFamily="2" charset="2"/>
              <a:buChar char="§"/>
              <a:defRPr sz="2000">
                <a:solidFill>
                  <a:schemeClr val="tx1"/>
                </a:solidFill>
                <a:latin typeface="Calibri" pitchFamily="34" charset="0"/>
              </a:defRPr>
            </a:lvl8pPr>
            <a:lvl9pPr marL="3886200" indent="-228600" eaLnBrk="0" fontAlgn="base" hangingPunct="0">
              <a:spcBef>
                <a:spcPct val="20000"/>
              </a:spcBef>
              <a:spcAft>
                <a:spcPct val="0"/>
              </a:spcAft>
              <a:buClr>
                <a:srgbClr val="FE910E"/>
              </a:buClr>
              <a:buFont typeface="Wingdings" pitchFamily="2" charset="2"/>
              <a:buChar char="§"/>
              <a:defRPr sz="2000">
                <a:solidFill>
                  <a:schemeClr val="tx1"/>
                </a:solidFill>
                <a:latin typeface="Calibri" pitchFamily="34" charset="0"/>
              </a:defRPr>
            </a:lvl9pPr>
          </a:lstStyle>
          <a:p>
            <a:pPr eaLnBrk="1" hangingPunct="1">
              <a:spcAft>
                <a:spcPts val="1200"/>
              </a:spcAft>
              <a:buClr>
                <a:srgbClr val="FF8F1C"/>
              </a:buClr>
              <a:defRPr/>
            </a:pPr>
            <a:r>
              <a:rPr lang="en-US" altLang="en-US" sz="2000" dirty="0">
                <a:latin typeface="+mn-lt"/>
              </a:rPr>
              <a:t>The rate of SUID cases in Vermont has been consistently lower than the US rate, and the state of Vermont is on track to reach the Healthy Vermonters 2020 target value of .57 SUIDs per 1,000 live births. </a:t>
            </a:r>
          </a:p>
          <a:p>
            <a:pPr eaLnBrk="1" hangingPunct="1">
              <a:spcAft>
                <a:spcPts val="1200"/>
              </a:spcAft>
              <a:buClr>
                <a:srgbClr val="FF8F1C"/>
              </a:buClr>
              <a:defRPr/>
            </a:pPr>
            <a:r>
              <a:rPr lang="en-US" altLang="en-US" sz="2000" dirty="0">
                <a:latin typeface="+mn-lt"/>
              </a:rPr>
              <a:t>From 2010-2014, there were 16 SUID cases in Vermont, half of which were due to ASSB.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a:t>Safe Sleep Practices in VT</a:t>
            </a:r>
          </a:p>
        </p:txBody>
      </p:sp>
      <p:pic>
        <p:nvPicPr>
          <p:cNvPr id="337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632" y="1752600"/>
            <a:ext cx="6784735" cy="3925885"/>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685799" y="5791200"/>
            <a:ext cx="8229600" cy="461665"/>
          </a:xfrm>
          <a:prstGeom prst="rect">
            <a:avLst/>
          </a:prstGeom>
          <a:noFill/>
        </p:spPr>
        <p:txBody>
          <a:bodyPr wrap="square" rtlCol="0">
            <a:spAutoFit/>
          </a:bodyPr>
          <a:lstStyle/>
          <a:p>
            <a:r>
              <a:rPr lang="en-US" sz="2400" b="1" dirty="0"/>
              <a:t>About 1 out of 5 babies are not sleeping in a supine position  </a:t>
            </a:r>
          </a:p>
        </p:txBody>
      </p:sp>
    </p:spTree>
    <p:extLst>
      <p:ext uri="{BB962C8B-B14F-4D97-AF65-F5344CB8AC3E}">
        <p14:creationId xmlns:p14="http://schemas.microsoft.com/office/powerpoint/2010/main" val="416503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7313" y="1963735"/>
            <a:ext cx="6429375" cy="367665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9458" name="Title 1"/>
          <p:cNvSpPr>
            <a:spLocks noGrp="1"/>
          </p:cNvSpPr>
          <p:nvPr>
            <p:ph type="title"/>
          </p:nvPr>
        </p:nvSpPr>
        <p:spPr/>
        <p:txBody>
          <a:bodyPr/>
          <a:lstStyle/>
          <a:p>
            <a:r>
              <a:rPr lang="en-US" altLang="en-US"/>
              <a:t>Safe Sleep Practices in VT</a:t>
            </a:r>
          </a:p>
        </p:txBody>
      </p:sp>
      <p:sp>
        <p:nvSpPr>
          <p:cNvPr id="5" name="TextBox 4"/>
          <p:cNvSpPr txBox="1"/>
          <p:nvPr/>
        </p:nvSpPr>
        <p:spPr>
          <a:xfrm>
            <a:off x="1362074" y="5791200"/>
            <a:ext cx="6943725" cy="461665"/>
          </a:xfrm>
          <a:prstGeom prst="rect">
            <a:avLst/>
          </a:prstGeom>
          <a:noFill/>
        </p:spPr>
        <p:txBody>
          <a:bodyPr wrap="square" rtlCol="0">
            <a:spAutoFit/>
          </a:bodyPr>
          <a:lstStyle/>
          <a:p>
            <a:r>
              <a:rPr lang="en-US" sz="2400" b="1" dirty="0"/>
              <a:t>About 1 in 4 families report bed-sharing frequently</a:t>
            </a:r>
          </a:p>
        </p:txBody>
      </p:sp>
    </p:spTree>
    <p:extLst>
      <p:ext uri="{BB962C8B-B14F-4D97-AF65-F5344CB8AC3E}">
        <p14:creationId xmlns:p14="http://schemas.microsoft.com/office/powerpoint/2010/main" val="1168956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9F6FD-A4BD-4299-A5A0-2161E27F7E7E}"/>
              </a:ext>
            </a:extLst>
          </p:cNvPr>
          <p:cNvSpPr>
            <a:spLocks noGrp="1"/>
          </p:cNvSpPr>
          <p:nvPr>
            <p:ph type="title"/>
          </p:nvPr>
        </p:nvSpPr>
        <p:spPr/>
        <p:txBody>
          <a:bodyPr/>
          <a:lstStyle/>
          <a:p>
            <a:br>
              <a:rPr lang="en-US" dirty="0"/>
            </a:br>
            <a:endParaRPr lang="en-US" dirty="0"/>
          </a:p>
        </p:txBody>
      </p:sp>
      <p:sp>
        <p:nvSpPr>
          <p:cNvPr id="3" name="Content Placeholder 2">
            <a:extLst>
              <a:ext uri="{FF2B5EF4-FFF2-40B4-BE49-F238E27FC236}">
                <a16:creationId xmlns:a16="http://schemas.microsoft.com/office/drawing/2014/main" id="{84A9ECA8-64EF-429C-84FB-C93DB8F218E3}"/>
              </a:ext>
            </a:extLst>
          </p:cNvPr>
          <p:cNvSpPr>
            <a:spLocks noGrp="1"/>
          </p:cNvSpPr>
          <p:nvPr>
            <p:ph idx="1"/>
          </p:nvPr>
        </p:nvSpPr>
        <p:spPr/>
        <p:txBody>
          <a:bodyPr/>
          <a:lstStyle/>
          <a:p>
            <a:r>
              <a:rPr lang="en-US" sz="2400" dirty="0"/>
              <a:t>The Vermont Department of Health contracted with John Snow, Inc. (JSI) to conduct formative research to inform a new Vermont infant safe sleep campaign. This research was conducted from March to November 2017.</a:t>
            </a:r>
          </a:p>
          <a:p>
            <a:r>
              <a:rPr lang="en-US" altLang="en-US" sz="2400" dirty="0"/>
              <a:t>The next several slides describe five key themes from four focus groups conducted with VT parents of infants under 1 year of age (Brattleboro, Burlington, Morrisville, St. Johnsbury; total N=55).</a:t>
            </a:r>
          </a:p>
          <a:p>
            <a:r>
              <a:rPr lang="en-US" altLang="en-US" sz="2400" dirty="0"/>
              <a:t>These themes, which may resonate with your experiences as providers and perhaps as parents, suggest ways healthcare providers can deliver safe sleep guidance more effectively.</a:t>
            </a:r>
          </a:p>
          <a:p>
            <a:endParaRPr lang="en-US" altLang="en-US" dirty="0"/>
          </a:p>
          <a:p>
            <a:endParaRPr lang="en-US" dirty="0"/>
          </a:p>
          <a:p>
            <a:pPr marL="0" indent="0">
              <a:buNone/>
            </a:pPr>
            <a:endParaRPr lang="en-US" dirty="0"/>
          </a:p>
          <a:p>
            <a:pPr marL="0" indent="0">
              <a:buNone/>
            </a:pPr>
            <a:endParaRPr lang="en-US" dirty="0"/>
          </a:p>
          <a:p>
            <a:endParaRPr lang="en-US" dirty="0"/>
          </a:p>
        </p:txBody>
      </p:sp>
      <p:pic>
        <p:nvPicPr>
          <p:cNvPr id="4" name="Picture 3">
            <a:extLst>
              <a:ext uri="{FF2B5EF4-FFF2-40B4-BE49-F238E27FC236}">
                <a16:creationId xmlns:a16="http://schemas.microsoft.com/office/drawing/2014/main" id="{9669FAF1-9C43-4B75-B009-15654F7159F4}"/>
              </a:ext>
            </a:extLst>
          </p:cNvPr>
          <p:cNvPicPr>
            <a:picLocks noChangeAspect="1"/>
          </p:cNvPicPr>
          <p:nvPr/>
        </p:nvPicPr>
        <p:blipFill>
          <a:blip r:embed="rId3"/>
          <a:stretch>
            <a:fillRect/>
          </a:stretch>
        </p:blipFill>
        <p:spPr>
          <a:xfrm>
            <a:off x="152400" y="533400"/>
            <a:ext cx="7474344" cy="1280271"/>
          </a:xfrm>
          <a:prstGeom prst="rect">
            <a:avLst/>
          </a:prstGeom>
        </p:spPr>
      </p:pic>
    </p:spTree>
    <p:extLst>
      <p:ext uri="{BB962C8B-B14F-4D97-AF65-F5344CB8AC3E}">
        <p14:creationId xmlns:p14="http://schemas.microsoft.com/office/powerpoint/2010/main" val="1633730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914400" y="1645920"/>
            <a:ext cx="7315200" cy="868680"/>
          </a:xfrm>
        </p:spPr>
        <p:txBody>
          <a:bodyPr/>
          <a:lstStyle/>
          <a:p>
            <a:r>
              <a:rPr lang="en-US" sz="3600" dirty="0"/>
              <a:t>Parents worry about safe sleep.</a:t>
            </a:r>
          </a:p>
        </p:txBody>
      </p:sp>
      <p:sp>
        <p:nvSpPr>
          <p:cNvPr id="6" name="Text Placeholder 5"/>
          <p:cNvSpPr>
            <a:spLocks noGrp="1"/>
          </p:cNvSpPr>
          <p:nvPr>
            <p:ph type="body" sz="quarter" idx="11"/>
          </p:nvPr>
        </p:nvSpPr>
        <p:spPr/>
        <p:txBody>
          <a:bodyPr/>
          <a:lstStyle/>
          <a:p>
            <a:r>
              <a:rPr lang="en-US" dirty="0"/>
              <a:t>THEME 1</a:t>
            </a:r>
          </a:p>
        </p:txBody>
      </p:sp>
      <p:sp>
        <p:nvSpPr>
          <p:cNvPr id="17" name="TextBox 16"/>
          <p:cNvSpPr txBox="1"/>
          <p:nvPr/>
        </p:nvSpPr>
        <p:spPr>
          <a:xfrm>
            <a:off x="909918" y="2496502"/>
            <a:ext cx="7315200" cy="3447098"/>
          </a:xfrm>
          <a:prstGeom prst="rect">
            <a:avLst/>
          </a:prstGeom>
          <a:solidFill>
            <a:schemeClr val="accent3">
              <a:lumMod val="20000"/>
              <a:lumOff val="80000"/>
            </a:schemeClr>
          </a:solidFill>
        </p:spPr>
        <p:txBody>
          <a:bodyPr wrap="square" lIns="182880" tIns="182880" rIns="182880" bIns="182880" rtlCol="0" anchor="ctr">
            <a:spAutoFit/>
          </a:bodyPr>
          <a:lstStyle/>
          <a:p>
            <a:pPr eaLnBrk="1" hangingPunct="1">
              <a:spcAft>
                <a:spcPts val="1200"/>
              </a:spcAft>
            </a:pPr>
            <a:r>
              <a:rPr lang="en-US" altLang="en-US" sz="2000" i="1" dirty="0"/>
              <a:t>“His place to sleep is safe but just that possibility that he could stop breathing and we don’t know why is scary to me.”</a:t>
            </a:r>
          </a:p>
          <a:p>
            <a:pPr eaLnBrk="1" hangingPunct="1">
              <a:spcAft>
                <a:spcPts val="1200"/>
              </a:spcAft>
            </a:pPr>
            <a:r>
              <a:rPr lang="en-US" altLang="en-US" sz="2000" i="1" dirty="0"/>
              <a:t>“I sleep better when he’s in my arms.”</a:t>
            </a:r>
          </a:p>
          <a:p>
            <a:pPr eaLnBrk="1" hangingPunct="1">
              <a:spcAft>
                <a:spcPts val="1200"/>
              </a:spcAft>
            </a:pPr>
            <a:r>
              <a:rPr lang="en-US" altLang="en-US" sz="2000" i="1" dirty="0"/>
              <a:t>“I’m an anxious person, so when I was nursing 4-5 times a night all through his newborn stage I was really serious about not sleeping with him because I was so afraid.”</a:t>
            </a:r>
          </a:p>
          <a:p>
            <a:pPr eaLnBrk="1" hangingPunct="1">
              <a:spcAft>
                <a:spcPts val="1200"/>
              </a:spcAft>
            </a:pPr>
            <a:r>
              <a:rPr lang="en-US" altLang="en-US" sz="2000" i="1" dirty="0"/>
              <a:t>“I used to worry about it when he was little but now we co-sleep.”</a:t>
            </a:r>
          </a:p>
          <a:p>
            <a:pPr eaLnBrk="1" hangingPunct="1">
              <a:spcAft>
                <a:spcPts val="1200"/>
              </a:spcAft>
            </a:pPr>
            <a:endParaRPr lang="en-US" altLang="en-US" sz="2000" i="1" dirty="0"/>
          </a:p>
        </p:txBody>
      </p:sp>
    </p:spTree>
    <p:extLst>
      <p:ext uri="{BB962C8B-B14F-4D97-AF65-F5344CB8AC3E}">
        <p14:creationId xmlns:p14="http://schemas.microsoft.com/office/powerpoint/2010/main" val="1423533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762000" y="1466626"/>
            <a:ext cx="7543800" cy="838200"/>
          </a:xfrm>
        </p:spPr>
        <p:txBody>
          <a:bodyPr/>
          <a:lstStyle/>
          <a:p>
            <a:pPr>
              <a:lnSpc>
                <a:spcPct val="100000"/>
              </a:lnSpc>
              <a:spcBef>
                <a:spcPts val="0"/>
              </a:spcBef>
            </a:pPr>
            <a:r>
              <a:rPr lang="en-US" sz="3600" dirty="0"/>
              <a:t>Parents are confused by the guidelines.</a:t>
            </a:r>
          </a:p>
        </p:txBody>
      </p:sp>
      <p:sp>
        <p:nvSpPr>
          <p:cNvPr id="3" name="Text Placeholder 2"/>
          <p:cNvSpPr>
            <a:spLocks noGrp="1"/>
          </p:cNvSpPr>
          <p:nvPr>
            <p:ph type="body" sz="quarter" idx="11"/>
          </p:nvPr>
        </p:nvSpPr>
        <p:spPr>
          <a:xfrm>
            <a:off x="762000" y="780826"/>
            <a:ext cx="7467600" cy="685800"/>
          </a:xfrm>
        </p:spPr>
        <p:txBody>
          <a:bodyPr/>
          <a:lstStyle/>
          <a:p>
            <a:r>
              <a:rPr lang="en-US" dirty="0"/>
              <a:t>THEME 2</a:t>
            </a:r>
          </a:p>
        </p:txBody>
      </p:sp>
      <p:sp>
        <p:nvSpPr>
          <p:cNvPr id="4" name="TextBox 3"/>
          <p:cNvSpPr txBox="1"/>
          <p:nvPr/>
        </p:nvSpPr>
        <p:spPr>
          <a:xfrm>
            <a:off x="838200" y="2133600"/>
            <a:ext cx="7391400" cy="4062651"/>
          </a:xfrm>
          <a:prstGeom prst="rect">
            <a:avLst/>
          </a:prstGeom>
          <a:solidFill>
            <a:schemeClr val="accent3">
              <a:lumMod val="20000"/>
              <a:lumOff val="80000"/>
            </a:schemeClr>
          </a:solidFill>
        </p:spPr>
        <p:txBody>
          <a:bodyPr wrap="square" lIns="182880" tIns="182880" rIns="182880" bIns="182880" rtlCol="0" anchor="ctr">
            <a:spAutoFit/>
          </a:bodyPr>
          <a:lstStyle/>
          <a:p>
            <a:pPr eaLnBrk="1" hangingPunct="1">
              <a:spcAft>
                <a:spcPts val="1200"/>
              </a:spcAft>
            </a:pPr>
            <a:r>
              <a:rPr lang="en-US" altLang="en-US" sz="2000" i="1" dirty="0"/>
              <a:t>“Since the day my son was born he would sleep on his side. The doctor said it was fine.” </a:t>
            </a:r>
          </a:p>
          <a:p>
            <a:pPr eaLnBrk="1" hangingPunct="1">
              <a:spcAft>
                <a:spcPts val="1200"/>
              </a:spcAft>
            </a:pPr>
            <a:r>
              <a:rPr lang="en-US" altLang="en-US" sz="2000" i="1" dirty="0"/>
              <a:t>“After they can pick their head up, they should be able to have a blanket.”</a:t>
            </a:r>
          </a:p>
          <a:p>
            <a:pPr eaLnBrk="1" hangingPunct="1">
              <a:spcAft>
                <a:spcPts val="1200"/>
              </a:spcAft>
            </a:pPr>
            <a:r>
              <a:rPr lang="en-US" altLang="en-US" sz="2000" i="1" dirty="0"/>
              <a:t>“In 10 more years, they’ll say lay them on their stomachs again.”</a:t>
            </a:r>
          </a:p>
          <a:p>
            <a:pPr eaLnBrk="1" hangingPunct="1">
              <a:spcAft>
                <a:spcPts val="1200"/>
              </a:spcAft>
            </a:pPr>
            <a:r>
              <a:rPr lang="en-US" altLang="en-US" sz="2000" i="1" dirty="0"/>
              <a:t>“It switches all the time from back to stomach. I get information from different people – the doctor, the nurses, case workers, and the pediatrician –  all different.”</a:t>
            </a:r>
          </a:p>
          <a:p>
            <a:pPr eaLnBrk="1" hangingPunct="1">
              <a:spcAft>
                <a:spcPts val="1200"/>
              </a:spcAft>
            </a:pPr>
            <a:r>
              <a:rPr lang="en-US" altLang="en-US" sz="2000" i="1" dirty="0"/>
              <a:t>“If crib bumpers are so dangerous why do they sell them? They should be illegal.”</a:t>
            </a:r>
          </a:p>
        </p:txBody>
      </p:sp>
    </p:spTree>
    <p:extLst>
      <p:ext uri="{BB962C8B-B14F-4D97-AF65-F5344CB8AC3E}">
        <p14:creationId xmlns:p14="http://schemas.microsoft.com/office/powerpoint/2010/main" val="244145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914400" y="1257300"/>
            <a:ext cx="7315200" cy="1249680"/>
          </a:xfrm>
        </p:spPr>
        <p:txBody>
          <a:bodyPr/>
          <a:lstStyle/>
          <a:p>
            <a:pPr>
              <a:lnSpc>
                <a:spcPct val="100000"/>
              </a:lnSpc>
              <a:spcBef>
                <a:spcPts val="0"/>
              </a:spcBef>
            </a:pPr>
            <a:r>
              <a:rPr lang="en-US" sz="3600" dirty="0"/>
              <a:t>Parents face challenges following the guidelines.</a:t>
            </a:r>
          </a:p>
        </p:txBody>
      </p:sp>
      <p:sp>
        <p:nvSpPr>
          <p:cNvPr id="3" name="Text Placeholder 2"/>
          <p:cNvSpPr>
            <a:spLocks noGrp="1"/>
          </p:cNvSpPr>
          <p:nvPr>
            <p:ph type="body" sz="quarter" idx="11"/>
          </p:nvPr>
        </p:nvSpPr>
        <p:spPr>
          <a:xfrm>
            <a:off x="914399" y="819150"/>
            <a:ext cx="7315200" cy="685800"/>
          </a:xfrm>
        </p:spPr>
        <p:txBody>
          <a:bodyPr/>
          <a:lstStyle/>
          <a:p>
            <a:r>
              <a:rPr lang="en-US" dirty="0"/>
              <a:t>THEME 3</a:t>
            </a:r>
          </a:p>
        </p:txBody>
      </p:sp>
      <p:sp>
        <p:nvSpPr>
          <p:cNvPr id="4" name="TextBox 3"/>
          <p:cNvSpPr txBox="1"/>
          <p:nvPr/>
        </p:nvSpPr>
        <p:spPr>
          <a:xfrm>
            <a:off x="823856" y="2438400"/>
            <a:ext cx="7496287" cy="3693319"/>
          </a:xfrm>
          <a:prstGeom prst="rect">
            <a:avLst/>
          </a:prstGeom>
          <a:solidFill>
            <a:schemeClr val="accent3">
              <a:lumMod val="20000"/>
              <a:lumOff val="80000"/>
            </a:schemeClr>
          </a:solidFill>
        </p:spPr>
        <p:txBody>
          <a:bodyPr wrap="square" lIns="182880" tIns="182880" rIns="182880" bIns="182880" rtlCol="0" anchor="ctr">
            <a:spAutoFit/>
          </a:bodyPr>
          <a:lstStyle/>
          <a:p>
            <a:pPr eaLnBrk="1" hangingPunct="1">
              <a:spcAft>
                <a:spcPts val="1200"/>
              </a:spcAft>
            </a:pPr>
            <a:r>
              <a:rPr lang="en-US" altLang="en-US" sz="1600" i="1" dirty="0"/>
              <a:t>“My other baby will sleep on his belly on my chest and he won’t sleep any other way. I’ll just sit there with him on my chest for hours.”</a:t>
            </a:r>
            <a:endParaRPr lang="en-US" altLang="en-US" sz="1600" dirty="0"/>
          </a:p>
          <a:p>
            <a:pPr eaLnBrk="1" hangingPunct="1">
              <a:spcAft>
                <a:spcPts val="1200"/>
              </a:spcAft>
            </a:pPr>
            <a:r>
              <a:rPr lang="en-US" altLang="en-US" sz="1600" i="1" dirty="0"/>
              <a:t>“At 2-3 weeks old, we decided the bassinet didn’t work, so we took him in the bed.”</a:t>
            </a:r>
          </a:p>
          <a:p>
            <a:pPr eaLnBrk="1" hangingPunct="1">
              <a:spcAft>
                <a:spcPts val="1200"/>
              </a:spcAft>
            </a:pPr>
            <a:r>
              <a:rPr lang="en-US" altLang="en-US" sz="1600" i="1" dirty="0"/>
              <a:t>“My son sleeps with me, because of domestic violence.”</a:t>
            </a:r>
          </a:p>
          <a:p>
            <a:pPr eaLnBrk="1" hangingPunct="1">
              <a:spcAft>
                <a:spcPts val="1200"/>
              </a:spcAft>
            </a:pPr>
            <a:r>
              <a:rPr lang="en-US" altLang="en-US" sz="1600" i="1" dirty="0"/>
              <a:t> “I co-sleep. I never intended to co-sleep. He started in a crib, but late night feedings are awful. It’s conflicting because I know what’s best and I know he is supposed to be in his own crib, but he won’t sleep in a crib and will not sleep through the night. It’s hard for me going with what’s best and recommended, versus what’s best for me and the baby.”</a:t>
            </a:r>
          </a:p>
          <a:p>
            <a:pPr eaLnBrk="1" hangingPunct="1">
              <a:spcAft>
                <a:spcPts val="1200"/>
              </a:spcAft>
            </a:pPr>
            <a:r>
              <a:rPr lang="en-US" altLang="en-US" sz="1600" i="1" dirty="0"/>
              <a:t>“We had a bad experience with formula, sleeping on her back, she’d choke in her sleep (the nurse just pat her on the back) but she’d choke and turn blue.”</a:t>
            </a:r>
          </a:p>
        </p:txBody>
      </p:sp>
    </p:spTree>
    <p:extLst>
      <p:ext uri="{BB962C8B-B14F-4D97-AF65-F5344CB8AC3E}">
        <p14:creationId xmlns:p14="http://schemas.microsoft.com/office/powerpoint/2010/main" val="2238418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Parents develop their own “safe sleep” practices.</a:t>
            </a:r>
          </a:p>
        </p:txBody>
      </p:sp>
      <p:sp>
        <p:nvSpPr>
          <p:cNvPr id="3" name="Text Placeholder 2"/>
          <p:cNvSpPr>
            <a:spLocks noGrp="1"/>
          </p:cNvSpPr>
          <p:nvPr>
            <p:ph type="body" sz="quarter" idx="11"/>
          </p:nvPr>
        </p:nvSpPr>
        <p:spPr/>
        <p:txBody>
          <a:bodyPr/>
          <a:lstStyle/>
          <a:p>
            <a:r>
              <a:rPr lang="en-US"/>
              <a:t>THEME 4</a:t>
            </a:r>
            <a:endParaRPr lang="en-US" dirty="0"/>
          </a:p>
        </p:txBody>
      </p:sp>
      <p:sp>
        <p:nvSpPr>
          <p:cNvPr id="4" name="TextBox 3"/>
          <p:cNvSpPr txBox="1"/>
          <p:nvPr/>
        </p:nvSpPr>
        <p:spPr>
          <a:xfrm>
            <a:off x="914400" y="4211359"/>
            <a:ext cx="7315200" cy="984885"/>
          </a:xfrm>
          <a:prstGeom prst="rect">
            <a:avLst/>
          </a:prstGeom>
          <a:solidFill>
            <a:schemeClr val="accent3">
              <a:lumMod val="20000"/>
              <a:lumOff val="80000"/>
            </a:schemeClr>
          </a:solidFill>
        </p:spPr>
        <p:txBody>
          <a:bodyPr wrap="square" lIns="182880" tIns="182880" rIns="182880" bIns="182880" rtlCol="0" anchor="ctr">
            <a:spAutoFit/>
          </a:bodyPr>
          <a:lstStyle/>
          <a:p>
            <a:pPr eaLnBrk="1" hangingPunct="1"/>
            <a:r>
              <a:rPr lang="en-US" altLang="en-US" sz="2000" i="1" dirty="0"/>
              <a:t>“There’s ways around it. I put the pool noodles under the sheets to separate the baby and me.”</a:t>
            </a:r>
          </a:p>
        </p:txBody>
      </p:sp>
    </p:spTree>
    <p:extLst>
      <p:ext uri="{BB962C8B-B14F-4D97-AF65-F5344CB8AC3E}">
        <p14:creationId xmlns:p14="http://schemas.microsoft.com/office/powerpoint/2010/main" val="1330396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defRPr/>
            </a:pPr>
            <a:r>
              <a:rPr lang="en-US" altLang="en-US" dirty="0"/>
              <a:t>Introduction </a:t>
            </a:r>
          </a:p>
        </p:txBody>
      </p:sp>
      <p:sp>
        <p:nvSpPr>
          <p:cNvPr id="12291" name="Content Placeholder 2"/>
          <p:cNvSpPr>
            <a:spLocks noGrp="1"/>
          </p:cNvSpPr>
          <p:nvPr>
            <p:ph idx="1"/>
          </p:nvPr>
        </p:nvSpPr>
        <p:spPr>
          <a:xfrm>
            <a:off x="457200" y="1646238"/>
            <a:ext cx="8229600" cy="4525962"/>
          </a:xfrm>
        </p:spPr>
        <p:txBody>
          <a:bodyPr/>
          <a:lstStyle/>
          <a:p>
            <a:pPr eaLnBrk="1" hangingPunct="1"/>
            <a:r>
              <a:rPr lang="en-US" altLang="en-US" dirty="0"/>
              <a:t>The American Academy of Pediatrics (AAP) recommends a safe sleep environment that can reduce the risk of all sleep-related infant deaths. </a:t>
            </a:r>
          </a:p>
          <a:p>
            <a:pPr eaLnBrk="1" hangingPunct="1"/>
            <a:r>
              <a:rPr lang="en-US" altLang="en-US" dirty="0"/>
              <a:t>However, these evidence-based recommendations are often misunderstood or rejected by parents, especially those receiving inconsistent messages from health care professionals. </a:t>
            </a:r>
          </a:p>
          <a:p>
            <a:pPr eaLnBrk="1" hangingPunct="1"/>
            <a:r>
              <a:rPr lang="en-US" altLang="en-US" dirty="0"/>
              <a:t>Despite decades of research and parent education, each year in Vermont, about 4-6 infants die due to unsafe sleep environments.</a:t>
            </a:r>
          </a:p>
          <a:p>
            <a:pPr marL="0" indent="0" eaLnBrk="1" hangingPunct="1">
              <a:buNone/>
            </a:pPr>
            <a:endParaRPr lang="en-US" altLang="en-US" dirty="0"/>
          </a:p>
        </p:txBody>
      </p:sp>
      <p:sp>
        <p:nvSpPr>
          <p:cNvPr id="12292" name="Slide Number Placeholder 3"/>
          <p:cNvSpPr>
            <a:spLocks noGrp="1"/>
          </p:cNvSpPr>
          <p:nvPr>
            <p:ph type="sldNum" sz="quarter" idx="4294967295"/>
          </p:nvPr>
        </p:nvSpPr>
        <p:spPr bwMode="auto">
          <a:xfrm>
            <a:off x="70104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E910E"/>
              </a:buClr>
              <a:buFont typeface="Wingdings" pitchFamily="2" charset="2"/>
              <a:buChar char="§"/>
              <a:defRPr sz="3200">
                <a:solidFill>
                  <a:schemeClr val="tx1"/>
                </a:solidFill>
                <a:latin typeface="Calibri" pitchFamily="34" charset="0"/>
              </a:defRPr>
            </a:lvl1pPr>
            <a:lvl2pPr marL="742950" indent="-285750">
              <a:spcBef>
                <a:spcPct val="20000"/>
              </a:spcBef>
              <a:buClr>
                <a:srgbClr val="FE910E"/>
              </a:buClr>
              <a:buFont typeface="Wingdings" pitchFamily="2" charset="2"/>
              <a:buChar char="§"/>
              <a:defRPr sz="2800">
                <a:solidFill>
                  <a:schemeClr val="tx1"/>
                </a:solidFill>
                <a:latin typeface="Calibri" pitchFamily="34" charset="0"/>
              </a:defRPr>
            </a:lvl2pPr>
            <a:lvl3pPr marL="1143000" indent="-228600">
              <a:spcBef>
                <a:spcPct val="20000"/>
              </a:spcBef>
              <a:buClr>
                <a:srgbClr val="FE910E"/>
              </a:buClr>
              <a:buFont typeface="Wingdings" pitchFamily="2" charset="2"/>
              <a:buChar char="§"/>
              <a:defRPr sz="2400">
                <a:solidFill>
                  <a:schemeClr val="tx1"/>
                </a:solidFill>
                <a:latin typeface="Calibri" pitchFamily="34" charset="0"/>
              </a:defRPr>
            </a:lvl3pPr>
            <a:lvl4pPr marL="1600200" indent="-228600">
              <a:spcBef>
                <a:spcPct val="20000"/>
              </a:spcBef>
              <a:buClr>
                <a:srgbClr val="FE910E"/>
              </a:buClr>
              <a:buFont typeface="Wingdings" pitchFamily="2" charset="2"/>
              <a:buChar char="§"/>
              <a:defRPr sz="2000">
                <a:solidFill>
                  <a:schemeClr val="tx1"/>
                </a:solidFill>
                <a:latin typeface="Calibri" pitchFamily="34" charset="0"/>
              </a:defRPr>
            </a:lvl4pPr>
            <a:lvl5pPr marL="2057400" indent="-228600">
              <a:spcBef>
                <a:spcPct val="20000"/>
              </a:spcBef>
              <a:buClr>
                <a:srgbClr val="FE910E"/>
              </a:buClr>
              <a:buFont typeface="Wingdings" pitchFamily="2" charset="2"/>
              <a:buChar char="§"/>
              <a:defRPr sz="2000">
                <a:solidFill>
                  <a:schemeClr val="tx1"/>
                </a:solidFill>
                <a:latin typeface="Calibri" pitchFamily="34" charset="0"/>
              </a:defRPr>
            </a:lvl5pPr>
            <a:lvl6pPr marL="2514600" indent="-228600" eaLnBrk="0" fontAlgn="base" hangingPunct="0">
              <a:spcBef>
                <a:spcPct val="20000"/>
              </a:spcBef>
              <a:spcAft>
                <a:spcPct val="0"/>
              </a:spcAft>
              <a:buClr>
                <a:srgbClr val="FE910E"/>
              </a:buClr>
              <a:buFont typeface="Wingdings" pitchFamily="2" charset="2"/>
              <a:buChar char="§"/>
              <a:defRPr sz="2000">
                <a:solidFill>
                  <a:schemeClr val="tx1"/>
                </a:solidFill>
                <a:latin typeface="Calibri" pitchFamily="34" charset="0"/>
              </a:defRPr>
            </a:lvl6pPr>
            <a:lvl7pPr marL="2971800" indent="-228600" eaLnBrk="0" fontAlgn="base" hangingPunct="0">
              <a:spcBef>
                <a:spcPct val="20000"/>
              </a:spcBef>
              <a:spcAft>
                <a:spcPct val="0"/>
              </a:spcAft>
              <a:buClr>
                <a:srgbClr val="FE910E"/>
              </a:buClr>
              <a:buFont typeface="Wingdings" pitchFamily="2" charset="2"/>
              <a:buChar char="§"/>
              <a:defRPr sz="2000">
                <a:solidFill>
                  <a:schemeClr val="tx1"/>
                </a:solidFill>
                <a:latin typeface="Calibri" pitchFamily="34" charset="0"/>
              </a:defRPr>
            </a:lvl7pPr>
            <a:lvl8pPr marL="3429000" indent="-228600" eaLnBrk="0" fontAlgn="base" hangingPunct="0">
              <a:spcBef>
                <a:spcPct val="20000"/>
              </a:spcBef>
              <a:spcAft>
                <a:spcPct val="0"/>
              </a:spcAft>
              <a:buClr>
                <a:srgbClr val="FE910E"/>
              </a:buClr>
              <a:buFont typeface="Wingdings" pitchFamily="2" charset="2"/>
              <a:buChar char="§"/>
              <a:defRPr sz="2000">
                <a:solidFill>
                  <a:schemeClr val="tx1"/>
                </a:solidFill>
                <a:latin typeface="Calibri" pitchFamily="34" charset="0"/>
              </a:defRPr>
            </a:lvl8pPr>
            <a:lvl9pPr marL="3886200" indent="-228600" eaLnBrk="0" fontAlgn="base" hangingPunct="0">
              <a:spcBef>
                <a:spcPct val="20000"/>
              </a:spcBef>
              <a:spcAft>
                <a:spcPct val="0"/>
              </a:spcAft>
              <a:buClr>
                <a:srgbClr val="FE910E"/>
              </a:buClr>
              <a:buFont typeface="Wingdings" pitchFamily="2" charset="2"/>
              <a:buChar char="§"/>
              <a:defRPr sz="2000">
                <a:solidFill>
                  <a:schemeClr val="tx1"/>
                </a:solidFill>
                <a:latin typeface="Calibri" pitchFamily="34" charset="0"/>
              </a:defRPr>
            </a:lvl9pPr>
          </a:lstStyle>
          <a:p>
            <a:pPr>
              <a:spcBef>
                <a:spcPct val="0"/>
              </a:spcBef>
              <a:buClrTx/>
              <a:buFontTx/>
              <a:buNone/>
            </a:pPr>
            <a:fld id="{89B33080-6972-4AB9-AC63-0E908EEFC720}" type="slidenum">
              <a:rPr lang="en-US" altLang="en-US" sz="1200" smtClean="0">
                <a:solidFill>
                  <a:srgbClr val="898989"/>
                </a:solidFill>
              </a:rPr>
              <a:pPr>
                <a:spcBef>
                  <a:spcPct val="0"/>
                </a:spcBef>
                <a:buClrTx/>
                <a:buFontTx/>
                <a:buNone/>
              </a:pPr>
              <a:t>2</a:t>
            </a:fld>
            <a:endParaRPr lang="en-US" altLang="en-US" sz="1200">
              <a:solidFill>
                <a:srgbClr val="898989"/>
              </a:solidFill>
            </a:endParaRPr>
          </a:p>
        </p:txBody>
      </p:sp>
    </p:spTree>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908125" y="1295400"/>
            <a:ext cx="7315200" cy="1096030"/>
          </a:xfrm>
        </p:spPr>
        <p:txBody>
          <a:bodyPr/>
          <a:lstStyle/>
          <a:p>
            <a:pPr>
              <a:lnSpc>
                <a:spcPct val="100000"/>
              </a:lnSpc>
              <a:spcBef>
                <a:spcPts val="0"/>
              </a:spcBef>
            </a:pPr>
            <a:r>
              <a:rPr lang="en-US" sz="3600" dirty="0"/>
              <a:t>Parents want assistance that is respectful and relevant to them.</a:t>
            </a:r>
          </a:p>
        </p:txBody>
      </p:sp>
      <p:sp>
        <p:nvSpPr>
          <p:cNvPr id="3" name="Text Placeholder 2"/>
          <p:cNvSpPr>
            <a:spLocks noGrp="1"/>
          </p:cNvSpPr>
          <p:nvPr>
            <p:ph type="body" sz="quarter" idx="11"/>
          </p:nvPr>
        </p:nvSpPr>
        <p:spPr>
          <a:xfrm>
            <a:off x="908125" y="762000"/>
            <a:ext cx="7315200" cy="685800"/>
          </a:xfrm>
        </p:spPr>
        <p:txBody>
          <a:bodyPr/>
          <a:lstStyle/>
          <a:p>
            <a:r>
              <a:rPr lang="en-US" dirty="0"/>
              <a:t>THEME 5</a:t>
            </a:r>
          </a:p>
        </p:txBody>
      </p:sp>
      <p:sp>
        <p:nvSpPr>
          <p:cNvPr id="5" name="TextBox 4"/>
          <p:cNvSpPr txBox="1"/>
          <p:nvPr/>
        </p:nvSpPr>
        <p:spPr>
          <a:xfrm>
            <a:off x="908124" y="2419787"/>
            <a:ext cx="7397675" cy="3693319"/>
          </a:xfrm>
          <a:prstGeom prst="rect">
            <a:avLst/>
          </a:prstGeom>
          <a:solidFill>
            <a:schemeClr val="accent3">
              <a:lumMod val="20000"/>
              <a:lumOff val="80000"/>
            </a:schemeClr>
          </a:solidFill>
        </p:spPr>
        <p:txBody>
          <a:bodyPr wrap="square" lIns="182880" tIns="182880" rIns="182880" bIns="182880" rtlCol="0" anchor="ctr">
            <a:spAutoFit/>
          </a:bodyPr>
          <a:lstStyle/>
          <a:p>
            <a:pPr eaLnBrk="1" hangingPunct="1"/>
            <a:r>
              <a:rPr lang="en-US" altLang="en-US" i="1" dirty="0"/>
              <a:t>“We switched doctors because we felt we couldn’t be honest with the doctor anymore… Why should you have a doctor you can’t be honest with if they are going to be judgmental?”</a:t>
            </a:r>
          </a:p>
          <a:p>
            <a:pPr eaLnBrk="1" hangingPunct="1"/>
            <a:endParaRPr lang="en-US" altLang="en-US" i="1" dirty="0"/>
          </a:p>
          <a:p>
            <a:pPr eaLnBrk="1" hangingPunct="1"/>
            <a:r>
              <a:rPr lang="en-US" altLang="en-US" i="1" dirty="0"/>
              <a:t>“I’ve put a lot of thought into it and I think it comes back to intuition about what is going to work. Even though there is pamphlet after pamphlet and wise tales, it comes down to a mom’s intuition.”</a:t>
            </a:r>
          </a:p>
          <a:p>
            <a:pPr eaLnBrk="1" hangingPunct="1"/>
            <a:endParaRPr lang="en-US" altLang="en-US" i="1" dirty="0"/>
          </a:p>
          <a:p>
            <a:pPr eaLnBrk="1" hangingPunct="1"/>
            <a:r>
              <a:rPr lang="en-US" altLang="en-US" i="1" dirty="0"/>
              <a:t>“One of my pediatricians said to let them cry it out and I don’t agree with that, so we switched.”</a:t>
            </a:r>
          </a:p>
          <a:p>
            <a:pPr eaLnBrk="1" hangingPunct="1"/>
            <a:endParaRPr lang="en-US" altLang="en-US" i="1" dirty="0"/>
          </a:p>
          <a:p>
            <a:pPr eaLnBrk="1" hangingPunct="1"/>
            <a:r>
              <a:rPr lang="en-US" altLang="en-US" i="1" dirty="0"/>
              <a:t>“You have to lie to the doctor. I agree so they leave me alone.”</a:t>
            </a:r>
          </a:p>
        </p:txBody>
      </p:sp>
    </p:spTree>
    <p:extLst>
      <p:ext uri="{BB962C8B-B14F-4D97-AF65-F5344CB8AC3E}">
        <p14:creationId xmlns:p14="http://schemas.microsoft.com/office/powerpoint/2010/main" val="30570501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68203-136B-47BD-8FA5-58D05A9AFFC5}"/>
              </a:ext>
            </a:extLst>
          </p:cNvPr>
          <p:cNvSpPr>
            <a:spLocks noGrp="1"/>
          </p:cNvSpPr>
          <p:nvPr>
            <p:ph type="title"/>
          </p:nvPr>
        </p:nvSpPr>
        <p:spPr/>
        <p:txBody>
          <a:bodyPr/>
          <a:lstStyle/>
          <a:p>
            <a:pPr algn="ctr"/>
            <a:r>
              <a:rPr lang="en-US" dirty="0"/>
              <a:t>Interviews with families of </a:t>
            </a:r>
            <a:br>
              <a:rPr lang="en-US" dirty="0"/>
            </a:br>
            <a:r>
              <a:rPr lang="en-US" dirty="0"/>
              <a:t>New Vermonters </a:t>
            </a:r>
          </a:p>
        </p:txBody>
      </p:sp>
      <p:sp>
        <p:nvSpPr>
          <p:cNvPr id="3" name="Content Placeholder 2">
            <a:extLst>
              <a:ext uri="{FF2B5EF4-FFF2-40B4-BE49-F238E27FC236}">
                <a16:creationId xmlns:a16="http://schemas.microsoft.com/office/drawing/2014/main" id="{6CCA43EB-0AA7-4E55-918A-6EA50A8F10C3}"/>
              </a:ext>
            </a:extLst>
          </p:cNvPr>
          <p:cNvSpPr>
            <a:spLocks noGrp="1"/>
          </p:cNvSpPr>
          <p:nvPr>
            <p:ph idx="1"/>
          </p:nvPr>
        </p:nvSpPr>
        <p:spPr>
          <a:xfrm>
            <a:off x="457200" y="1524000"/>
            <a:ext cx="8229600" cy="5181600"/>
          </a:xfrm>
        </p:spPr>
        <p:txBody>
          <a:bodyPr/>
          <a:lstStyle/>
          <a:p>
            <a:r>
              <a:rPr lang="en-US" dirty="0"/>
              <a:t>JSI, Inc. interviewed two New American mothers (one from Bhutan and one from Burundi) </a:t>
            </a:r>
          </a:p>
          <a:p>
            <a:r>
              <a:rPr lang="en-US" dirty="0"/>
              <a:t> These mothers had concerns similar to the focus group participants. </a:t>
            </a:r>
          </a:p>
          <a:p>
            <a:r>
              <a:rPr lang="en-US" dirty="0"/>
              <a:t>The mothers voiced concern and desire for the babies’ safety. </a:t>
            </a:r>
          </a:p>
          <a:p>
            <a:r>
              <a:rPr lang="en-US" dirty="0"/>
              <a:t>The mothers had a good understanding of the AAP  guidelines, and described how they follow them, although with some modifications. </a:t>
            </a:r>
          </a:p>
        </p:txBody>
      </p:sp>
    </p:spTree>
    <p:extLst>
      <p:ext uri="{BB962C8B-B14F-4D97-AF65-F5344CB8AC3E}">
        <p14:creationId xmlns:p14="http://schemas.microsoft.com/office/powerpoint/2010/main" val="1249352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84D9B-6C38-425E-AE97-B639B9F57FBE}"/>
              </a:ext>
            </a:extLst>
          </p:cNvPr>
          <p:cNvSpPr>
            <a:spLocks noGrp="1"/>
          </p:cNvSpPr>
          <p:nvPr>
            <p:ph type="title"/>
          </p:nvPr>
        </p:nvSpPr>
        <p:spPr/>
        <p:txBody>
          <a:bodyPr/>
          <a:lstStyle/>
          <a:p>
            <a:pPr algn="ctr"/>
            <a:r>
              <a:rPr lang="en-US" dirty="0"/>
              <a:t>Interviews with families of </a:t>
            </a:r>
            <a:br>
              <a:rPr lang="en-US" dirty="0"/>
            </a:br>
            <a:r>
              <a:rPr lang="en-US" dirty="0"/>
              <a:t>New Vermonters </a:t>
            </a:r>
          </a:p>
        </p:txBody>
      </p:sp>
      <p:sp>
        <p:nvSpPr>
          <p:cNvPr id="3" name="Content Placeholder 2">
            <a:extLst>
              <a:ext uri="{FF2B5EF4-FFF2-40B4-BE49-F238E27FC236}">
                <a16:creationId xmlns:a16="http://schemas.microsoft.com/office/drawing/2014/main" id="{0A251B4A-DB2F-4B26-B3A5-2F02B96F988D}"/>
              </a:ext>
            </a:extLst>
          </p:cNvPr>
          <p:cNvSpPr>
            <a:spLocks noGrp="1"/>
          </p:cNvSpPr>
          <p:nvPr>
            <p:ph idx="1"/>
          </p:nvPr>
        </p:nvSpPr>
        <p:spPr>
          <a:xfrm>
            <a:off x="457200" y="1645920"/>
            <a:ext cx="8229600" cy="4754880"/>
          </a:xfrm>
        </p:spPr>
        <p:txBody>
          <a:bodyPr/>
          <a:lstStyle/>
          <a:p>
            <a:r>
              <a:rPr lang="en-US" dirty="0"/>
              <a:t>Co-sleeping was a cultural norm associated with safety and bonding, and leaving the baby to sleep alone was perceived as risky. </a:t>
            </a:r>
          </a:p>
          <a:p>
            <a:r>
              <a:rPr lang="en-US" dirty="0"/>
              <a:t>New American mothers felt they were not necessarily getting information or support from healthcare professionals.</a:t>
            </a:r>
          </a:p>
          <a:p>
            <a:r>
              <a:rPr lang="en-US" dirty="0"/>
              <a:t>Different messaging should be explored for non-native populations</a:t>
            </a:r>
          </a:p>
          <a:p>
            <a:r>
              <a:rPr lang="en-US" dirty="0"/>
              <a:t>Develop low-literacy level materials that are translated into key languages</a:t>
            </a:r>
          </a:p>
        </p:txBody>
      </p:sp>
    </p:spTree>
    <p:extLst>
      <p:ext uri="{BB962C8B-B14F-4D97-AF65-F5344CB8AC3E}">
        <p14:creationId xmlns:p14="http://schemas.microsoft.com/office/powerpoint/2010/main" val="1740281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ADF0-3434-4A11-BF4E-C9A2A27C2BC3}"/>
              </a:ext>
            </a:extLst>
          </p:cNvPr>
          <p:cNvSpPr>
            <a:spLocks noGrp="1"/>
          </p:cNvSpPr>
          <p:nvPr>
            <p:ph type="title"/>
          </p:nvPr>
        </p:nvSpPr>
        <p:spPr/>
        <p:txBody>
          <a:bodyPr/>
          <a:lstStyle/>
          <a:p>
            <a:r>
              <a:rPr lang="en-US" dirty="0"/>
              <a:t>SUID Prevention:</a:t>
            </a:r>
            <a:br>
              <a:rPr lang="en-US" dirty="0"/>
            </a:br>
            <a:r>
              <a:rPr lang="en-US" dirty="0"/>
              <a:t>Recommendations and Information</a:t>
            </a:r>
          </a:p>
        </p:txBody>
      </p:sp>
    </p:spTree>
    <p:extLst>
      <p:ext uri="{BB962C8B-B14F-4D97-AF65-F5344CB8AC3E}">
        <p14:creationId xmlns:p14="http://schemas.microsoft.com/office/powerpoint/2010/main" val="2591902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a:t>The Triple-Risk Model for SIDS</a:t>
            </a:r>
            <a:endParaRPr lang="en-US" altLang="en-US" dirty="0"/>
          </a:p>
        </p:txBody>
      </p:sp>
      <p:sp>
        <p:nvSpPr>
          <p:cNvPr id="5" name="Content Placeholder 4"/>
          <p:cNvSpPr>
            <a:spLocks noGrp="1"/>
          </p:cNvSpPr>
          <p:nvPr>
            <p:ph idx="1"/>
          </p:nvPr>
        </p:nvSpPr>
        <p:spPr/>
        <p:txBody>
          <a:bodyPr/>
          <a:lstStyle/>
          <a:p>
            <a:pPr marL="0" indent="0">
              <a:buNone/>
            </a:pPr>
            <a:r>
              <a:rPr lang="en-US" altLang="en-US" sz="2000" dirty="0"/>
              <a:t>The Triple-Risk Model is the current consensus explanation for the multiple factors that may converge and lead to SIDS. Importantly, safe sleep practices can help prevent exogenous stressors and therefore SIDS.</a:t>
            </a:r>
            <a:endParaRPr lang="en-US" altLang="en-US" sz="2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208" y="2819400"/>
            <a:ext cx="7973584" cy="3584455"/>
          </a:xfrm>
          <a:prstGeom prst="rect">
            <a:avLst/>
          </a:prstGeom>
          <a:solidFill>
            <a:schemeClr val="bg1"/>
          </a:solidFill>
          <a:ln w="9525">
            <a:solidFill>
              <a:schemeClr val="tx1"/>
            </a:solidFill>
          </a:ln>
        </p:spPr>
      </p:pic>
    </p:spTree>
    <p:extLst>
      <p:ext uri="{BB962C8B-B14F-4D97-AF65-F5344CB8AC3E}">
        <p14:creationId xmlns:p14="http://schemas.microsoft.com/office/powerpoint/2010/main" val="42538271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a:defRPr/>
            </a:pPr>
            <a:r>
              <a:rPr lang="en-US" altLang="en-US" dirty="0"/>
              <a:t>AAP Recommendations are Based on Best Available Evidence</a:t>
            </a:r>
          </a:p>
        </p:txBody>
      </p:sp>
      <p:sp>
        <p:nvSpPr>
          <p:cNvPr id="23555" name="Content Placeholder 2"/>
          <p:cNvSpPr>
            <a:spLocks noGrp="1"/>
          </p:cNvSpPr>
          <p:nvPr>
            <p:ph idx="1"/>
          </p:nvPr>
        </p:nvSpPr>
        <p:spPr>
          <a:xfrm>
            <a:off x="457200" y="1646238"/>
            <a:ext cx="8229600" cy="4525962"/>
          </a:xfrm>
        </p:spPr>
        <p:txBody>
          <a:bodyPr/>
          <a:lstStyle/>
          <a:p>
            <a:pPr>
              <a:spcAft>
                <a:spcPts val="1200"/>
              </a:spcAft>
            </a:pPr>
            <a:endParaRPr lang="en-US" altLang="en-US" sz="2400" dirty="0"/>
          </a:p>
          <a:p>
            <a:pPr>
              <a:spcAft>
                <a:spcPts val="1200"/>
              </a:spcAft>
            </a:pPr>
            <a:r>
              <a:rPr lang="en-US" altLang="en-US" sz="2400" dirty="0"/>
              <a:t>With ongoing research and greater understanding comes greater nuance, and therefore complexity.</a:t>
            </a:r>
          </a:p>
          <a:p>
            <a:pPr>
              <a:spcAft>
                <a:spcPts val="1200"/>
              </a:spcAft>
            </a:pPr>
            <a:endParaRPr lang="en-US" altLang="en-US" sz="2400" dirty="0"/>
          </a:p>
          <a:p>
            <a:pPr>
              <a:spcAft>
                <a:spcPts val="1200"/>
              </a:spcAft>
            </a:pPr>
            <a:r>
              <a:rPr lang="en-US" altLang="en-US" sz="2400" dirty="0"/>
              <a:t>Parents and caregivers need your help to understand that recommendations are based on best available evidence.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146C329-8802-4D4E-96B1-6DD0ABF270A1}"/>
              </a:ext>
            </a:extLst>
          </p:cNvPr>
          <p:cNvPicPr>
            <a:picLocks noGrp="1" noChangeAspect="1"/>
          </p:cNvPicPr>
          <p:nvPr>
            <p:ph sz="quarter" idx="10"/>
          </p:nvPr>
        </p:nvPicPr>
        <p:blipFill>
          <a:blip r:embed="rId3"/>
          <a:stretch>
            <a:fillRect/>
          </a:stretch>
        </p:blipFill>
        <p:spPr>
          <a:xfrm>
            <a:off x="5738640" y="2319561"/>
            <a:ext cx="2429744" cy="1457118"/>
          </a:xfrm>
          <a:prstGeom prst="rect">
            <a:avLst/>
          </a:prstGeom>
        </p:spPr>
      </p:pic>
      <p:pic>
        <p:nvPicPr>
          <p:cNvPr id="4" name="Content Placeholder 3">
            <a:extLst>
              <a:ext uri="{FF2B5EF4-FFF2-40B4-BE49-F238E27FC236}">
                <a16:creationId xmlns:a16="http://schemas.microsoft.com/office/drawing/2014/main" id="{3C5B1EF0-A1B9-47AB-BF31-768E15009281}"/>
              </a:ext>
            </a:extLst>
          </p:cNvPr>
          <p:cNvPicPr>
            <a:picLocks noGrp="1" noChangeAspect="1"/>
          </p:cNvPicPr>
          <p:nvPr>
            <p:ph idx="4294967295"/>
          </p:nvPr>
        </p:nvPicPr>
        <p:blipFill>
          <a:blip r:embed="rId4"/>
          <a:stretch>
            <a:fillRect/>
          </a:stretch>
        </p:blipFill>
        <p:spPr>
          <a:xfrm>
            <a:off x="3246135" y="809521"/>
            <a:ext cx="2428530" cy="1457118"/>
          </a:xfrm>
          <a:prstGeom prst="rect">
            <a:avLst/>
          </a:prstGeom>
        </p:spPr>
      </p:pic>
      <p:pic>
        <p:nvPicPr>
          <p:cNvPr id="8" name="Picture 7">
            <a:extLst>
              <a:ext uri="{FF2B5EF4-FFF2-40B4-BE49-F238E27FC236}">
                <a16:creationId xmlns:a16="http://schemas.microsoft.com/office/drawing/2014/main" id="{E0A58286-1CDC-4BD6-9CD5-BEFED65A7844}"/>
              </a:ext>
            </a:extLst>
          </p:cNvPr>
          <p:cNvPicPr>
            <a:picLocks noChangeAspect="1"/>
          </p:cNvPicPr>
          <p:nvPr/>
        </p:nvPicPr>
        <p:blipFill>
          <a:blip r:embed="rId5"/>
          <a:stretch>
            <a:fillRect/>
          </a:stretch>
        </p:blipFill>
        <p:spPr>
          <a:xfrm>
            <a:off x="4947069" y="3989600"/>
            <a:ext cx="1739659" cy="2171574"/>
          </a:xfrm>
          <a:prstGeom prst="rect">
            <a:avLst/>
          </a:prstGeom>
        </p:spPr>
      </p:pic>
      <p:pic>
        <p:nvPicPr>
          <p:cNvPr id="9" name="Picture 8">
            <a:extLst>
              <a:ext uri="{FF2B5EF4-FFF2-40B4-BE49-F238E27FC236}">
                <a16:creationId xmlns:a16="http://schemas.microsoft.com/office/drawing/2014/main" id="{CC70B4C3-C97A-4E29-AE7C-7A0DF2A17EDF}"/>
              </a:ext>
            </a:extLst>
          </p:cNvPr>
          <p:cNvPicPr>
            <a:picLocks noChangeAspect="1"/>
          </p:cNvPicPr>
          <p:nvPr/>
        </p:nvPicPr>
        <p:blipFill>
          <a:blip r:embed="rId6"/>
          <a:stretch>
            <a:fillRect/>
          </a:stretch>
        </p:blipFill>
        <p:spPr>
          <a:xfrm>
            <a:off x="2209800" y="3989600"/>
            <a:ext cx="1739659" cy="2171575"/>
          </a:xfrm>
          <a:prstGeom prst="rect">
            <a:avLst/>
          </a:prstGeom>
        </p:spPr>
      </p:pic>
      <p:pic>
        <p:nvPicPr>
          <p:cNvPr id="10" name="Picture 9">
            <a:extLst>
              <a:ext uri="{FF2B5EF4-FFF2-40B4-BE49-F238E27FC236}">
                <a16:creationId xmlns:a16="http://schemas.microsoft.com/office/drawing/2014/main" id="{C9DEA7A5-779A-4C0F-953C-ACC6CC0DC3BF}"/>
              </a:ext>
            </a:extLst>
          </p:cNvPr>
          <p:cNvPicPr>
            <a:picLocks noChangeAspect="1"/>
          </p:cNvPicPr>
          <p:nvPr/>
        </p:nvPicPr>
        <p:blipFill>
          <a:blip r:embed="rId7"/>
          <a:stretch>
            <a:fillRect/>
          </a:stretch>
        </p:blipFill>
        <p:spPr>
          <a:xfrm>
            <a:off x="1066800" y="1564733"/>
            <a:ext cx="1739659" cy="2171575"/>
          </a:xfrm>
          <a:prstGeom prst="rect">
            <a:avLst/>
          </a:prstGeom>
        </p:spPr>
      </p:pic>
      <p:cxnSp>
        <p:nvCxnSpPr>
          <p:cNvPr id="13" name="Straight Arrow Connector 12">
            <a:extLst>
              <a:ext uri="{FF2B5EF4-FFF2-40B4-BE49-F238E27FC236}">
                <a16:creationId xmlns:a16="http://schemas.microsoft.com/office/drawing/2014/main" id="{1E169584-3A23-46E5-AD06-865CDA9571C5}"/>
              </a:ext>
            </a:extLst>
          </p:cNvPr>
          <p:cNvCxnSpPr>
            <a:stCxn id="4" idx="3"/>
            <a:endCxn id="4" idx="3"/>
          </p:cNvCxnSpPr>
          <p:nvPr/>
        </p:nvCxnSpPr>
        <p:spPr>
          <a:xfrm>
            <a:off x="5674665" y="1538080"/>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Arrow: Bent 13">
            <a:extLst>
              <a:ext uri="{FF2B5EF4-FFF2-40B4-BE49-F238E27FC236}">
                <a16:creationId xmlns:a16="http://schemas.microsoft.com/office/drawing/2014/main" id="{9FB2CB1C-142A-4C3D-8A27-8AD950136299}"/>
              </a:ext>
            </a:extLst>
          </p:cNvPr>
          <p:cNvSpPr/>
          <p:nvPr/>
        </p:nvSpPr>
        <p:spPr>
          <a:xfrm rot="5400000">
            <a:off x="6141773" y="1247185"/>
            <a:ext cx="813816" cy="86868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14">
            <a:extLst>
              <a:ext uri="{FF2B5EF4-FFF2-40B4-BE49-F238E27FC236}">
                <a16:creationId xmlns:a16="http://schemas.microsoft.com/office/drawing/2014/main" id="{CC698D86-CB0F-42FE-BBEC-DD024F1566BB}"/>
              </a:ext>
            </a:extLst>
          </p:cNvPr>
          <p:cNvPicPr>
            <a:picLocks noChangeAspect="1"/>
          </p:cNvPicPr>
          <p:nvPr/>
        </p:nvPicPr>
        <p:blipFill>
          <a:blip r:embed="rId8"/>
          <a:stretch>
            <a:fillRect/>
          </a:stretch>
        </p:blipFill>
        <p:spPr>
          <a:xfrm rot="5400000">
            <a:off x="6714367" y="4189958"/>
            <a:ext cx="890093" cy="841321"/>
          </a:xfrm>
          <a:prstGeom prst="rect">
            <a:avLst/>
          </a:prstGeom>
        </p:spPr>
      </p:pic>
      <p:sp>
        <p:nvSpPr>
          <p:cNvPr id="16" name="Arrow: Left 15">
            <a:extLst>
              <a:ext uri="{FF2B5EF4-FFF2-40B4-BE49-F238E27FC236}">
                <a16:creationId xmlns:a16="http://schemas.microsoft.com/office/drawing/2014/main" id="{023258DC-B595-4033-886B-C2B01D1CD027}"/>
              </a:ext>
            </a:extLst>
          </p:cNvPr>
          <p:cNvSpPr/>
          <p:nvPr/>
        </p:nvSpPr>
        <p:spPr>
          <a:xfrm>
            <a:off x="4001484" y="4847763"/>
            <a:ext cx="765340" cy="45524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1E18ECA-5FCF-45F6-9D4B-BADA3053B270}"/>
              </a:ext>
            </a:extLst>
          </p:cNvPr>
          <p:cNvPicPr>
            <a:picLocks noChangeAspect="1"/>
          </p:cNvPicPr>
          <p:nvPr/>
        </p:nvPicPr>
        <p:blipFill>
          <a:blip r:embed="rId9"/>
          <a:stretch>
            <a:fillRect/>
          </a:stretch>
        </p:blipFill>
        <p:spPr>
          <a:xfrm rot="5400000">
            <a:off x="1143265" y="3928528"/>
            <a:ext cx="841321" cy="890093"/>
          </a:xfrm>
          <a:prstGeom prst="rect">
            <a:avLst/>
          </a:prstGeom>
        </p:spPr>
      </p:pic>
      <p:sp>
        <p:nvSpPr>
          <p:cNvPr id="2" name="TextBox 1">
            <a:extLst>
              <a:ext uri="{FF2B5EF4-FFF2-40B4-BE49-F238E27FC236}">
                <a16:creationId xmlns:a16="http://schemas.microsoft.com/office/drawing/2014/main" id="{94BF39BE-4311-4BDE-8C50-FCF8C468A831}"/>
              </a:ext>
            </a:extLst>
          </p:cNvPr>
          <p:cNvSpPr txBox="1"/>
          <p:nvPr/>
        </p:nvSpPr>
        <p:spPr>
          <a:xfrm>
            <a:off x="2971800" y="2667000"/>
            <a:ext cx="2590800" cy="923330"/>
          </a:xfrm>
          <a:prstGeom prst="rect">
            <a:avLst/>
          </a:prstGeom>
          <a:noFill/>
        </p:spPr>
        <p:txBody>
          <a:bodyPr wrap="square" rtlCol="0">
            <a:spAutoFit/>
          </a:bodyPr>
          <a:lstStyle/>
          <a:p>
            <a:pPr algn="ctr"/>
            <a:r>
              <a:rPr lang="en-US" dirty="0"/>
              <a:t>History of Safe Sleep Research and Recommendations </a:t>
            </a:r>
          </a:p>
        </p:txBody>
      </p:sp>
    </p:spTree>
    <p:extLst>
      <p:ext uri="{BB962C8B-B14F-4D97-AF65-F5344CB8AC3E}">
        <p14:creationId xmlns:p14="http://schemas.microsoft.com/office/powerpoint/2010/main" val="21810499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a:defRPr/>
            </a:pPr>
            <a:r>
              <a:rPr lang="en-US" altLang="en-US"/>
              <a:t>AAP Guidelines: Levels of Evidence</a:t>
            </a:r>
          </a:p>
        </p:txBody>
      </p:sp>
      <p:sp>
        <p:nvSpPr>
          <p:cNvPr id="23555" name="Content Placeholder 2"/>
          <p:cNvSpPr>
            <a:spLocks noGrp="1"/>
          </p:cNvSpPr>
          <p:nvPr>
            <p:ph idx="1"/>
          </p:nvPr>
        </p:nvSpPr>
        <p:spPr>
          <a:xfrm>
            <a:off x="457200" y="1646238"/>
            <a:ext cx="8229600" cy="4525962"/>
          </a:xfrm>
        </p:spPr>
        <p:txBody>
          <a:bodyPr/>
          <a:lstStyle/>
          <a:p>
            <a:pPr marL="0" indent="0">
              <a:spcAft>
                <a:spcPts val="600"/>
              </a:spcAft>
              <a:buFont typeface="Wingdings" pitchFamily="2" charset="2"/>
              <a:buNone/>
              <a:defRPr/>
            </a:pPr>
            <a:r>
              <a:rPr lang="en-US" altLang="en-US" b="1" dirty="0"/>
              <a:t>The 2016 AAP recommendations are grouped into three levels:</a:t>
            </a:r>
          </a:p>
          <a:p>
            <a:pPr marL="514350" indent="-514350">
              <a:spcAft>
                <a:spcPts val="600"/>
              </a:spcAft>
              <a:buClrTx/>
              <a:buFont typeface="+mj-lt"/>
              <a:buAutoNum type="alphaUcPeriod"/>
              <a:defRPr/>
            </a:pPr>
            <a:r>
              <a:rPr lang="en-US" altLang="en-US" sz="2400" dirty="0"/>
              <a:t>Recommendations are based on high-quality scientific evidence indicating high certainty of substantial net benefit, and unlikely to change with future study.</a:t>
            </a:r>
          </a:p>
          <a:p>
            <a:pPr marL="514350" indent="-514350">
              <a:spcAft>
                <a:spcPts val="600"/>
              </a:spcAft>
              <a:buClrTx/>
              <a:buFont typeface="+mj-lt"/>
              <a:buAutoNum type="alphaUcPeriod"/>
              <a:defRPr/>
            </a:pPr>
            <a:r>
              <a:rPr lang="en-US" altLang="en-US" sz="2400" dirty="0"/>
              <a:t>Recommendations are based on evidence available to determine effects of recommendations, but there is limited confidence in the estimates.</a:t>
            </a:r>
          </a:p>
          <a:p>
            <a:pPr marL="514350" indent="-514350">
              <a:spcAft>
                <a:spcPts val="600"/>
              </a:spcAft>
              <a:buClrTx/>
              <a:buFont typeface="+mj-lt"/>
              <a:buAutoNum type="alphaUcPeriod"/>
              <a:defRPr/>
            </a:pPr>
            <a:r>
              <a:rPr lang="en-US" altLang="en-US" sz="2400" dirty="0"/>
              <a:t>Recommendations based on consensus and expert opinion.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a:defRPr/>
            </a:pPr>
            <a:r>
              <a:rPr lang="en-US" altLang="en-US" dirty="0"/>
              <a:t>AAP A-Level Recommendations</a:t>
            </a:r>
          </a:p>
        </p:txBody>
      </p:sp>
      <p:sp>
        <p:nvSpPr>
          <p:cNvPr id="3" name="Content Placeholder 2"/>
          <p:cNvSpPr>
            <a:spLocks noGrp="1"/>
          </p:cNvSpPr>
          <p:nvPr>
            <p:ph idx="1"/>
          </p:nvPr>
        </p:nvSpPr>
        <p:spPr>
          <a:xfrm>
            <a:off x="457200" y="1676400"/>
            <a:ext cx="8229600" cy="5181599"/>
          </a:xfrm>
          <a:extLst/>
        </p:spPr>
        <p:txBody>
          <a:bodyPr numCol="2">
            <a:noAutofit/>
          </a:bodyPr>
          <a:lstStyle/>
          <a:p>
            <a:pPr marL="285750" indent="-285750" eaLnBrk="1" hangingPunct="1">
              <a:spcAft>
                <a:spcPts val="600"/>
              </a:spcAft>
              <a:buClr>
                <a:schemeClr val="accent3"/>
              </a:buClr>
              <a:defRPr/>
            </a:pPr>
            <a:r>
              <a:rPr lang="en-US" sz="1600" dirty="0"/>
              <a:t>Back to sleep for every sleep. </a:t>
            </a:r>
          </a:p>
          <a:p>
            <a:pPr marL="285750" indent="-285750" eaLnBrk="1" hangingPunct="1">
              <a:spcAft>
                <a:spcPts val="600"/>
              </a:spcAft>
              <a:buClr>
                <a:schemeClr val="accent3"/>
              </a:buClr>
              <a:defRPr/>
            </a:pPr>
            <a:r>
              <a:rPr lang="en-US" sz="1600" dirty="0"/>
              <a:t>Use a firm sleep surface. </a:t>
            </a:r>
          </a:p>
          <a:p>
            <a:pPr marL="285750" indent="-285750" eaLnBrk="1" hangingPunct="1">
              <a:spcAft>
                <a:spcPts val="600"/>
              </a:spcAft>
              <a:buClr>
                <a:schemeClr val="accent3"/>
              </a:buClr>
              <a:defRPr/>
            </a:pPr>
            <a:r>
              <a:rPr lang="en-US" sz="1600" dirty="0"/>
              <a:t>Breastfeeding is recommended. </a:t>
            </a:r>
          </a:p>
          <a:p>
            <a:pPr marL="285750" indent="-285750" eaLnBrk="1" hangingPunct="1">
              <a:spcAft>
                <a:spcPts val="600"/>
              </a:spcAft>
              <a:buClr>
                <a:schemeClr val="accent3"/>
              </a:buClr>
              <a:defRPr/>
            </a:pPr>
            <a:r>
              <a:rPr lang="en-US" sz="1600" dirty="0"/>
              <a:t>Room-sharing with the infant on a separate sleep surface is recommended. </a:t>
            </a:r>
          </a:p>
          <a:p>
            <a:pPr marL="285750" indent="-285750" eaLnBrk="1" hangingPunct="1">
              <a:spcAft>
                <a:spcPts val="600"/>
              </a:spcAft>
              <a:buClr>
                <a:schemeClr val="accent3"/>
              </a:buClr>
              <a:defRPr/>
            </a:pPr>
            <a:r>
              <a:rPr lang="en-US" sz="1600" dirty="0"/>
              <a:t>Keep soft objects and loose bedding away from the infant’s sleep area. </a:t>
            </a:r>
          </a:p>
          <a:p>
            <a:pPr marL="285750" indent="-285750" eaLnBrk="1" hangingPunct="1">
              <a:spcAft>
                <a:spcPts val="600"/>
              </a:spcAft>
              <a:buClr>
                <a:schemeClr val="accent3"/>
              </a:buClr>
              <a:defRPr/>
            </a:pPr>
            <a:r>
              <a:rPr lang="en-US" sz="1600" dirty="0"/>
              <a:t>Consider offering a pacifier at naptime and bedtime. </a:t>
            </a:r>
          </a:p>
          <a:p>
            <a:pPr marL="285750" indent="-285750" eaLnBrk="1" hangingPunct="1">
              <a:spcAft>
                <a:spcPts val="600"/>
              </a:spcAft>
              <a:buClr>
                <a:schemeClr val="accent3"/>
              </a:buClr>
              <a:defRPr/>
            </a:pPr>
            <a:r>
              <a:rPr lang="en-US" sz="1600" dirty="0"/>
              <a:t>Avoid smoke exposure during pregnancy and after birth. </a:t>
            </a:r>
          </a:p>
          <a:p>
            <a:pPr marL="285750" indent="-285750" eaLnBrk="1" hangingPunct="1">
              <a:spcAft>
                <a:spcPts val="600"/>
              </a:spcAft>
              <a:buClr>
                <a:schemeClr val="accent3"/>
              </a:buClr>
              <a:defRPr/>
            </a:pPr>
            <a:r>
              <a:rPr lang="en-US" sz="1600" dirty="0"/>
              <a:t>Avoid alcohol and illicit drug use during pregnancy and after birth. </a:t>
            </a:r>
          </a:p>
          <a:p>
            <a:pPr marL="285750" indent="-285750" eaLnBrk="1" hangingPunct="1">
              <a:spcAft>
                <a:spcPts val="600"/>
              </a:spcAft>
              <a:buClr>
                <a:schemeClr val="accent3"/>
              </a:buClr>
              <a:defRPr/>
            </a:pPr>
            <a:r>
              <a:rPr lang="en-US" sz="1600" dirty="0"/>
              <a:t>Avoid overheating. </a:t>
            </a:r>
          </a:p>
          <a:p>
            <a:pPr marL="285750" indent="-285750" eaLnBrk="1" hangingPunct="1">
              <a:spcAft>
                <a:spcPts val="600"/>
              </a:spcAft>
              <a:buClr>
                <a:schemeClr val="accent3"/>
              </a:buClr>
              <a:defRPr/>
            </a:pPr>
            <a:r>
              <a:rPr lang="en-US" sz="1600" dirty="0"/>
              <a:t>Pregnant women should seek and obtain regular prenatal care. </a:t>
            </a:r>
          </a:p>
          <a:p>
            <a:pPr marL="285750" indent="-285750" eaLnBrk="1" hangingPunct="1">
              <a:spcAft>
                <a:spcPts val="600"/>
              </a:spcAft>
              <a:buClr>
                <a:schemeClr val="accent3"/>
              </a:buClr>
              <a:defRPr/>
            </a:pPr>
            <a:r>
              <a:rPr lang="en-US" sz="1600" dirty="0"/>
              <a:t>Infants should be immunized in accordance with AAP and CDC recommendations. </a:t>
            </a:r>
          </a:p>
          <a:p>
            <a:pPr marL="285750" indent="-285750" eaLnBrk="1" hangingPunct="1">
              <a:spcAft>
                <a:spcPts val="600"/>
              </a:spcAft>
              <a:buClr>
                <a:schemeClr val="accent3"/>
              </a:buClr>
              <a:defRPr/>
            </a:pPr>
            <a:r>
              <a:rPr lang="en-US" sz="1600" dirty="0"/>
              <a:t>Do not use home cardiorespiratory monitors as a strategy to reduce the risk of SIDS. </a:t>
            </a:r>
          </a:p>
          <a:p>
            <a:pPr marL="285750" indent="-285750" eaLnBrk="1" hangingPunct="1">
              <a:spcAft>
                <a:spcPts val="600"/>
              </a:spcAft>
              <a:buClr>
                <a:schemeClr val="accent3"/>
              </a:buClr>
              <a:defRPr/>
            </a:pPr>
            <a:r>
              <a:rPr lang="en-US" sz="1600" dirty="0"/>
              <a:t>Health care providers, staff in newborn nurseries and NICUs, and child care providers should endorse and model the SIDS risk-reduction recommendations from birth. </a:t>
            </a:r>
          </a:p>
          <a:p>
            <a:pPr marL="285750" indent="-285750" eaLnBrk="1" hangingPunct="1">
              <a:spcAft>
                <a:spcPts val="600"/>
              </a:spcAft>
              <a:buClr>
                <a:schemeClr val="accent3"/>
              </a:buClr>
              <a:defRPr/>
            </a:pPr>
            <a:r>
              <a:rPr lang="en-US" sz="1600" dirty="0"/>
              <a:t>Media and manufacturers should follow safe sleep guidelines in their messaging and advertising. </a:t>
            </a:r>
          </a:p>
          <a:p>
            <a:pPr marL="285750" indent="-285750" eaLnBrk="1" hangingPunct="1">
              <a:spcAft>
                <a:spcPts val="600"/>
              </a:spcAft>
              <a:buClr>
                <a:schemeClr val="accent3"/>
              </a:buClr>
              <a:defRPr/>
            </a:pPr>
            <a:r>
              <a:rPr lang="en-US" sz="1600" dirty="0"/>
              <a:t>Continue the “Safe to Sleep” campaign, focusing on ways to reduce the risk of all sleep-related infant deaths, including SIDS, suffocation, and other unintentional deaths. Pediatricians and other primary care providers should actively participate in this campaign.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normAutofit/>
          </a:bodyPr>
          <a:lstStyle/>
          <a:p>
            <a:pPr>
              <a:defRPr/>
            </a:pPr>
            <a:r>
              <a:rPr lang="en-US" altLang="en-US" sz="4300" dirty="0"/>
              <a:t>AAP B &amp; C-Level Recommendations</a:t>
            </a:r>
          </a:p>
        </p:txBody>
      </p:sp>
      <p:sp>
        <p:nvSpPr>
          <p:cNvPr id="3" name="Content Placeholder 2"/>
          <p:cNvSpPr>
            <a:spLocks noGrp="1"/>
          </p:cNvSpPr>
          <p:nvPr>
            <p:ph idx="1"/>
          </p:nvPr>
        </p:nvSpPr>
        <p:spPr>
          <a:xfrm>
            <a:off x="457200" y="1646238"/>
            <a:ext cx="8229600" cy="4525962"/>
          </a:xfrm>
        </p:spPr>
        <p:txBody>
          <a:bodyPr/>
          <a:lstStyle/>
          <a:p>
            <a:pPr marL="0" indent="0" eaLnBrk="1" hangingPunct="1">
              <a:buFont typeface="Wingdings" pitchFamily="2" charset="2"/>
              <a:buNone/>
              <a:defRPr/>
            </a:pPr>
            <a:r>
              <a:rPr lang="en-US" sz="2400" b="1" dirty="0"/>
              <a:t>B-level recommendations, 2016</a:t>
            </a:r>
            <a:endParaRPr lang="en-US" sz="2400" dirty="0"/>
          </a:p>
          <a:p>
            <a:pPr marL="285750" indent="-285750" eaLnBrk="1" hangingPunct="1">
              <a:buClr>
                <a:schemeClr val="accent3"/>
              </a:buClr>
              <a:defRPr/>
            </a:pPr>
            <a:r>
              <a:rPr lang="en-US" sz="2000" dirty="0"/>
              <a:t>Avoid the use of commercial devices that are inconsistent with safe sleep recommendations. </a:t>
            </a:r>
          </a:p>
          <a:p>
            <a:pPr marL="285750" indent="-285750" eaLnBrk="1" hangingPunct="1">
              <a:buClr>
                <a:schemeClr val="accent3"/>
              </a:buClr>
              <a:defRPr/>
            </a:pPr>
            <a:r>
              <a:rPr lang="en-US" sz="2000" dirty="0"/>
              <a:t>Supervised, awake tummy time is recommended to facilitate development and to minimize development of positional </a:t>
            </a:r>
            <a:r>
              <a:rPr lang="en-US" sz="2000" dirty="0" err="1"/>
              <a:t>plagiocephaly</a:t>
            </a:r>
            <a:r>
              <a:rPr lang="en-US" sz="2000" dirty="0"/>
              <a:t>. </a:t>
            </a:r>
          </a:p>
          <a:p>
            <a:pPr marL="0" indent="0" eaLnBrk="1" hangingPunct="1">
              <a:spcBef>
                <a:spcPts val="1200"/>
              </a:spcBef>
              <a:buFont typeface="Wingdings" pitchFamily="2" charset="2"/>
              <a:buNone/>
              <a:defRPr/>
            </a:pPr>
            <a:r>
              <a:rPr lang="en-US" sz="2400" b="1" dirty="0"/>
              <a:t>C-level recommendations, 2016</a:t>
            </a:r>
            <a:endParaRPr lang="en-US" sz="2400" dirty="0"/>
          </a:p>
          <a:p>
            <a:pPr marL="285750" indent="-285750" eaLnBrk="1" hangingPunct="1">
              <a:buClr>
                <a:schemeClr val="accent3"/>
              </a:buClr>
              <a:defRPr/>
            </a:pPr>
            <a:r>
              <a:rPr lang="en-US" sz="2000" dirty="0"/>
              <a:t>Continue research and surveillance on the risk factors, causes, and pathophysiologic mechanisms of SIDS and other sleep-related infant deaths, with the ultimate goal of eliminating these deaths entirely. </a:t>
            </a:r>
          </a:p>
          <a:p>
            <a:pPr marL="285750" indent="-285750" eaLnBrk="1" hangingPunct="1">
              <a:buClr>
                <a:schemeClr val="accent3"/>
              </a:buClr>
              <a:defRPr/>
            </a:pPr>
            <a:r>
              <a:rPr lang="en-US" sz="2000" dirty="0"/>
              <a:t>There is no evidence to recommend swaddling as a strategy to reduce the risk of SIDS.</a:t>
            </a:r>
          </a:p>
          <a:p>
            <a:pPr eaLnBrk="1" hangingPunct="1">
              <a:defRPr/>
            </a:pPr>
            <a:endParaRPr lang="en-US" dirty="0"/>
          </a:p>
          <a:p>
            <a:pPr>
              <a:defRPr/>
            </a:pP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defRPr/>
            </a:pPr>
            <a:r>
              <a:rPr lang="en-US" altLang="en-US"/>
              <a:t>Learning Objectives</a:t>
            </a:r>
          </a:p>
        </p:txBody>
      </p:sp>
      <p:sp>
        <p:nvSpPr>
          <p:cNvPr id="3" name="Content Placeholder 2"/>
          <p:cNvSpPr>
            <a:spLocks noGrp="1"/>
          </p:cNvSpPr>
          <p:nvPr>
            <p:ph idx="1"/>
          </p:nvPr>
        </p:nvSpPr>
        <p:spPr>
          <a:xfrm>
            <a:off x="457200" y="1646238"/>
            <a:ext cx="8229600" cy="4525962"/>
          </a:xfrm>
        </p:spPr>
        <p:txBody>
          <a:bodyPr rtlCol="0">
            <a:normAutofit/>
          </a:bodyPr>
          <a:lstStyle/>
          <a:p>
            <a:pPr marL="0" indent="0" eaLnBrk="1" fontAlgn="auto" hangingPunct="1">
              <a:spcAft>
                <a:spcPts val="1200"/>
              </a:spcAft>
              <a:buFont typeface="Wingdings" pitchFamily="2" charset="2"/>
              <a:buNone/>
              <a:defRPr/>
            </a:pPr>
            <a:r>
              <a:rPr lang="en-US" sz="2400" b="1" dirty="0"/>
              <a:t>By the end of this presentation, participants will be able to:</a:t>
            </a:r>
          </a:p>
          <a:p>
            <a:pPr marL="571500" indent="-514350" eaLnBrk="1" fontAlgn="auto" hangingPunct="1">
              <a:spcAft>
                <a:spcPts val="0"/>
              </a:spcAft>
              <a:buClrTx/>
              <a:buFont typeface="+mj-lt"/>
              <a:buAutoNum type="arabicPeriod"/>
              <a:defRPr/>
            </a:pPr>
            <a:r>
              <a:rPr lang="en-US" sz="2600" dirty="0"/>
              <a:t>Recognize the trends in national and Vermont safe sleep data.</a:t>
            </a:r>
          </a:p>
          <a:p>
            <a:pPr marL="571500" indent="-514350" eaLnBrk="1" fontAlgn="auto" hangingPunct="1">
              <a:spcAft>
                <a:spcPts val="0"/>
              </a:spcAft>
              <a:buClrTx/>
              <a:buFont typeface="+mj-lt"/>
              <a:buAutoNum type="arabicPeriod"/>
              <a:defRPr/>
            </a:pPr>
            <a:r>
              <a:rPr lang="en-US" sz="2600" dirty="0"/>
              <a:t>Be familiar with the current American Academy of Pediatrics (AAP) guidelines for infant safe sleep and underlying rationale.</a:t>
            </a:r>
          </a:p>
          <a:p>
            <a:pPr marL="571500" indent="-514350" eaLnBrk="1" fontAlgn="auto" hangingPunct="1">
              <a:spcAft>
                <a:spcPts val="0"/>
              </a:spcAft>
              <a:buClrTx/>
              <a:buFont typeface="+mj-lt"/>
              <a:buAutoNum type="arabicPeriod"/>
              <a:defRPr/>
            </a:pPr>
            <a:r>
              <a:rPr lang="en-US" sz="2600" dirty="0"/>
              <a:t>Appreciate Vermont parents’ safe sleep experiences and needs for information and support.</a:t>
            </a:r>
          </a:p>
          <a:p>
            <a:pPr marL="571500" indent="-514350" eaLnBrk="1" fontAlgn="auto" hangingPunct="1">
              <a:spcAft>
                <a:spcPts val="0"/>
              </a:spcAft>
              <a:buClrTx/>
              <a:buFont typeface="+mj-lt"/>
              <a:buAutoNum type="arabicPeriod"/>
              <a:defRPr/>
            </a:pPr>
            <a:r>
              <a:rPr lang="en-US" sz="2600" dirty="0"/>
              <a:t>Identify effective strategies and resources to educate and support parents on infant safe sleep.</a:t>
            </a:r>
          </a:p>
          <a:p>
            <a:pPr eaLnBrk="1" fontAlgn="auto" hangingPunct="1">
              <a:spcAft>
                <a:spcPts val="0"/>
              </a:spcAft>
              <a:defRPr/>
            </a:pP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US" altLang="en-US" sz="3600" dirty="0"/>
              <a:t>Healthcare providers are essential to promoting safe sleep and preventing SUID</a:t>
            </a:r>
          </a:p>
        </p:txBody>
      </p:sp>
      <p:sp>
        <p:nvSpPr>
          <p:cNvPr id="28675" name="Content Placeholder 2"/>
          <p:cNvSpPr>
            <a:spLocks noGrp="1"/>
          </p:cNvSpPr>
          <p:nvPr>
            <p:ph idx="1"/>
          </p:nvPr>
        </p:nvSpPr>
        <p:spPr>
          <a:xfrm>
            <a:off x="457200" y="1645920"/>
            <a:ext cx="8229600" cy="4754880"/>
          </a:xfrm>
        </p:spPr>
        <p:txBody>
          <a:bodyPr/>
          <a:lstStyle/>
          <a:p>
            <a:pPr eaLnBrk="1" hangingPunct="1"/>
            <a:r>
              <a:rPr lang="en-US" altLang="en-US" dirty="0"/>
              <a:t>The hospital is a critical opportunity for health care providers to model, fix, and reinforce safe sleep practices.</a:t>
            </a:r>
          </a:p>
          <a:p>
            <a:pPr eaLnBrk="1" hangingPunct="1"/>
            <a:r>
              <a:rPr lang="en-US" altLang="en-US" dirty="0"/>
              <a:t>Research demonstrates that:</a:t>
            </a:r>
          </a:p>
          <a:p>
            <a:pPr lvl="1" eaLnBrk="1" hangingPunct="1"/>
            <a:r>
              <a:rPr lang="en-US" altLang="en-US" dirty="0"/>
              <a:t>Parents who see their baby placed supine in the nursery are almost twice as likely to continue this practice at home.</a:t>
            </a:r>
          </a:p>
          <a:p>
            <a:pPr lvl="1" eaLnBrk="1" hangingPunct="1"/>
            <a:r>
              <a:rPr lang="en-US" altLang="en-US" dirty="0"/>
              <a:t>When the correct behavior is modeled and followed up with a conversation on safe sleep recommendations, adoption of safe behaviors is increased even more significantly.</a:t>
            </a:r>
          </a:p>
          <a:p>
            <a:pPr eaLnBrk="1" hangingPunct="1"/>
            <a:endParaRPr lang="en-US" altLang="en-US" sz="26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2B107-A2D1-4F43-AFF2-4952F787B907}"/>
              </a:ext>
            </a:extLst>
          </p:cNvPr>
          <p:cNvSpPr>
            <a:spLocks noGrp="1"/>
          </p:cNvSpPr>
          <p:nvPr>
            <p:ph type="title"/>
          </p:nvPr>
        </p:nvSpPr>
        <p:spPr>
          <a:xfrm>
            <a:off x="457200" y="274638"/>
            <a:ext cx="8229600" cy="1325562"/>
          </a:xfrm>
        </p:spPr>
        <p:txBody>
          <a:bodyPr/>
          <a:lstStyle/>
          <a:p>
            <a:pPr algn="ctr"/>
            <a:r>
              <a:rPr lang="en-US" dirty="0"/>
              <a:t>Florence Nightingale’s recommendation</a:t>
            </a:r>
          </a:p>
        </p:txBody>
      </p:sp>
      <p:sp>
        <p:nvSpPr>
          <p:cNvPr id="3" name="Content Placeholder 2">
            <a:extLst>
              <a:ext uri="{FF2B5EF4-FFF2-40B4-BE49-F238E27FC236}">
                <a16:creationId xmlns:a16="http://schemas.microsoft.com/office/drawing/2014/main" id="{FAFEC027-3759-4B22-8DF6-BE7A5B1189BC}"/>
              </a:ext>
            </a:extLst>
          </p:cNvPr>
          <p:cNvSpPr>
            <a:spLocks noGrp="1"/>
          </p:cNvSpPr>
          <p:nvPr>
            <p:ph idx="1"/>
          </p:nvPr>
        </p:nvSpPr>
        <p:spPr>
          <a:xfrm>
            <a:off x="457200" y="2438400"/>
            <a:ext cx="8229600" cy="3733483"/>
          </a:xfrm>
        </p:spPr>
        <p:txBody>
          <a:bodyPr/>
          <a:lstStyle/>
          <a:p>
            <a:pPr marL="0" indent="0">
              <a:buNone/>
            </a:pPr>
            <a:r>
              <a:rPr lang="en-US" dirty="0"/>
              <a:t>“Baby must have a cot to itself; else it runs the risk of being overlaid or suffocated. Baby must not be covered up too much in bed, or too  little.” </a:t>
            </a:r>
            <a:r>
              <a:rPr lang="en-US" i="1" dirty="0"/>
              <a:t>Minding Baby</a:t>
            </a:r>
            <a:r>
              <a:rPr lang="en-US" dirty="0"/>
              <a:t> 1861 </a:t>
            </a:r>
          </a:p>
          <a:p>
            <a:endParaRPr lang="en-US" dirty="0"/>
          </a:p>
        </p:txBody>
      </p:sp>
    </p:spTree>
    <p:extLst>
      <p:ext uri="{BB962C8B-B14F-4D97-AF65-F5344CB8AC3E}">
        <p14:creationId xmlns:p14="http://schemas.microsoft.com/office/powerpoint/2010/main" val="1577295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altLang="en-US" dirty="0"/>
              <a:t>Alternate sleep positions require a provider’s order</a:t>
            </a:r>
          </a:p>
        </p:txBody>
      </p:sp>
      <p:sp>
        <p:nvSpPr>
          <p:cNvPr id="29699" name="Content Placeholder 3"/>
          <p:cNvSpPr>
            <a:spLocks noGrp="1"/>
          </p:cNvSpPr>
          <p:nvPr>
            <p:ph idx="1"/>
          </p:nvPr>
        </p:nvSpPr>
        <p:spPr/>
        <p:txBody>
          <a:bodyPr/>
          <a:lstStyle/>
          <a:p>
            <a:pPr eaLnBrk="1" hangingPunct="1">
              <a:spcAft>
                <a:spcPts val="1200"/>
              </a:spcAft>
            </a:pPr>
            <a:r>
              <a:rPr lang="en-US" altLang="en-US" sz="2400" dirty="0"/>
              <a:t>There are a few circumstances in which a health care provider might recommend that a baby should be placed to sleep on his or her stomach or side, such as upper-airway malformations or severe gastroesophageal reflux. </a:t>
            </a:r>
          </a:p>
          <a:p>
            <a:pPr eaLnBrk="1" hangingPunct="1">
              <a:spcAft>
                <a:spcPts val="1200"/>
              </a:spcAft>
            </a:pPr>
            <a:r>
              <a:rPr lang="en-US" altLang="en-US" sz="2400" dirty="0"/>
              <a:t>This will require a written order from the provider.</a:t>
            </a:r>
          </a:p>
          <a:p>
            <a:pPr eaLnBrk="1" hangingPunct="1">
              <a:spcAft>
                <a:spcPts val="1200"/>
              </a:spcAft>
            </a:pPr>
            <a:r>
              <a:rPr lang="en-US" altLang="en-US" sz="2400" dirty="0"/>
              <a:t>If there is an order for a stomach or side sleeping position, the nurse can advise parents and caregivers to reduce SUID risk in other ways, such as avoiding soft bedding, ensuring the baby does not overheat, etc. </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29DBB-5704-4732-A95A-BC773F9D5ABE}"/>
              </a:ext>
            </a:extLst>
          </p:cNvPr>
          <p:cNvSpPr>
            <a:spLocks noGrp="1"/>
          </p:cNvSpPr>
          <p:nvPr>
            <p:ph type="title"/>
          </p:nvPr>
        </p:nvSpPr>
        <p:spPr/>
        <p:txBody>
          <a:bodyPr/>
          <a:lstStyle/>
          <a:p>
            <a:r>
              <a:rPr lang="en-US" dirty="0"/>
              <a:t>Understanding and Addressing Parental Beliefs and Behaviors</a:t>
            </a:r>
          </a:p>
        </p:txBody>
      </p:sp>
    </p:spTree>
    <p:extLst>
      <p:ext uri="{BB962C8B-B14F-4D97-AF65-F5344CB8AC3E}">
        <p14:creationId xmlns:p14="http://schemas.microsoft.com/office/powerpoint/2010/main" val="366683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D5B5E-7C31-4CF9-A35D-FA694140347C}"/>
              </a:ext>
            </a:extLst>
          </p:cNvPr>
          <p:cNvSpPr>
            <a:spLocks noGrp="1"/>
          </p:cNvSpPr>
          <p:nvPr>
            <p:ph type="title"/>
          </p:nvPr>
        </p:nvSpPr>
        <p:spPr/>
        <p:txBody>
          <a:bodyPr/>
          <a:lstStyle/>
          <a:p>
            <a:r>
              <a:rPr lang="en-US" dirty="0"/>
              <a:t>Parental Behaviors and Knowledge</a:t>
            </a:r>
          </a:p>
        </p:txBody>
      </p:sp>
      <p:sp>
        <p:nvSpPr>
          <p:cNvPr id="3" name="Content Placeholder 2">
            <a:extLst>
              <a:ext uri="{FF2B5EF4-FFF2-40B4-BE49-F238E27FC236}">
                <a16:creationId xmlns:a16="http://schemas.microsoft.com/office/drawing/2014/main" id="{5DF6A250-1FBC-4D15-89FD-4056A3C00DDB}"/>
              </a:ext>
            </a:extLst>
          </p:cNvPr>
          <p:cNvSpPr>
            <a:spLocks noGrp="1"/>
          </p:cNvSpPr>
          <p:nvPr>
            <p:ph idx="1"/>
          </p:nvPr>
        </p:nvSpPr>
        <p:spPr>
          <a:xfrm>
            <a:off x="457200" y="1828800"/>
            <a:ext cx="8229600" cy="4343083"/>
          </a:xfrm>
        </p:spPr>
        <p:txBody>
          <a:bodyPr/>
          <a:lstStyle/>
          <a:p>
            <a:r>
              <a:rPr lang="en-US" sz="2400" dirty="0"/>
              <a:t>Understanding caregiver’s behaviors, and the barriers for either following, or not following, the recommendations is critical to addressing the issue of infant safe sleep. </a:t>
            </a:r>
          </a:p>
          <a:p>
            <a:r>
              <a:rPr lang="en-US" sz="2400" dirty="0"/>
              <a:t>A parent or caregiver’s behavior is influenced by his or her knowledge, but also by other factors including: situational care, preference, and safety misconceptions. </a:t>
            </a:r>
          </a:p>
          <a:p>
            <a:r>
              <a:rPr lang="en-US" sz="2400" dirty="0"/>
              <a:t>Parents who have had previous babies may have practices that worked for them in the past that may or may not have been entirely safe for the baby’s sleep.  </a:t>
            </a:r>
          </a:p>
          <a:p>
            <a:endParaRPr lang="en-US" dirty="0"/>
          </a:p>
        </p:txBody>
      </p:sp>
    </p:spTree>
    <p:extLst>
      <p:ext uri="{BB962C8B-B14F-4D97-AF65-F5344CB8AC3E}">
        <p14:creationId xmlns:p14="http://schemas.microsoft.com/office/powerpoint/2010/main" val="4251859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defRPr/>
            </a:pPr>
            <a:r>
              <a:rPr lang="en-US" altLang="en-US"/>
              <a:t>Many factors affect adherence to safe sleep practices</a:t>
            </a:r>
          </a:p>
        </p:txBody>
      </p:sp>
      <p:grpSp>
        <p:nvGrpSpPr>
          <p:cNvPr id="4" name="Group 3"/>
          <p:cNvGrpSpPr/>
          <p:nvPr/>
        </p:nvGrpSpPr>
        <p:grpSpPr>
          <a:xfrm>
            <a:off x="457200" y="2209802"/>
            <a:ext cx="8229600" cy="3566160"/>
            <a:chOff x="228601" y="2209802"/>
            <a:chExt cx="8229600" cy="3566160"/>
          </a:xfrm>
        </p:grpSpPr>
        <p:sp>
          <p:nvSpPr>
            <p:cNvPr id="3" name="Rectangle 2"/>
            <p:cNvSpPr/>
            <p:nvPr/>
          </p:nvSpPr>
          <p:spPr>
            <a:xfrm>
              <a:off x="228601" y="2209802"/>
              <a:ext cx="8229600" cy="356616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1" y="2438400"/>
              <a:ext cx="7962900" cy="3051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Content Placeholder 1"/>
          <p:cNvSpPr>
            <a:spLocks noGrp="1"/>
          </p:cNvSpPr>
          <p:nvPr>
            <p:ph idx="1"/>
          </p:nvPr>
        </p:nvSpPr>
        <p:spPr>
          <a:xfrm>
            <a:off x="457200" y="1645921"/>
            <a:ext cx="8229600" cy="1097280"/>
          </a:xfrm>
        </p:spPr>
        <p:txBody>
          <a:bodyPr/>
          <a:lstStyle/>
          <a:p>
            <a:pPr marL="0" indent="0">
              <a:buNone/>
            </a:pPr>
            <a:r>
              <a:rPr lang="en-US" altLang="en-US" sz="2400" b="1" dirty="0"/>
              <a:t>A theoretical model of what influences safe sleep practices</a:t>
            </a:r>
          </a:p>
          <a:p>
            <a:pPr marL="0" indent="0">
              <a:buNone/>
            </a:pPr>
            <a:endParaRPr lang="en-US" sz="2400" b="1" dirty="0"/>
          </a:p>
        </p:txBody>
      </p:sp>
    </p:spTree>
    <p:extLst>
      <p:ext uri="{BB962C8B-B14F-4D97-AF65-F5344CB8AC3E}">
        <p14:creationId xmlns:p14="http://schemas.microsoft.com/office/powerpoint/2010/main" val="6721576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02B4-786E-4370-982C-EB05902A2F9B}"/>
              </a:ext>
            </a:extLst>
          </p:cNvPr>
          <p:cNvSpPr>
            <a:spLocks noGrp="1"/>
          </p:cNvSpPr>
          <p:nvPr>
            <p:ph type="title"/>
          </p:nvPr>
        </p:nvSpPr>
        <p:spPr/>
        <p:txBody>
          <a:bodyPr/>
          <a:lstStyle/>
          <a:p>
            <a:r>
              <a:rPr lang="en-US" dirty="0"/>
              <a:t>Addressing the Misconceptions </a:t>
            </a:r>
          </a:p>
        </p:txBody>
      </p:sp>
      <p:sp>
        <p:nvSpPr>
          <p:cNvPr id="3" name="Content Placeholder 2">
            <a:extLst>
              <a:ext uri="{FF2B5EF4-FFF2-40B4-BE49-F238E27FC236}">
                <a16:creationId xmlns:a16="http://schemas.microsoft.com/office/drawing/2014/main" id="{92881059-FC02-4489-BA5E-A1CC41AAEE43}"/>
              </a:ext>
            </a:extLst>
          </p:cNvPr>
          <p:cNvSpPr>
            <a:spLocks noGrp="1"/>
          </p:cNvSpPr>
          <p:nvPr>
            <p:ph idx="1"/>
          </p:nvPr>
        </p:nvSpPr>
        <p:spPr>
          <a:xfrm>
            <a:off x="457200" y="1645920"/>
            <a:ext cx="8458200" cy="5135880"/>
          </a:xfrm>
        </p:spPr>
        <p:txBody>
          <a:bodyPr/>
          <a:lstStyle/>
          <a:p>
            <a:pPr marL="0" lvl="0" indent="0" eaLnBrk="1" fontAlgn="auto" hangingPunct="1">
              <a:spcBef>
                <a:spcPts val="0"/>
              </a:spcBef>
              <a:spcAft>
                <a:spcPts val="0"/>
              </a:spcAft>
              <a:buClrTx/>
              <a:buNone/>
            </a:pPr>
            <a:r>
              <a:rPr lang="en-US" sz="2400" b="1" dirty="0"/>
              <a:t>Misconception</a:t>
            </a:r>
            <a:r>
              <a:rPr lang="en-US" sz="2400" dirty="0"/>
              <a:t>: The safe sleep recommendations are anti-breast feeding and anti-bonding</a:t>
            </a:r>
          </a:p>
          <a:p>
            <a:pPr marL="0" lvl="0" indent="0" eaLnBrk="1" fontAlgn="auto" hangingPunct="1">
              <a:spcBef>
                <a:spcPts val="0"/>
              </a:spcBef>
              <a:spcAft>
                <a:spcPts val="0"/>
              </a:spcAft>
              <a:buClrTx/>
              <a:buNone/>
            </a:pPr>
            <a:endParaRPr lang="en-US" sz="1000" dirty="0"/>
          </a:p>
          <a:p>
            <a:pPr marL="0" lvl="0" indent="0" eaLnBrk="1" fontAlgn="auto" hangingPunct="1">
              <a:spcBef>
                <a:spcPts val="0"/>
              </a:spcBef>
              <a:spcAft>
                <a:spcPts val="0"/>
              </a:spcAft>
              <a:buClrTx/>
              <a:buNone/>
            </a:pPr>
            <a:r>
              <a:rPr lang="en-US" sz="2400" b="1" dirty="0"/>
              <a:t>Truth: </a:t>
            </a:r>
          </a:p>
          <a:p>
            <a:pPr marL="1200150" lvl="2" indent="-285750" eaLnBrk="1" fontAlgn="auto" hangingPunct="1">
              <a:spcBef>
                <a:spcPts val="0"/>
              </a:spcBef>
              <a:spcAft>
                <a:spcPts val="0"/>
              </a:spcAft>
              <a:buClrTx/>
              <a:buFont typeface="Arial" charset="0"/>
              <a:buChar char="•"/>
            </a:pPr>
            <a:r>
              <a:rPr lang="en-US" sz="2400" b="1" dirty="0"/>
              <a:t>Room </a:t>
            </a:r>
            <a:r>
              <a:rPr lang="en-US" sz="2400" dirty="0"/>
              <a:t>sharing instead of bed sharing, allows for the infant to remain close to his or her parents and helps to facilitate breastfeeding, while also protecting the infant from a potentially deadly sleep environment (suffocation, entrapment, and overlay). </a:t>
            </a:r>
          </a:p>
          <a:p>
            <a:pPr marL="1200150" lvl="2" indent="-285750" eaLnBrk="1" fontAlgn="auto" hangingPunct="1">
              <a:spcBef>
                <a:spcPts val="0"/>
              </a:spcBef>
              <a:spcAft>
                <a:spcPts val="0"/>
              </a:spcAft>
              <a:buClrTx/>
              <a:buFont typeface="Arial" charset="0"/>
              <a:buChar char="•"/>
            </a:pPr>
            <a:endParaRPr lang="en-US" sz="1000" dirty="0"/>
          </a:p>
          <a:p>
            <a:pPr marL="1200150" lvl="2" indent="-285750" eaLnBrk="1" fontAlgn="auto" hangingPunct="1">
              <a:spcBef>
                <a:spcPts val="0"/>
              </a:spcBef>
              <a:spcAft>
                <a:spcPts val="0"/>
              </a:spcAft>
              <a:buClrTx/>
              <a:buFont typeface="Arial" charset="0"/>
              <a:buChar char="•"/>
            </a:pPr>
            <a:r>
              <a:rPr lang="en-US" sz="2400" dirty="0"/>
              <a:t>Mothers can spend time in bed with the infant to breastfeed or bond, as long as the mother is fully awake. If she is feeling drowsy, the baby should be returned to the safety of their own crib. </a:t>
            </a:r>
          </a:p>
          <a:p>
            <a:endParaRPr lang="en-US" dirty="0"/>
          </a:p>
        </p:txBody>
      </p:sp>
    </p:spTree>
    <p:extLst>
      <p:ext uri="{BB962C8B-B14F-4D97-AF65-F5344CB8AC3E}">
        <p14:creationId xmlns:p14="http://schemas.microsoft.com/office/powerpoint/2010/main" val="19189417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F13FCA-6479-4834-A485-57BB61B62A18}"/>
              </a:ext>
            </a:extLst>
          </p:cNvPr>
          <p:cNvSpPr>
            <a:spLocks noGrp="1"/>
          </p:cNvSpPr>
          <p:nvPr>
            <p:ph sz="half" idx="4294967295"/>
          </p:nvPr>
        </p:nvSpPr>
        <p:spPr>
          <a:xfrm>
            <a:off x="342899" y="1371600"/>
            <a:ext cx="8521401" cy="4283075"/>
          </a:xfrm>
        </p:spPr>
        <p:txBody>
          <a:bodyPr/>
          <a:lstStyle/>
          <a:p>
            <a:pPr marL="0" lvl="0" indent="0" eaLnBrk="1" fontAlgn="auto" hangingPunct="1">
              <a:spcBef>
                <a:spcPts val="0"/>
              </a:spcBef>
              <a:spcAft>
                <a:spcPts val="0"/>
              </a:spcAft>
              <a:buClrTx/>
              <a:buNone/>
            </a:pPr>
            <a:r>
              <a:rPr lang="en-US" sz="2000" b="1" dirty="0">
                <a:latin typeface="+mj-lt"/>
              </a:rPr>
              <a:t>Truth: </a:t>
            </a:r>
            <a:r>
              <a:rPr lang="en-US" sz="1800" dirty="0">
                <a:latin typeface="+mj-lt"/>
              </a:rPr>
              <a:t>There is no evidence that aspiration is more common among healthy babies sleeping on their backs than among healthy babies sleeping on their stomachs</a:t>
            </a:r>
          </a:p>
          <a:p>
            <a:pPr marL="0" indent="0" eaLnBrk="1" fontAlgn="auto" hangingPunct="1">
              <a:spcBef>
                <a:spcPts val="0"/>
              </a:spcBef>
              <a:spcAft>
                <a:spcPts val="0"/>
              </a:spcAft>
              <a:buClrTx/>
              <a:buNone/>
            </a:pPr>
            <a:r>
              <a:rPr lang="en-US" sz="1800" dirty="0">
                <a:latin typeface="+mj-lt"/>
              </a:rPr>
              <a:t>Cases of fatal aspiration are very rare, except when associated with an underlying or comorbid medical condition; in most of the few reported cases of death </a:t>
            </a:r>
            <a:r>
              <a:rPr lang="en-US" sz="2400" dirty="0">
                <a:latin typeface="+mj-lt"/>
              </a:rPr>
              <a:t>related</a:t>
            </a:r>
            <a:r>
              <a:rPr lang="en-US" sz="1800" dirty="0">
                <a:latin typeface="+mj-lt"/>
              </a:rPr>
              <a:t> to aspiration, the baby was in a prone position. </a:t>
            </a:r>
          </a:p>
          <a:p>
            <a:pPr marL="0" indent="0" eaLnBrk="1" fontAlgn="auto" hangingPunct="1">
              <a:spcBef>
                <a:spcPts val="0"/>
              </a:spcBef>
              <a:spcAft>
                <a:spcPts val="0"/>
              </a:spcAft>
              <a:buClrTx/>
              <a:buNone/>
            </a:pPr>
            <a:endParaRPr lang="en-US" sz="1800" dirty="0">
              <a:solidFill>
                <a:schemeClr val="accent1">
                  <a:lumMod val="75000"/>
                </a:schemeClr>
              </a:solidFill>
              <a:latin typeface="Century Schoolbook" panose="02040604050505020304"/>
            </a:endParaRPr>
          </a:p>
        </p:txBody>
      </p:sp>
      <p:pic>
        <p:nvPicPr>
          <p:cNvPr id="6" name="Content Placeholder 5">
            <a:extLst>
              <a:ext uri="{FF2B5EF4-FFF2-40B4-BE49-F238E27FC236}">
                <a16:creationId xmlns:a16="http://schemas.microsoft.com/office/drawing/2014/main" id="{83A4FA33-7082-4002-A461-141CE57C6F7E}"/>
              </a:ext>
            </a:extLst>
          </p:cNvPr>
          <p:cNvPicPr>
            <a:picLocks noGrp="1" noChangeAspect="1"/>
          </p:cNvPicPr>
          <p:nvPr>
            <p:ph sz="half" idx="4294967295"/>
          </p:nvPr>
        </p:nvPicPr>
        <p:blipFill>
          <a:blip r:embed="rId2"/>
          <a:stretch>
            <a:fillRect/>
          </a:stretch>
        </p:blipFill>
        <p:spPr>
          <a:xfrm>
            <a:off x="1600200" y="3886200"/>
            <a:ext cx="5577395" cy="2671961"/>
          </a:xfrm>
          <a:prstGeom prst="rect">
            <a:avLst/>
          </a:prstGeom>
        </p:spPr>
      </p:pic>
      <p:sp>
        <p:nvSpPr>
          <p:cNvPr id="7" name="Rectangle 6">
            <a:extLst>
              <a:ext uri="{FF2B5EF4-FFF2-40B4-BE49-F238E27FC236}">
                <a16:creationId xmlns:a16="http://schemas.microsoft.com/office/drawing/2014/main" id="{9F63F9AD-57C8-444C-839D-40316372A407}"/>
              </a:ext>
            </a:extLst>
          </p:cNvPr>
          <p:cNvSpPr/>
          <p:nvPr/>
        </p:nvSpPr>
        <p:spPr>
          <a:xfrm>
            <a:off x="342900" y="533400"/>
            <a:ext cx="8458200" cy="677108"/>
          </a:xfrm>
          <a:prstGeom prst="rect">
            <a:avLst/>
          </a:prstGeom>
        </p:spPr>
        <p:txBody>
          <a:bodyPr wrap="square">
            <a:spAutoFit/>
          </a:bodyPr>
          <a:lstStyle/>
          <a:p>
            <a:r>
              <a:rPr lang="en-US" sz="2000" b="1" dirty="0"/>
              <a:t>Misconception: </a:t>
            </a:r>
            <a:r>
              <a:rPr lang="en-US" i="1" dirty="0"/>
              <a:t>Infants will regurgitate and aspirate if they are put to sleep on their backs</a:t>
            </a:r>
          </a:p>
        </p:txBody>
      </p:sp>
      <p:sp>
        <p:nvSpPr>
          <p:cNvPr id="8" name="Rectangle 7">
            <a:extLst>
              <a:ext uri="{FF2B5EF4-FFF2-40B4-BE49-F238E27FC236}">
                <a16:creationId xmlns:a16="http://schemas.microsoft.com/office/drawing/2014/main" id="{FBF472C8-31A2-4FCE-B1D2-74D0588D62CE}"/>
              </a:ext>
            </a:extLst>
          </p:cNvPr>
          <p:cNvSpPr/>
          <p:nvPr/>
        </p:nvSpPr>
        <p:spPr>
          <a:xfrm>
            <a:off x="307039" y="3218397"/>
            <a:ext cx="8494061" cy="369332"/>
          </a:xfrm>
          <a:prstGeom prst="rect">
            <a:avLst/>
          </a:prstGeom>
        </p:spPr>
        <p:txBody>
          <a:bodyPr wrap="square">
            <a:spAutoFit/>
          </a:bodyPr>
          <a:lstStyle/>
          <a:p>
            <a:r>
              <a:rPr lang="en-US" i="1" dirty="0"/>
              <a:t>Babies may actually clear secretions better when they are in a supine position. </a:t>
            </a:r>
          </a:p>
        </p:txBody>
      </p:sp>
    </p:spTree>
    <p:extLst>
      <p:ext uri="{BB962C8B-B14F-4D97-AF65-F5344CB8AC3E}">
        <p14:creationId xmlns:p14="http://schemas.microsoft.com/office/powerpoint/2010/main" val="14572495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A7B17-776A-402C-B53A-01CBA3E8A9D9}"/>
              </a:ext>
            </a:extLst>
          </p:cNvPr>
          <p:cNvSpPr>
            <a:spLocks noGrp="1"/>
          </p:cNvSpPr>
          <p:nvPr>
            <p:ph type="title"/>
          </p:nvPr>
        </p:nvSpPr>
        <p:spPr/>
        <p:txBody>
          <a:bodyPr/>
          <a:lstStyle/>
          <a:p>
            <a:r>
              <a:rPr lang="en-US" dirty="0"/>
              <a:t>Misconceptions Continued</a:t>
            </a:r>
          </a:p>
        </p:txBody>
      </p:sp>
      <p:sp>
        <p:nvSpPr>
          <p:cNvPr id="3" name="Content Placeholder 2">
            <a:extLst>
              <a:ext uri="{FF2B5EF4-FFF2-40B4-BE49-F238E27FC236}">
                <a16:creationId xmlns:a16="http://schemas.microsoft.com/office/drawing/2014/main" id="{88585C89-2CA0-4D6D-98D6-19818A382A0B}"/>
              </a:ext>
            </a:extLst>
          </p:cNvPr>
          <p:cNvSpPr>
            <a:spLocks noGrp="1"/>
          </p:cNvSpPr>
          <p:nvPr>
            <p:ph idx="1"/>
          </p:nvPr>
        </p:nvSpPr>
        <p:spPr>
          <a:xfrm>
            <a:off x="457200" y="1645920"/>
            <a:ext cx="8229600" cy="4937442"/>
          </a:xfrm>
        </p:spPr>
        <p:txBody>
          <a:bodyPr/>
          <a:lstStyle/>
          <a:p>
            <a:pPr marL="0" lvl="0" indent="0" eaLnBrk="1" fontAlgn="auto" hangingPunct="1">
              <a:spcBef>
                <a:spcPts val="0"/>
              </a:spcBef>
              <a:spcAft>
                <a:spcPts val="0"/>
              </a:spcAft>
              <a:buClrTx/>
              <a:buNone/>
            </a:pPr>
            <a:r>
              <a:rPr lang="en-US" sz="2000" b="1" dirty="0">
                <a:latin typeface="Calibri" panose="020F0502020204030204" pitchFamily="34" charset="0"/>
              </a:rPr>
              <a:t>Misconception: </a:t>
            </a:r>
            <a:r>
              <a:rPr lang="en-US" sz="2000" i="1" dirty="0">
                <a:latin typeface="Calibri" panose="020F0502020204030204" pitchFamily="34" charset="0"/>
              </a:rPr>
              <a:t>Infants are more comfortable and sleep better on their stomachs</a:t>
            </a:r>
          </a:p>
          <a:p>
            <a:pPr marL="285750" lvl="0" indent="-285750" eaLnBrk="1" fontAlgn="auto" hangingPunct="1">
              <a:spcBef>
                <a:spcPts val="0"/>
              </a:spcBef>
              <a:spcAft>
                <a:spcPts val="0"/>
              </a:spcAft>
              <a:buClrTx/>
              <a:buFont typeface="Arial" charset="0"/>
              <a:buChar char="•"/>
            </a:pPr>
            <a:endParaRPr lang="en-US" sz="2000" dirty="0">
              <a:latin typeface="Calibri" panose="020F0502020204030204" pitchFamily="34" charset="0"/>
            </a:endParaRPr>
          </a:p>
          <a:p>
            <a:pPr marL="0" lvl="0" indent="0" eaLnBrk="1" fontAlgn="auto" hangingPunct="1">
              <a:spcBef>
                <a:spcPts val="0"/>
              </a:spcBef>
              <a:spcAft>
                <a:spcPts val="0"/>
              </a:spcAft>
              <a:buClrTx/>
              <a:buNone/>
            </a:pPr>
            <a:r>
              <a:rPr lang="en-US" sz="2000" b="1" dirty="0">
                <a:latin typeface="Calibri" panose="020F0502020204030204" pitchFamily="34" charset="0"/>
              </a:rPr>
              <a:t>Truth: </a:t>
            </a:r>
          </a:p>
          <a:p>
            <a:pPr marL="800100" lvl="1" eaLnBrk="1" fontAlgn="auto" hangingPunct="1">
              <a:spcBef>
                <a:spcPts val="0"/>
              </a:spcBef>
              <a:spcAft>
                <a:spcPts val="0"/>
              </a:spcAft>
              <a:buClrTx/>
              <a:buFont typeface="Arial" charset="0"/>
              <a:buChar char="•"/>
            </a:pPr>
            <a:r>
              <a:rPr lang="en-US" sz="2200" dirty="0">
                <a:latin typeface="Calibri" panose="020F0502020204030204" pitchFamily="34" charset="0"/>
              </a:rPr>
              <a:t>It is true that some infants who lie on their backs do not sleep as deeply as those who lie on their stomachs.</a:t>
            </a:r>
          </a:p>
          <a:p>
            <a:pPr marL="1200150" lvl="2" indent="-285750" eaLnBrk="1" fontAlgn="auto" hangingPunct="1">
              <a:spcBef>
                <a:spcPts val="0"/>
              </a:spcBef>
              <a:spcAft>
                <a:spcPts val="0"/>
              </a:spcAft>
              <a:buClrTx/>
              <a:buFont typeface="Arial" charset="0"/>
              <a:buChar char="•"/>
            </a:pPr>
            <a:endParaRPr lang="en-US" sz="1800" dirty="0">
              <a:latin typeface="Calibri" panose="020F0502020204030204" pitchFamily="34" charset="0"/>
            </a:endParaRPr>
          </a:p>
          <a:p>
            <a:pPr marL="800100" lvl="1" eaLnBrk="1" fontAlgn="auto" hangingPunct="1">
              <a:spcBef>
                <a:spcPts val="0"/>
              </a:spcBef>
              <a:spcAft>
                <a:spcPts val="0"/>
              </a:spcAft>
              <a:buClrTx/>
              <a:buFont typeface="Arial" charset="0"/>
              <a:buChar char="•"/>
            </a:pPr>
            <a:r>
              <a:rPr lang="en-US" sz="2200" dirty="0">
                <a:latin typeface="Calibri" panose="020F0502020204030204" pitchFamily="34" charset="0"/>
              </a:rPr>
              <a:t>However, the absence of a very deep sleep is believed to help protect infants against SUID. </a:t>
            </a:r>
          </a:p>
          <a:p>
            <a:pPr marL="1200150" lvl="2" indent="-285750" eaLnBrk="1" fontAlgn="auto" hangingPunct="1">
              <a:spcBef>
                <a:spcPts val="0"/>
              </a:spcBef>
              <a:spcAft>
                <a:spcPts val="0"/>
              </a:spcAft>
              <a:buClrTx/>
              <a:buFont typeface="Arial" charset="0"/>
              <a:buChar char="•"/>
            </a:pPr>
            <a:endParaRPr lang="en-US" sz="1800" dirty="0">
              <a:latin typeface="Calibri" panose="020F0502020204030204" pitchFamily="34" charset="0"/>
            </a:endParaRPr>
          </a:p>
          <a:p>
            <a:pPr marL="800100" lvl="1" eaLnBrk="1" fontAlgn="auto" hangingPunct="1">
              <a:spcBef>
                <a:spcPts val="0"/>
              </a:spcBef>
              <a:spcAft>
                <a:spcPts val="0"/>
              </a:spcAft>
              <a:buClrTx/>
              <a:buFont typeface="Arial" charset="0"/>
              <a:buChar char="•"/>
            </a:pPr>
            <a:r>
              <a:rPr lang="en-US" sz="2200" dirty="0">
                <a:latin typeface="Calibri" panose="020F0502020204030204" pitchFamily="34" charset="0"/>
              </a:rPr>
              <a:t>The bottom line is that safety is more important than comfort. The supine position should be used even if the infant seems to sleep less comfortably – thus the parents should be encouraged to work with their baby to get used to sleeping supine. </a:t>
            </a:r>
          </a:p>
          <a:p>
            <a:endParaRPr lang="en-US" dirty="0"/>
          </a:p>
        </p:txBody>
      </p:sp>
    </p:spTree>
    <p:extLst>
      <p:ext uri="{BB962C8B-B14F-4D97-AF65-F5344CB8AC3E}">
        <p14:creationId xmlns:p14="http://schemas.microsoft.com/office/powerpoint/2010/main" val="24582121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F29A2A-FB89-4F39-889A-70E6153BF1CB}"/>
              </a:ext>
            </a:extLst>
          </p:cNvPr>
          <p:cNvPicPr>
            <a:picLocks noChangeAspect="1"/>
          </p:cNvPicPr>
          <p:nvPr/>
        </p:nvPicPr>
        <p:blipFill>
          <a:blip r:embed="rId3">
            <a:biLevel thresh="75000"/>
          </a:blip>
          <a:stretch>
            <a:fillRect/>
          </a:stretch>
        </p:blipFill>
        <p:spPr>
          <a:xfrm>
            <a:off x="2667000" y="2904490"/>
            <a:ext cx="3581400" cy="914479"/>
          </a:xfrm>
          <a:prstGeom prst="rect">
            <a:avLst/>
          </a:prstGeom>
        </p:spPr>
      </p:pic>
      <p:sp>
        <p:nvSpPr>
          <p:cNvPr id="5" name="Rectangle 4">
            <a:extLst>
              <a:ext uri="{FF2B5EF4-FFF2-40B4-BE49-F238E27FC236}">
                <a16:creationId xmlns:a16="http://schemas.microsoft.com/office/drawing/2014/main" id="{84CBC756-4001-4C6B-8DE3-9288ACD9F351}"/>
              </a:ext>
            </a:extLst>
          </p:cNvPr>
          <p:cNvSpPr/>
          <p:nvPr/>
        </p:nvSpPr>
        <p:spPr>
          <a:xfrm>
            <a:off x="533400" y="581561"/>
            <a:ext cx="8153400" cy="707886"/>
          </a:xfrm>
          <a:prstGeom prst="rect">
            <a:avLst/>
          </a:prstGeom>
        </p:spPr>
        <p:txBody>
          <a:bodyPr wrap="square">
            <a:spAutoFit/>
          </a:bodyPr>
          <a:lstStyle/>
          <a:p>
            <a:pPr lvl="0" eaLnBrk="1" fontAlgn="auto" hangingPunct="1">
              <a:spcBef>
                <a:spcPts val="0"/>
              </a:spcBef>
              <a:spcAft>
                <a:spcPts val="0"/>
              </a:spcAft>
            </a:pPr>
            <a:r>
              <a:rPr lang="en-US" sz="2000" b="1" dirty="0">
                <a:cs typeface="+mn-cs"/>
              </a:rPr>
              <a:t>Misconception: </a:t>
            </a:r>
            <a:r>
              <a:rPr lang="en-US" sz="2000" i="1" dirty="0">
                <a:cs typeface="+mn-cs"/>
              </a:rPr>
              <a:t>Infants who are put to sleep on their backs have permanent flat spots in the back of their heads</a:t>
            </a:r>
          </a:p>
        </p:txBody>
      </p:sp>
      <p:pic>
        <p:nvPicPr>
          <p:cNvPr id="6" name="Picture 5">
            <a:extLst>
              <a:ext uri="{FF2B5EF4-FFF2-40B4-BE49-F238E27FC236}">
                <a16:creationId xmlns:a16="http://schemas.microsoft.com/office/drawing/2014/main" id="{53282FEC-51CB-49A3-841D-B7F63E3BE060}"/>
              </a:ext>
            </a:extLst>
          </p:cNvPr>
          <p:cNvPicPr>
            <a:picLocks noChangeAspect="1"/>
          </p:cNvPicPr>
          <p:nvPr/>
        </p:nvPicPr>
        <p:blipFill>
          <a:blip r:embed="rId4">
            <a:biLevel thresh="75000"/>
          </a:blip>
          <a:stretch>
            <a:fillRect/>
          </a:stretch>
        </p:blipFill>
        <p:spPr>
          <a:xfrm>
            <a:off x="457200" y="1524000"/>
            <a:ext cx="1219306" cy="536494"/>
          </a:xfrm>
          <a:prstGeom prst="rect">
            <a:avLst/>
          </a:prstGeom>
        </p:spPr>
      </p:pic>
      <p:sp>
        <p:nvSpPr>
          <p:cNvPr id="8" name="Rectangle 7">
            <a:extLst>
              <a:ext uri="{FF2B5EF4-FFF2-40B4-BE49-F238E27FC236}">
                <a16:creationId xmlns:a16="http://schemas.microsoft.com/office/drawing/2014/main" id="{C6777AB5-86EE-44B3-8059-924E5590357D}"/>
              </a:ext>
            </a:extLst>
          </p:cNvPr>
          <p:cNvSpPr/>
          <p:nvPr/>
        </p:nvSpPr>
        <p:spPr>
          <a:xfrm>
            <a:off x="-381000" y="1981200"/>
            <a:ext cx="9296400" cy="923330"/>
          </a:xfrm>
          <a:prstGeom prst="rect">
            <a:avLst/>
          </a:prstGeom>
        </p:spPr>
        <p:txBody>
          <a:bodyPr wrap="square">
            <a:spAutoFit/>
          </a:bodyPr>
          <a:lstStyle/>
          <a:p>
            <a:pPr lvl="2" eaLnBrk="1" fontAlgn="auto" hangingPunct="1">
              <a:spcBef>
                <a:spcPts val="0"/>
              </a:spcBef>
              <a:spcAft>
                <a:spcPts val="0"/>
              </a:spcAft>
            </a:pPr>
            <a:r>
              <a:rPr lang="en-US" dirty="0">
                <a:cs typeface="+mn-cs"/>
              </a:rPr>
              <a:t>In some cases, repeated external pressure on one area of the head from spending all of the time in the supine position can lead to a flattening of the back of the head, called </a:t>
            </a:r>
            <a:r>
              <a:rPr lang="en-US" i="1" dirty="0">
                <a:cs typeface="+mn-cs"/>
              </a:rPr>
              <a:t>positional plagiocephaly.</a:t>
            </a:r>
          </a:p>
        </p:txBody>
      </p:sp>
      <p:pic>
        <p:nvPicPr>
          <p:cNvPr id="9" name="Picture 8">
            <a:extLst>
              <a:ext uri="{FF2B5EF4-FFF2-40B4-BE49-F238E27FC236}">
                <a16:creationId xmlns:a16="http://schemas.microsoft.com/office/drawing/2014/main" id="{2695B29A-B6C8-48ED-9F60-2A8CAFDE700E}"/>
              </a:ext>
            </a:extLst>
          </p:cNvPr>
          <p:cNvPicPr>
            <a:picLocks noChangeAspect="1"/>
          </p:cNvPicPr>
          <p:nvPr/>
        </p:nvPicPr>
        <p:blipFill>
          <a:blip r:embed="rId5"/>
          <a:stretch>
            <a:fillRect/>
          </a:stretch>
        </p:blipFill>
        <p:spPr>
          <a:xfrm>
            <a:off x="2523566" y="3953471"/>
            <a:ext cx="4096867" cy="2213040"/>
          </a:xfrm>
          <a:prstGeom prst="rect">
            <a:avLst/>
          </a:prstGeom>
        </p:spPr>
      </p:pic>
    </p:spTree>
    <p:extLst>
      <p:ext uri="{BB962C8B-B14F-4D97-AF65-F5344CB8AC3E}">
        <p14:creationId xmlns:p14="http://schemas.microsoft.com/office/powerpoint/2010/main" val="661665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286081-34DF-43FF-83A4-5D9FB2B983DB}"/>
              </a:ext>
            </a:extLst>
          </p:cNvPr>
          <p:cNvSpPr>
            <a:spLocks noGrp="1"/>
          </p:cNvSpPr>
          <p:nvPr>
            <p:ph type="title"/>
          </p:nvPr>
        </p:nvSpPr>
        <p:spPr/>
        <p:txBody>
          <a:bodyPr/>
          <a:lstStyle/>
          <a:p>
            <a:r>
              <a:rPr lang="en-US" dirty="0"/>
              <a:t>The Importance of Nurses</a:t>
            </a:r>
          </a:p>
        </p:txBody>
      </p:sp>
      <p:sp>
        <p:nvSpPr>
          <p:cNvPr id="2" name="Content Placeholder 1">
            <a:extLst>
              <a:ext uri="{FF2B5EF4-FFF2-40B4-BE49-F238E27FC236}">
                <a16:creationId xmlns:a16="http://schemas.microsoft.com/office/drawing/2014/main" id="{CC0AA6BD-CD1D-4CCD-B7E1-C7952E2D8157}"/>
              </a:ext>
            </a:extLst>
          </p:cNvPr>
          <p:cNvSpPr>
            <a:spLocks noGrp="1"/>
          </p:cNvSpPr>
          <p:nvPr>
            <p:ph idx="1"/>
          </p:nvPr>
        </p:nvSpPr>
        <p:spPr/>
        <p:txBody>
          <a:bodyPr/>
          <a:lstStyle/>
          <a:p>
            <a:pPr marL="45720" lvl="0" indent="0" eaLnBrk="1" fontAlgn="auto" hangingPunct="1">
              <a:lnSpc>
                <a:spcPct val="90000"/>
              </a:lnSpc>
              <a:spcBef>
                <a:spcPts val="1800"/>
              </a:spcBef>
              <a:spcAft>
                <a:spcPts val="0"/>
              </a:spcAft>
              <a:buClrTx/>
              <a:buSzPct val="90000"/>
              <a:buNone/>
            </a:pPr>
            <a:endParaRPr lang="en-US" sz="2400" dirty="0">
              <a:latin typeface="Century Schoolbook" panose="02040604050505020304"/>
            </a:endParaRPr>
          </a:p>
          <a:p>
            <a:pPr lvl="0" eaLnBrk="1" hangingPunct="1">
              <a:lnSpc>
                <a:spcPct val="90000"/>
              </a:lnSpc>
              <a:buSzPct val="90000"/>
            </a:pPr>
            <a:r>
              <a:rPr lang="en-US" dirty="0"/>
              <a:t>Studies have indicated that parents listen to nurses and model their actions regarding the sleep position of their new infant. </a:t>
            </a:r>
          </a:p>
          <a:p>
            <a:pPr lvl="0" eaLnBrk="1" hangingPunct="1">
              <a:lnSpc>
                <a:spcPct val="90000"/>
              </a:lnSpc>
              <a:buSzPct val="90000"/>
            </a:pPr>
            <a:endParaRPr lang="en-US" dirty="0"/>
          </a:p>
          <a:p>
            <a:pPr lvl="0" eaLnBrk="1" hangingPunct="1">
              <a:lnSpc>
                <a:spcPct val="90000"/>
              </a:lnSpc>
              <a:buSzPct val="90000"/>
            </a:pPr>
            <a:r>
              <a:rPr lang="en-US" dirty="0"/>
              <a:t>Nurses are essential in influencing parents to place their babies in a safe sleep environment </a:t>
            </a:r>
          </a:p>
          <a:p>
            <a:endParaRPr lang="en-US" dirty="0"/>
          </a:p>
        </p:txBody>
      </p:sp>
    </p:spTree>
    <p:extLst>
      <p:ext uri="{BB962C8B-B14F-4D97-AF65-F5344CB8AC3E}">
        <p14:creationId xmlns:p14="http://schemas.microsoft.com/office/powerpoint/2010/main" val="36865031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A3D46-9470-4AC5-BC02-D93086CEDCD6}"/>
              </a:ext>
            </a:extLst>
          </p:cNvPr>
          <p:cNvSpPr>
            <a:spLocks noGrp="1"/>
          </p:cNvSpPr>
          <p:nvPr>
            <p:ph type="title"/>
          </p:nvPr>
        </p:nvSpPr>
        <p:spPr/>
        <p:txBody>
          <a:bodyPr/>
          <a:lstStyle/>
          <a:p>
            <a:r>
              <a:rPr lang="en-US" dirty="0"/>
              <a:t>Cultural Challenges to SUID Risk Reduction</a:t>
            </a:r>
          </a:p>
        </p:txBody>
      </p:sp>
      <p:sp>
        <p:nvSpPr>
          <p:cNvPr id="3" name="Content Placeholder 2">
            <a:extLst>
              <a:ext uri="{FF2B5EF4-FFF2-40B4-BE49-F238E27FC236}">
                <a16:creationId xmlns:a16="http://schemas.microsoft.com/office/drawing/2014/main" id="{A5DAA786-7411-4836-9CC9-8F9291AED452}"/>
              </a:ext>
            </a:extLst>
          </p:cNvPr>
          <p:cNvSpPr>
            <a:spLocks noGrp="1"/>
          </p:cNvSpPr>
          <p:nvPr>
            <p:ph idx="1"/>
          </p:nvPr>
        </p:nvSpPr>
        <p:spPr/>
        <p:txBody>
          <a:bodyPr/>
          <a:lstStyle/>
          <a:p>
            <a:pPr lvl="0" eaLnBrk="1" fontAlgn="auto" hangingPunct="1">
              <a:spcBef>
                <a:spcPts val="0"/>
              </a:spcBef>
              <a:spcAft>
                <a:spcPts val="0"/>
              </a:spcAft>
              <a:buClr>
                <a:srgbClr val="FFC000"/>
              </a:buClr>
            </a:pPr>
            <a:r>
              <a:rPr lang="en-US" sz="2400" dirty="0">
                <a:latin typeface="Century Schoolbook" panose="02040604050505020304"/>
              </a:rPr>
              <a:t>Infant care often has its roots in tradition and experience, more so than in science.</a:t>
            </a:r>
          </a:p>
          <a:p>
            <a:pPr marL="285750" lvl="0" indent="-285750" eaLnBrk="1" fontAlgn="auto" hangingPunct="1">
              <a:spcBef>
                <a:spcPts val="0"/>
              </a:spcBef>
              <a:spcAft>
                <a:spcPts val="0"/>
              </a:spcAft>
              <a:buClrTx/>
              <a:buFont typeface="Arial" charset="0"/>
              <a:buChar char="•"/>
            </a:pPr>
            <a:endParaRPr lang="en-US" dirty="0"/>
          </a:p>
          <a:p>
            <a:pPr eaLnBrk="1" fontAlgn="auto" hangingPunct="1">
              <a:spcBef>
                <a:spcPts val="0"/>
              </a:spcBef>
              <a:spcAft>
                <a:spcPts val="0"/>
              </a:spcAft>
              <a:buClr>
                <a:srgbClr val="FFC000"/>
              </a:buClr>
            </a:pPr>
            <a:r>
              <a:rPr lang="en-US" sz="2400" dirty="0">
                <a:latin typeface="Century Schoolbook" panose="02040604050505020304"/>
              </a:rPr>
              <a:t>It is important that advice on SUID risk reduction be as clear and as culturally appropriate as possible. </a:t>
            </a:r>
          </a:p>
          <a:p>
            <a:pPr marL="0" indent="0">
              <a:buNone/>
            </a:pPr>
            <a:endParaRPr lang="en-US" dirty="0"/>
          </a:p>
          <a:p>
            <a:r>
              <a:rPr lang="en-US" sz="2400" dirty="0">
                <a:latin typeface="Century Schoolbook" panose="02040604050505020304"/>
              </a:rPr>
              <a:t>Nurses may need to address specific cultural issues and concerns directly when discussing SUID risk reduction with families.</a:t>
            </a:r>
            <a:endParaRPr lang="en-US" dirty="0"/>
          </a:p>
        </p:txBody>
      </p:sp>
    </p:spTree>
    <p:extLst>
      <p:ext uri="{BB962C8B-B14F-4D97-AF65-F5344CB8AC3E}">
        <p14:creationId xmlns:p14="http://schemas.microsoft.com/office/powerpoint/2010/main" val="28091194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5E7F2-9D90-42FB-8C39-AACF52351BE9}"/>
              </a:ext>
            </a:extLst>
          </p:cNvPr>
          <p:cNvSpPr>
            <a:spLocks noGrp="1"/>
          </p:cNvSpPr>
          <p:nvPr>
            <p:ph type="title"/>
          </p:nvPr>
        </p:nvSpPr>
        <p:spPr/>
        <p:txBody>
          <a:bodyPr/>
          <a:lstStyle/>
          <a:p>
            <a:r>
              <a:rPr lang="en-US" dirty="0"/>
              <a:t>Hospital Data and Prevention Information</a:t>
            </a:r>
          </a:p>
        </p:txBody>
      </p:sp>
    </p:spTree>
    <p:extLst>
      <p:ext uri="{BB962C8B-B14F-4D97-AF65-F5344CB8AC3E}">
        <p14:creationId xmlns:p14="http://schemas.microsoft.com/office/powerpoint/2010/main" val="10156913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altLang="en-US"/>
              <a:t>Alternate sleep positions require a provider’s order</a:t>
            </a:r>
          </a:p>
        </p:txBody>
      </p:sp>
      <p:sp>
        <p:nvSpPr>
          <p:cNvPr id="29699" name="Content Placeholder 3"/>
          <p:cNvSpPr>
            <a:spLocks noGrp="1"/>
          </p:cNvSpPr>
          <p:nvPr>
            <p:ph idx="1"/>
          </p:nvPr>
        </p:nvSpPr>
        <p:spPr/>
        <p:txBody>
          <a:bodyPr/>
          <a:lstStyle/>
          <a:p>
            <a:pPr eaLnBrk="1" hangingPunct="1">
              <a:spcAft>
                <a:spcPts val="1200"/>
              </a:spcAft>
            </a:pPr>
            <a:r>
              <a:rPr lang="en-US" altLang="en-US" sz="2400" dirty="0"/>
              <a:t>There are a few circumstances in which a provider might recommend that a baby should be placed to sleep on his or her stomach or side, such as upper-airway malformations or severe gastroesophageal reflux.</a:t>
            </a:r>
          </a:p>
          <a:p>
            <a:pPr eaLnBrk="1" hangingPunct="1">
              <a:spcAft>
                <a:spcPts val="1200"/>
              </a:spcAft>
            </a:pPr>
            <a:r>
              <a:rPr lang="en-US" altLang="en-US" sz="2400" dirty="0"/>
              <a:t>If a health care provider writes an order for a stomach or side sleeping position, be sure to advise parents and caregivers to reduce SUID risk in other ways, such as avoiding soft bedding, ensuring the baby does not overheat, etc. </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a:t>In-Hospital Newborn Falls/Drops</a:t>
            </a:r>
          </a:p>
        </p:txBody>
      </p:sp>
      <p:sp>
        <p:nvSpPr>
          <p:cNvPr id="30723" name="Content Placeholder 3"/>
          <p:cNvSpPr>
            <a:spLocks noGrp="1"/>
          </p:cNvSpPr>
          <p:nvPr>
            <p:ph idx="1"/>
          </p:nvPr>
        </p:nvSpPr>
        <p:spPr/>
        <p:txBody>
          <a:bodyPr/>
          <a:lstStyle/>
          <a:p>
            <a:r>
              <a:rPr lang="en-US" altLang="en-US" sz="2400" dirty="0"/>
              <a:t>Newborns experience in-hospital falls at a rate of approximately 1.6–4.14/10,000 live births, resulting in an estimated 600–1600 falls per year in the United States.</a:t>
            </a:r>
          </a:p>
        </p:txBody>
      </p:sp>
      <p:pic>
        <p:nvPicPr>
          <p:cNvPr id="30724" name="Picture 7"/>
          <p:cNvPicPr>
            <a:picLocks noChangeAspect="1" noChangeArrowheads="1"/>
          </p:cNvPicPr>
          <p:nvPr/>
        </p:nvPicPr>
        <p:blipFill>
          <a:blip r:embed="rId3">
            <a:extLst>
              <a:ext uri="{28A0092B-C50C-407E-A947-70E740481C1C}">
                <a14:useLocalDpi xmlns:a14="http://schemas.microsoft.com/office/drawing/2010/main" val="0"/>
              </a:ext>
            </a:extLst>
          </a:blip>
          <a:srcRect l="21434" t="13037" r="30492" b="2892"/>
          <a:stretch>
            <a:fillRect/>
          </a:stretch>
        </p:blipFill>
        <p:spPr bwMode="auto">
          <a:xfrm>
            <a:off x="617538" y="3108325"/>
            <a:ext cx="2506662" cy="3157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5" name="Rectangle 1"/>
          <p:cNvSpPr>
            <a:spLocks noChangeArrowheads="1"/>
          </p:cNvSpPr>
          <p:nvPr/>
        </p:nvSpPr>
        <p:spPr bwMode="auto">
          <a:xfrm>
            <a:off x="3352800" y="2971800"/>
            <a:ext cx="5334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rgbClr val="FE910E"/>
              </a:buClr>
              <a:buFont typeface="Wingdings" panose="05000000000000000000" pitchFamily="2" charset="2"/>
              <a:buChar char="§"/>
              <a:defRPr sz="3200">
                <a:solidFill>
                  <a:schemeClr val="tx1"/>
                </a:solidFill>
                <a:latin typeface="Calibri" panose="020F0502020204030204" pitchFamily="34" charset="0"/>
              </a:defRPr>
            </a:lvl1pPr>
            <a:lvl2pPr marL="742950" indent="-285750" eaLnBrk="0" hangingPunct="0">
              <a:spcBef>
                <a:spcPct val="20000"/>
              </a:spcBef>
              <a:buClr>
                <a:srgbClr val="FE910E"/>
              </a:buClr>
              <a:buFont typeface="Wingdings" panose="05000000000000000000" pitchFamily="2" charset="2"/>
              <a:buChar char="§"/>
              <a:defRPr sz="2800">
                <a:solidFill>
                  <a:schemeClr val="tx1"/>
                </a:solidFill>
                <a:latin typeface="Calibri" panose="020F0502020204030204" pitchFamily="34" charset="0"/>
              </a:defRPr>
            </a:lvl2pPr>
            <a:lvl3pPr marL="1143000" indent="-228600" eaLnBrk="0" hangingPunct="0">
              <a:spcBef>
                <a:spcPct val="20000"/>
              </a:spcBef>
              <a:buClr>
                <a:srgbClr val="FE910E"/>
              </a:buClr>
              <a:buFont typeface="Wingdings" panose="05000000000000000000" pitchFamily="2" charset="2"/>
              <a:buChar char="§"/>
              <a:defRPr sz="2400">
                <a:solidFill>
                  <a:schemeClr val="tx1"/>
                </a:solidFill>
                <a:latin typeface="Calibri" panose="020F0502020204030204" pitchFamily="34" charset="0"/>
              </a:defRPr>
            </a:lvl3pPr>
            <a:lvl4pPr marL="1600200" indent="-228600" eaLnBrk="0" hangingPunct="0">
              <a:spcBef>
                <a:spcPct val="20000"/>
              </a:spcBef>
              <a:buClr>
                <a:srgbClr val="FE910E"/>
              </a:buClr>
              <a:buFont typeface="Wingdings" panose="05000000000000000000" pitchFamily="2" charset="2"/>
              <a:buChar char="§"/>
              <a:defRPr sz="2000">
                <a:solidFill>
                  <a:schemeClr val="tx1"/>
                </a:solidFill>
                <a:latin typeface="Calibri" panose="020F0502020204030204" pitchFamily="34" charset="0"/>
              </a:defRPr>
            </a:lvl4pPr>
            <a:lvl5pPr marL="2057400" indent="-228600" eaLnBrk="0" hangingPunct="0">
              <a:spcBef>
                <a:spcPct val="20000"/>
              </a:spcBef>
              <a:buClr>
                <a:srgbClr val="FE910E"/>
              </a:buClr>
              <a:buFont typeface="Wingdings" panose="05000000000000000000" pitchFamily="2" charset="2"/>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FE910E"/>
              </a:buClr>
              <a:buFont typeface="Wingdings" panose="05000000000000000000" pitchFamily="2" charset="2"/>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FE910E"/>
              </a:buClr>
              <a:buFont typeface="Wingdings" panose="05000000000000000000" pitchFamily="2" charset="2"/>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FE910E"/>
              </a:buClr>
              <a:buFont typeface="Wingdings" panose="05000000000000000000" pitchFamily="2" charset="2"/>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FE910E"/>
              </a:buClr>
              <a:buFont typeface="Wingdings" panose="05000000000000000000" pitchFamily="2" charset="2"/>
              <a:buChar char="§"/>
              <a:defRPr sz="2000">
                <a:solidFill>
                  <a:schemeClr val="tx1"/>
                </a:solidFill>
                <a:latin typeface="Calibri" panose="020F0502020204030204" pitchFamily="34" charset="0"/>
              </a:defRPr>
            </a:lvl9pPr>
          </a:lstStyle>
          <a:p>
            <a:pPr eaLnBrk="1" hangingPunct="1">
              <a:spcBef>
                <a:spcPct val="0"/>
              </a:spcBef>
              <a:spcAft>
                <a:spcPts val="1200"/>
              </a:spcAft>
              <a:buClr>
                <a:schemeClr val="accent3"/>
              </a:buClr>
              <a:defRPr/>
            </a:pPr>
            <a:r>
              <a:rPr lang="en-US" altLang="en-US" sz="2400" dirty="0">
                <a:cs typeface="Arial" panose="020B0604020202020204" pitchFamily="34" charset="0"/>
              </a:rPr>
              <a:t>The most common reason for these falls is the mother (or partner or other adult) falling asleep and dropping the newborn.</a:t>
            </a:r>
          </a:p>
          <a:p>
            <a:pPr eaLnBrk="1" hangingPunct="1">
              <a:spcBef>
                <a:spcPct val="0"/>
              </a:spcBef>
              <a:spcAft>
                <a:spcPts val="1200"/>
              </a:spcAft>
              <a:buClr>
                <a:schemeClr val="accent3"/>
              </a:buClr>
              <a:defRPr/>
            </a:pPr>
            <a:r>
              <a:rPr lang="en-US" altLang="en-US" sz="2400" dirty="0">
                <a:cs typeface="Arial" panose="020B0604020202020204" pitchFamily="34" charset="0"/>
              </a:rPr>
              <a:t>The challenge during this time is to support mother-baby bonding and breastfeeding in the hospital while ensuring the safety of the newborn.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US" altLang="en-US" sz="3600"/>
              <a:t>Healthcare providers are essential to promoting safe sleep and preventing SUID</a:t>
            </a:r>
          </a:p>
        </p:txBody>
      </p:sp>
      <p:sp>
        <p:nvSpPr>
          <p:cNvPr id="28675" name="Content Placeholder 2"/>
          <p:cNvSpPr>
            <a:spLocks noGrp="1"/>
          </p:cNvSpPr>
          <p:nvPr>
            <p:ph idx="1"/>
          </p:nvPr>
        </p:nvSpPr>
        <p:spPr/>
        <p:txBody>
          <a:bodyPr/>
          <a:lstStyle/>
          <a:p>
            <a:pPr eaLnBrk="1" hangingPunct="1"/>
            <a:r>
              <a:rPr lang="en-US" altLang="en-US" dirty="0"/>
              <a:t>The hospital is a critical opportunity for healthcare providers to model, fix, and reinforce safe sleep practices.</a:t>
            </a:r>
          </a:p>
          <a:p>
            <a:pPr eaLnBrk="1" hangingPunct="1"/>
            <a:r>
              <a:rPr lang="en-US" altLang="en-US" dirty="0"/>
              <a:t>Research demonstrates that:</a:t>
            </a:r>
          </a:p>
          <a:p>
            <a:pPr lvl="1" eaLnBrk="1" hangingPunct="1"/>
            <a:r>
              <a:rPr lang="en-US" altLang="en-US" dirty="0"/>
              <a:t>Parents who see their baby placed supine in the nursery are almost twice as likely to continue this practice at home.</a:t>
            </a:r>
          </a:p>
          <a:p>
            <a:pPr lvl="1" eaLnBrk="1" hangingPunct="1"/>
            <a:r>
              <a:rPr lang="en-US" altLang="en-US" dirty="0"/>
              <a:t>When the correct behavior is modeled and follow up with a conversation on safe sleep recommendations, adoption of safe behaviors is increased even more significantly.</a:t>
            </a:r>
          </a:p>
          <a:p>
            <a:pPr eaLnBrk="1" hangingPunct="1"/>
            <a:endParaRPr lang="en-US" altLang="en-US" sz="2600" dirty="0"/>
          </a:p>
        </p:txBody>
      </p:sp>
    </p:spTree>
    <p:extLst>
      <p:ext uri="{BB962C8B-B14F-4D97-AF65-F5344CB8AC3E}">
        <p14:creationId xmlns:p14="http://schemas.microsoft.com/office/powerpoint/2010/main" val="33687324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US" altLang="en-US" dirty="0"/>
              <a:t>Potential Interventions to Prevent Newborn Falls/Drops </a:t>
            </a:r>
          </a:p>
        </p:txBody>
      </p:sp>
      <p:sp>
        <p:nvSpPr>
          <p:cNvPr id="31747" name="Content Placeholder 1"/>
          <p:cNvSpPr>
            <a:spLocks noGrp="1"/>
          </p:cNvSpPr>
          <p:nvPr>
            <p:ph idx="1"/>
          </p:nvPr>
        </p:nvSpPr>
        <p:spPr>
          <a:extLst/>
        </p:spPr>
        <p:txBody>
          <a:bodyPr numCol="2" spcCol="182880">
            <a:normAutofit lnSpcReduction="10000"/>
          </a:bodyPr>
          <a:lstStyle/>
          <a:p>
            <a:pPr eaLnBrk="1" hangingPunct="1">
              <a:spcBef>
                <a:spcPct val="0"/>
              </a:spcBef>
              <a:spcAft>
                <a:spcPts val="1200"/>
              </a:spcAft>
              <a:buClr>
                <a:schemeClr val="accent3"/>
              </a:buClr>
              <a:defRPr/>
            </a:pPr>
            <a:r>
              <a:rPr lang="en-US" altLang="en-US" sz="2200" b="1" dirty="0">
                <a:cs typeface="Arial" panose="020B0604020202020204" pitchFamily="34" charset="0"/>
              </a:rPr>
              <a:t>Educate</a:t>
            </a:r>
            <a:r>
              <a:rPr lang="en-US" altLang="en-US" sz="2200" dirty="0">
                <a:cs typeface="Arial" panose="020B0604020202020204" pitchFamily="34" charset="0"/>
              </a:rPr>
              <a:t> healthcare providers and others on the unit and  parents about the risk of newborn falls/drops.</a:t>
            </a:r>
          </a:p>
          <a:p>
            <a:pPr eaLnBrk="1" hangingPunct="1">
              <a:spcBef>
                <a:spcPct val="0"/>
              </a:spcBef>
              <a:spcAft>
                <a:spcPts val="1200"/>
              </a:spcAft>
              <a:buClr>
                <a:schemeClr val="accent3"/>
              </a:buClr>
              <a:defRPr/>
            </a:pPr>
            <a:r>
              <a:rPr lang="en-US" altLang="en-US" sz="2200" b="1" dirty="0">
                <a:cs typeface="Arial" panose="020B0604020202020204" pitchFamily="34" charset="0"/>
              </a:rPr>
              <a:t>Establish</a:t>
            </a:r>
            <a:r>
              <a:rPr lang="en-US" altLang="en-US" sz="2200" dirty="0">
                <a:cs typeface="Arial" panose="020B0604020202020204" pitchFamily="34" charset="0"/>
              </a:rPr>
              <a:t> a no co-sleeping policy, reinforced through a parent contract and written and verbal reminders.</a:t>
            </a:r>
          </a:p>
          <a:p>
            <a:pPr eaLnBrk="1" hangingPunct="1">
              <a:spcBef>
                <a:spcPct val="0"/>
              </a:spcBef>
              <a:spcAft>
                <a:spcPts val="1200"/>
              </a:spcAft>
              <a:buClr>
                <a:schemeClr val="accent3"/>
              </a:buClr>
              <a:defRPr/>
            </a:pPr>
            <a:r>
              <a:rPr lang="en-US" altLang="en-US" sz="2200" b="1" dirty="0">
                <a:cs typeface="Arial" panose="020B0604020202020204" pitchFamily="34" charset="0"/>
              </a:rPr>
              <a:t>Assess </a:t>
            </a:r>
            <a:r>
              <a:rPr lang="en-US" altLang="en-US" sz="2200" dirty="0">
                <a:cs typeface="Arial" panose="020B0604020202020204" pitchFamily="34" charset="0"/>
              </a:rPr>
              <a:t>maternal clinical status (e.g. limited mobility due to difficult delivery or Caesarean delivery, taking medication with sedative side effects).</a:t>
            </a:r>
          </a:p>
          <a:p>
            <a:pPr eaLnBrk="1" hangingPunct="1">
              <a:spcBef>
                <a:spcPct val="0"/>
              </a:spcBef>
              <a:spcAft>
                <a:spcPts val="1200"/>
              </a:spcAft>
              <a:buClr>
                <a:schemeClr val="accent3"/>
              </a:buClr>
              <a:defRPr/>
            </a:pPr>
            <a:r>
              <a:rPr lang="en-US" altLang="en-US" sz="2200" b="1" dirty="0">
                <a:cs typeface="Arial" panose="020B0604020202020204" pitchFamily="34" charset="0"/>
              </a:rPr>
              <a:t>Designate and implement</a:t>
            </a:r>
            <a:r>
              <a:rPr lang="en-US" altLang="en-US" sz="2200" dirty="0">
                <a:cs typeface="Arial" panose="020B0604020202020204" pitchFamily="34" charset="0"/>
              </a:rPr>
              <a:t> level of supervision (constant, frequent, intermittent) based on risk.</a:t>
            </a:r>
          </a:p>
          <a:p>
            <a:pPr eaLnBrk="1" hangingPunct="1">
              <a:spcBef>
                <a:spcPct val="0"/>
              </a:spcBef>
              <a:spcAft>
                <a:spcPts val="1200"/>
              </a:spcAft>
              <a:buClr>
                <a:schemeClr val="accent3"/>
              </a:buClr>
              <a:defRPr/>
            </a:pPr>
            <a:r>
              <a:rPr lang="en-US" altLang="en-US" sz="2200" b="1" dirty="0">
                <a:cs typeface="Arial" panose="020B0604020202020204" pitchFamily="34" charset="0"/>
              </a:rPr>
              <a:t>Staff training </a:t>
            </a:r>
            <a:r>
              <a:rPr lang="en-US" altLang="en-US" sz="2200" dirty="0">
                <a:cs typeface="Arial" panose="020B0604020202020204" pitchFamily="34" charset="0"/>
              </a:rPr>
              <a:t>with crib audits for QI. </a:t>
            </a:r>
          </a:p>
          <a:p>
            <a:pPr eaLnBrk="1" hangingPunct="1">
              <a:spcBef>
                <a:spcPct val="0"/>
              </a:spcBef>
              <a:spcAft>
                <a:spcPts val="1200"/>
              </a:spcAft>
              <a:buClr>
                <a:schemeClr val="accent3"/>
              </a:buClr>
              <a:defRPr/>
            </a:pPr>
            <a:r>
              <a:rPr lang="en-US" altLang="en-US" sz="2200" b="1" dirty="0">
                <a:cs typeface="Arial" panose="020B0604020202020204" pitchFamily="34" charset="0"/>
              </a:rPr>
              <a:t>Recommend</a:t>
            </a:r>
            <a:r>
              <a:rPr lang="en-US" altLang="en-US" sz="2200" dirty="0">
                <a:cs typeface="Arial" panose="020B0604020202020204" pitchFamily="34" charset="0"/>
              </a:rPr>
              <a:t> naps to decrease caretakers’ fatigue.</a:t>
            </a:r>
          </a:p>
          <a:p>
            <a:pPr eaLnBrk="1" hangingPunct="1">
              <a:spcBef>
                <a:spcPct val="0"/>
              </a:spcBef>
              <a:spcAft>
                <a:spcPts val="1200"/>
              </a:spcAft>
              <a:buClr>
                <a:schemeClr val="accent3"/>
              </a:buClr>
              <a:defRPr/>
            </a:pPr>
            <a:r>
              <a:rPr lang="en-US" altLang="en-US" sz="2200" b="1" dirty="0">
                <a:cs typeface="Arial" panose="020B0604020202020204" pitchFamily="34" charset="0"/>
              </a:rPr>
              <a:t>Encourage </a:t>
            </a:r>
            <a:r>
              <a:rPr lang="en-US" altLang="en-US" sz="2200" dirty="0">
                <a:cs typeface="Arial" panose="020B0604020202020204" pitchFamily="34" charset="0"/>
              </a:rPr>
              <a:t>continuation of safe sleep and fall prevention practices at home.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D181D-05B8-410E-8469-82E0C7AAADA5}"/>
              </a:ext>
            </a:extLst>
          </p:cNvPr>
          <p:cNvSpPr>
            <a:spLocks noGrp="1"/>
          </p:cNvSpPr>
          <p:nvPr>
            <p:ph type="title"/>
          </p:nvPr>
        </p:nvSpPr>
        <p:spPr>
          <a:xfrm>
            <a:off x="731521" y="1219200"/>
            <a:ext cx="3535680" cy="3733800"/>
          </a:xfrm>
        </p:spPr>
        <p:txBody>
          <a:bodyPr/>
          <a:lstStyle/>
          <a:p>
            <a:pPr algn="ctr"/>
            <a:r>
              <a:rPr lang="en-US" dirty="0"/>
              <a:t>What you, as a nursing professional, can do to prevent SUID.</a:t>
            </a:r>
          </a:p>
        </p:txBody>
      </p:sp>
    </p:spTree>
    <p:extLst>
      <p:ext uri="{BB962C8B-B14F-4D97-AF65-F5344CB8AC3E}">
        <p14:creationId xmlns:p14="http://schemas.microsoft.com/office/powerpoint/2010/main" val="34646558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a:defRPr/>
            </a:pPr>
            <a:r>
              <a:rPr lang="en-US" altLang="en-US" dirty="0"/>
              <a:t>Parents want and need healthcare providers to help with safe sleep</a:t>
            </a:r>
          </a:p>
        </p:txBody>
      </p:sp>
      <p:sp>
        <p:nvSpPr>
          <p:cNvPr id="27651" name="Content Placeholder 2"/>
          <p:cNvSpPr>
            <a:spLocks noGrp="1"/>
          </p:cNvSpPr>
          <p:nvPr>
            <p:ph idx="1"/>
          </p:nvPr>
        </p:nvSpPr>
        <p:spPr>
          <a:xfrm>
            <a:off x="457200" y="1646238"/>
            <a:ext cx="8229600" cy="4525962"/>
          </a:xfrm>
        </p:spPr>
        <p:txBody>
          <a:bodyPr/>
          <a:lstStyle/>
          <a:p>
            <a:pPr>
              <a:spcAft>
                <a:spcPts val="600"/>
              </a:spcAft>
            </a:pPr>
            <a:r>
              <a:rPr lang="en-US" altLang="en-US" sz="2400" dirty="0"/>
              <a:t>Parents view healthcare providers as their most trustworthy information source on safe sleep.</a:t>
            </a:r>
          </a:p>
          <a:p>
            <a:pPr>
              <a:spcAft>
                <a:spcPts val="600"/>
              </a:spcAft>
            </a:pPr>
            <a:r>
              <a:rPr lang="en-US" altLang="en-US" sz="2400" dirty="0"/>
              <a:t>Parents need help to understand the safe sleep guidelines, which can be confusing.</a:t>
            </a:r>
          </a:p>
          <a:p>
            <a:pPr>
              <a:spcAft>
                <a:spcPts val="600"/>
              </a:spcAft>
            </a:pPr>
            <a:r>
              <a:rPr lang="en-US" altLang="en-US" sz="2400" dirty="0"/>
              <a:t>Parents have different knowledge, experiences, and challenges with regard to safe sleep practices, and seek guidance appropriate to their individual circumstances.</a:t>
            </a:r>
          </a:p>
          <a:p>
            <a:pPr>
              <a:spcAft>
                <a:spcPts val="600"/>
              </a:spcAft>
            </a:pPr>
            <a:r>
              <a:rPr lang="en-US" altLang="en-US" sz="2400" dirty="0"/>
              <a:t>Parents perceive that providers disagree on the relative safety of bedsharing, particularly when discussing breastfeeding.</a:t>
            </a:r>
          </a:p>
          <a:p>
            <a:pPr>
              <a:spcAft>
                <a:spcPts val="600"/>
              </a:spcAft>
            </a:pPr>
            <a:endParaRPr lang="en-US" altLang="en-US" sz="900" dirty="0"/>
          </a:p>
          <a:p>
            <a:pPr marL="0" indent="0" algn="ctr">
              <a:buNone/>
            </a:pPr>
            <a:r>
              <a:rPr lang="en-US" altLang="en-US" sz="1600" dirty="0"/>
              <a:t>JSI research findings for Vt Department of Health, 2017: healthvermont.gov/</a:t>
            </a:r>
            <a:r>
              <a:rPr lang="en-US" altLang="en-US" sz="1600" dirty="0" err="1"/>
              <a:t>safesleep</a:t>
            </a:r>
            <a:r>
              <a:rPr lang="en-US" altLang="en-US" sz="1600" dirty="0"/>
              <a:t> </a:t>
            </a:r>
          </a:p>
          <a:p>
            <a:endParaRPr lang="en-US" altLang="en-US" dirty="0"/>
          </a:p>
          <a:p>
            <a:endParaRPr lang="en-US" alt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a:t>How to Talk with Parents about Infant Safe Sleep</a:t>
            </a:r>
            <a:endParaRPr lang="en-US" altLang="en-US" dirty="0"/>
          </a:p>
        </p:txBody>
      </p:sp>
      <p:sp>
        <p:nvSpPr>
          <p:cNvPr id="30723" name="Content Placeholder 2"/>
          <p:cNvSpPr>
            <a:spLocks noGrp="1"/>
          </p:cNvSpPr>
          <p:nvPr>
            <p:ph sz="half" idx="1"/>
          </p:nvPr>
        </p:nvSpPr>
        <p:spPr/>
        <p:txBody>
          <a:bodyPr/>
          <a:lstStyle/>
          <a:p>
            <a:pPr marL="514350" indent="-514350">
              <a:buClr>
                <a:schemeClr val="accent6">
                  <a:lumMod val="75000"/>
                </a:schemeClr>
              </a:buClr>
              <a:buFont typeface="+mj-lt"/>
              <a:buAutoNum type="arabicPeriod"/>
            </a:pPr>
            <a:r>
              <a:rPr lang="en-US" altLang="en-US" sz="2000" dirty="0"/>
              <a:t>Use non-judgmental, open-ended questions to elicit parents’ safe sleep knowledge and practices.</a:t>
            </a:r>
          </a:p>
          <a:p>
            <a:pPr marL="514350" indent="-514350">
              <a:buClr>
                <a:schemeClr val="accent6">
                  <a:lumMod val="50000"/>
                </a:schemeClr>
              </a:buClr>
              <a:buFont typeface="+mj-lt"/>
              <a:buAutoNum type="arabicPeriod"/>
            </a:pPr>
            <a:r>
              <a:rPr lang="en-US" altLang="en-US" sz="2000" dirty="0"/>
              <a:t>Address the challenge of sleep by describing normal sleep patterns and offering tips to get the baby to sleep.</a:t>
            </a:r>
          </a:p>
          <a:p>
            <a:pPr marL="514350" indent="-514350">
              <a:buClr>
                <a:schemeClr val="accent6">
                  <a:lumMod val="50000"/>
                </a:schemeClr>
              </a:buClr>
              <a:buFont typeface="+mj-lt"/>
              <a:buAutoNum type="arabicPeriod"/>
            </a:pPr>
            <a:r>
              <a:rPr lang="en-US" altLang="en-US" sz="2000" dirty="0"/>
              <a:t>Discuss questions/concerns about the AAP guidelines, which are often beyond the ‘basics’.</a:t>
            </a:r>
          </a:p>
        </p:txBody>
      </p:sp>
      <p:sp>
        <p:nvSpPr>
          <p:cNvPr id="2" name="Content Placeholder 1">
            <a:extLst>
              <a:ext uri="{FF2B5EF4-FFF2-40B4-BE49-F238E27FC236}">
                <a16:creationId xmlns:a16="http://schemas.microsoft.com/office/drawing/2014/main" id="{5E7CF8F1-FFD4-4D94-900D-A9B9BD0A8C58}"/>
              </a:ext>
            </a:extLst>
          </p:cNvPr>
          <p:cNvSpPr>
            <a:spLocks noGrp="1"/>
          </p:cNvSpPr>
          <p:nvPr>
            <p:ph sz="half" idx="2"/>
          </p:nvPr>
        </p:nvSpPr>
        <p:spPr/>
        <p:txBody>
          <a:bodyPr/>
          <a:lstStyle/>
          <a:p>
            <a:pPr marL="457200" indent="-457200">
              <a:buFont typeface="+mj-lt"/>
              <a:buAutoNum type="arabicPeriod" startAt="4"/>
            </a:pPr>
            <a:r>
              <a:rPr lang="en-US" sz="2000" dirty="0"/>
              <a:t>Address the challenge of safe sleep by helping parents make a plan to overcome the barriers in implementing safe sleep practices.</a:t>
            </a:r>
          </a:p>
          <a:p>
            <a:pPr marL="457200" indent="-457200">
              <a:buFont typeface="+mj-lt"/>
              <a:buAutoNum type="arabicPeriod" startAt="5"/>
            </a:pPr>
            <a:r>
              <a:rPr lang="en-US" sz="2000" dirty="0"/>
              <a:t>Encourage parents to stick with it, by affirming their ability to work towards full implementation of safe sleep practices through a strengths-based approach.</a:t>
            </a:r>
          </a:p>
          <a:p>
            <a:endParaRPr lang="en-US" dirty="0"/>
          </a:p>
        </p:txBody>
      </p:sp>
    </p:spTree>
    <p:extLst>
      <p:ext uri="{BB962C8B-B14F-4D97-AF65-F5344CB8AC3E}">
        <p14:creationId xmlns:p14="http://schemas.microsoft.com/office/powerpoint/2010/main" val="41165704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dirty="0"/>
              <a:t>Use a Nonjudgmental and Supportive Approach</a:t>
            </a:r>
          </a:p>
        </p:txBody>
      </p:sp>
      <p:sp>
        <p:nvSpPr>
          <p:cNvPr id="3" name="Content Placeholder 2"/>
          <p:cNvSpPr>
            <a:spLocks noGrp="1"/>
          </p:cNvSpPr>
          <p:nvPr>
            <p:ph idx="1"/>
          </p:nvPr>
        </p:nvSpPr>
        <p:spPr>
          <a:xfrm>
            <a:off x="457200" y="1645920"/>
            <a:ext cx="8229600" cy="5212080"/>
          </a:xfrm>
        </p:spPr>
        <p:txBody>
          <a:bodyPr/>
          <a:lstStyle/>
          <a:p>
            <a:pPr>
              <a:spcAft>
                <a:spcPts val="1200"/>
              </a:spcAft>
            </a:pPr>
            <a:r>
              <a:rPr lang="en-US" dirty="0"/>
              <a:t>Acknowledge and sympathize with struggles parents face in understanding and implementing safe sleep. </a:t>
            </a:r>
          </a:p>
          <a:p>
            <a:pPr>
              <a:spcAft>
                <a:spcPts val="1200"/>
              </a:spcAft>
            </a:pPr>
            <a:r>
              <a:rPr lang="en-US" dirty="0"/>
              <a:t>Affirm parents’ desire to be good, competent caregivers, and offer your support.</a:t>
            </a:r>
          </a:p>
          <a:p>
            <a:pPr>
              <a:spcAft>
                <a:spcPts val="1200"/>
              </a:spcAft>
            </a:pPr>
            <a:r>
              <a:rPr lang="en-US" dirty="0"/>
              <a:t>Be aware of, and sensitive to, cultural norms that may oppose the AAP guidelines – invite dialogue to the extent possible.</a:t>
            </a:r>
          </a:p>
          <a:p>
            <a:pPr>
              <a:spcAft>
                <a:spcPts val="1200"/>
              </a:spcAft>
            </a:pPr>
            <a:r>
              <a:rPr lang="en-US" dirty="0"/>
              <a:t>Use of the “Conversations” approach based on </a:t>
            </a:r>
            <a:r>
              <a:rPr lang="en-US" dirty="0" err="1"/>
              <a:t>Ajzen’s</a:t>
            </a:r>
            <a:r>
              <a:rPr lang="en-US" dirty="0"/>
              <a:t> Theory of Planned Behavior as described at ncemch.org/learning/building/.</a:t>
            </a:r>
          </a:p>
        </p:txBody>
      </p:sp>
    </p:spTree>
    <p:extLst>
      <p:ext uri="{BB962C8B-B14F-4D97-AF65-F5344CB8AC3E}">
        <p14:creationId xmlns:p14="http://schemas.microsoft.com/office/powerpoint/2010/main" val="2841432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B9491-AA20-497D-A0AE-ECE0FFF0BAD6}"/>
              </a:ext>
            </a:extLst>
          </p:cNvPr>
          <p:cNvSpPr>
            <a:spLocks noGrp="1"/>
          </p:cNvSpPr>
          <p:nvPr>
            <p:ph type="title"/>
          </p:nvPr>
        </p:nvSpPr>
        <p:spPr/>
        <p:txBody>
          <a:bodyPr/>
          <a:lstStyle/>
          <a:p>
            <a:r>
              <a:rPr lang="en-US" dirty="0"/>
              <a:t>What is SUID?</a:t>
            </a:r>
          </a:p>
        </p:txBody>
      </p:sp>
    </p:spTree>
    <p:extLst>
      <p:ext uri="{BB962C8B-B14F-4D97-AF65-F5344CB8AC3E}">
        <p14:creationId xmlns:p14="http://schemas.microsoft.com/office/powerpoint/2010/main" val="42024918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dirty="0"/>
              <a:t>Address the Challenge of Sleep</a:t>
            </a:r>
          </a:p>
        </p:txBody>
      </p:sp>
      <p:sp>
        <p:nvSpPr>
          <p:cNvPr id="46083" name="Content Placeholder 2"/>
          <p:cNvSpPr>
            <a:spLocks noGrp="1"/>
          </p:cNvSpPr>
          <p:nvPr>
            <p:ph idx="1"/>
          </p:nvPr>
        </p:nvSpPr>
        <p:spPr/>
        <p:txBody>
          <a:bodyPr/>
          <a:lstStyle/>
          <a:p>
            <a:pPr>
              <a:spcAft>
                <a:spcPts val="1200"/>
              </a:spcAft>
            </a:pPr>
            <a:r>
              <a:rPr lang="en-US" altLang="en-US" sz="2400" dirty="0"/>
              <a:t>Give a realistic sense of sleep expectations (e.g. the normal variation there is in sleep patterns with babies, how long newborns sleep at a time, and when babies begin to sleep through the night). </a:t>
            </a:r>
          </a:p>
          <a:p>
            <a:pPr>
              <a:spcAft>
                <a:spcPts val="1200"/>
              </a:spcAft>
            </a:pPr>
            <a:r>
              <a:rPr lang="en-US" altLang="en-US" sz="2400" dirty="0"/>
              <a:t>Let parents know that babies need time to adjust to a regular sleep routine, especially if they are not used to a safe sleep environment, and that it will probably also take some trial and error to figure things out. Not all things will work all the time. </a:t>
            </a:r>
          </a:p>
          <a:p>
            <a:pPr>
              <a:spcAft>
                <a:spcPts val="1200"/>
              </a:spcAft>
            </a:pPr>
            <a:r>
              <a:rPr lang="en-US" altLang="en-US" sz="2400" dirty="0"/>
              <a:t>If the parents have older children, ask what worked for them in the past and how they addressed their baby’s sleep and sleep environment.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dirty="0"/>
              <a:t>Address the Challenge of Sleep</a:t>
            </a:r>
          </a:p>
        </p:txBody>
      </p:sp>
      <p:sp>
        <p:nvSpPr>
          <p:cNvPr id="46083" name="Content Placeholder 2"/>
          <p:cNvSpPr>
            <a:spLocks noGrp="1"/>
          </p:cNvSpPr>
          <p:nvPr>
            <p:ph idx="1"/>
          </p:nvPr>
        </p:nvSpPr>
        <p:spPr>
          <a:xfrm>
            <a:off x="457200" y="1645920"/>
            <a:ext cx="8229600" cy="4678680"/>
          </a:xfrm>
        </p:spPr>
        <p:txBody>
          <a:bodyPr/>
          <a:lstStyle/>
          <a:p>
            <a:pPr marL="0" indent="0">
              <a:spcAft>
                <a:spcPts val="600"/>
              </a:spcAft>
              <a:buNone/>
            </a:pPr>
            <a:r>
              <a:rPr lang="en-US" altLang="en-US" b="1" dirty="0"/>
              <a:t>You can offer some tips to help get baby to sleep:</a:t>
            </a:r>
          </a:p>
          <a:p>
            <a:pPr marL="514350" indent="-514350">
              <a:spcAft>
                <a:spcPts val="0"/>
              </a:spcAft>
              <a:buClrTx/>
              <a:buFont typeface="+mj-lt"/>
              <a:buAutoNum type="arabicPeriod"/>
            </a:pPr>
            <a:r>
              <a:rPr lang="en-US" altLang="en-US" sz="2400" dirty="0"/>
              <a:t>Keep the lights low in the evening and dimmed during nighttime feedings.</a:t>
            </a:r>
          </a:p>
          <a:p>
            <a:pPr marL="514350" indent="-514350">
              <a:spcAft>
                <a:spcPts val="0"/>
              </a:spcAft>
              <a:buClrTx/>
              <a:buFont typeface="+mj-lt"/>
              <a:buAutoNum type="arabicPeriod"/>
            </a:pPr>
            <a:r>
              <a:rPr lang="en-US" altLang="en-US" sz="2400" dirty="0"/>
              <a:t>Calm down with 30 min of quiet time before bed.</a:t>
            </a:r>
          </a:p>
          <a:p>
            <a:pPr marL="514350" indent="-514350">
              <a:spcAft>
                <a:spcPts val="0"/>
              </a:spcAft>
              <a:buClrTx/>
              <a:buFont typeface="+mj-lt"/>
              <a:buAutoNum type="arabicPeriod"/>
            </a:pPr>
            <a:r>
              <a:rPr lang="en-US" altLang="en-US" sz="2400" dirty="0"/>
              <a:t>Create and follow a consistent bedtime routine: give baby a warm bath, read a book, sing a song to your baby.</a:t>
            </a:r>
          </a:p>
          <a:p>
            <a:pPr marL="514350" indent="-514350">
              <a:spcAft>
                <a:spcPts val="0"/>
              </a:spcAft>
              <a:buClrTx/>
              <a:buFont typeface="+mj-lt"/>
              <a:buAutoNum type="arabicPeriod"/>
            </a:pPr>
            <a:r>
              <a:rPr lang="en-US" altLang="en-US" sz="2400" dirty="0"/>
              <a:t>Put the baby to bed while drowsy but still awake.</a:t>
            </a:r>
          </a:p>
          <a:p>
            <a:pPr marL="514350" indent="-514350">
              <a:spcAft>
                <a:spcPts val="0"/>
              </a:spcAft>
              <a:buClrTx/>
              <a:buFont typeface="+mj-lt"/>
              <a:buAutoNum type="arabicPeriod"/>
            </a:pPr>
            <a:r>
              <a:rPr lang="en-US" altLang="en-US" sz="2400" dirty="0"/>
              <a:t>Use a white noise machine or soft music. </a:t>
            </a:r>
          </a:p>
          <a:p>
            <a:pPr marL="514350" indent="-514350">
              <a:spcAft>
                <a:spcPts val="0"/>
              </a:spcAft>
              <a:buClrTx/>
              <a:buFont typeface="+mj-lt"/>
              <a:buAutoNum type="arabicPeriod"/>
            </a:pPr>
            <a:r>
              <a:rPr lang="en-US" altLang="en-US" sz="2400" dirty="0"/>
              <a:t>Wait a few minutes before responding to a baby’s fussing to see if they will be able to calm themselves. </a:t>
            </a:r>
          </a:p>
          <a:p>
            <a:pPr>
              <a:spcAft>
                <a:spcPts val="600"/>
              </a:spcAft>
            </a:pPr>
            <a:endParaRPr lang="en-US" altLang="en-US" dirty="0"/>
          </a:p>
        </p:txBody>
      </p:sp>
    </p:spTree>
    <p:extLst>
      <p:ext uri="{BB962C8B-B14F-4D97-AF65-F5344CB8AC3E}">
        <p14:creationId xmlns:p14="http://schemas.microsoft.com/office/powerpoint/2010/main" val="8991378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defRPr/>
            </a:pPr>
            <a:r>
              <a:rPr lang="en-US" altLang="en-US" sz="4300" dirty="0"/>
              <a:t>Discuss Concerns About Guidelines</a:t>
            </a:r>
          </a:p>
        </p:txBody>
      </p:sp>
      <p:sp>
        <p:nvSpPr>
          <p:cNvPr id="47107" name="Content Placeholder 2"/>
          <p:cNvSpPr>
            <a:spLocks noGrp="1"/>
          </p:cNvSpPr>
          <p:nvPr>
            <p:ph idx="1"/>
          </p:nvPr>
        </p:nvSpPr>
        <p:spPr>
          <a:xfrm>
            <a:off x="457200" y="1600200"/>
            <a:ext cx="8229600" cy="1143000"/>
          </a:xfrm>
        </p:spPr>
        <p:txBody>
          <a:bodyPr/>
          <a:lstStyle/>
          <a:p>
            <a:pPr marL="0" indent="0" eaLnBrk="1" hangingPunct="1">
              <a:buNone/>
            </a:pPr>
            <a:r>
              <a:rPr lang="en-US" altLang="en-US" sz="2000" dirty="0"/>
              <a:t>Ask what questions or concerns they have about the guidelines – some common ones include:</a:t>
            </a:r>
          </a:p>
        </p:txBody>
      </p:sp>
      <p:graphicFrame>
        <p:nvGraphicFramePr>
          <p:cNvPr id="4" name="Table 3"/>
          <p:cNvGraphicFramePr>
            <a:graphicFrameLocks noGrp="1"/>
          </p:cNvGraphicFramePr>
          <p:nvPr>
            <p:extLst>
              <p:ext uri="{D42A27DB-BD31-4B8C-83A1-F6EECF244321}">
                <p14:modId xmlns:p14="http://schemas.microsoft.com/office/powerpoint/2010/main" val="961838717"/>
              </p:ext>
            </p:extLst>
          </p:nvPr>
        </p:nvGraphicFramePr>
        <p:xfrm>
          <a:off x="457200" y="2438400"/>
          <a:ext cx="8229600" cy="4114800"/>
        </p:xfrm>
        <a:graphic>
          <a:graphicData uri="http://schemas.openxmlformats.org/drawingml/2006/table">
            <a:tbl>
              <a:tblPr firstRow="1" bandRow="1">
                <a:tableStyleId>{00A15C55-8517-42AA-B614-E9B94910E393}</a:tableStyleId>
              </a:tblPr>
              <a:tblGrid>
                <a:gridCol w="2038525">
                  <a:extLst>
                    <a:ext uri="{9D8B030D-6E8A-4147-A177-3AD203B41FA5}">
                      <a16:colId xmlns:a16="http://schemas.microsoft.com/office/drawing/2014/main" val="20000"/>
                    </a:ext>
                  </a:extLst>
                </a:gridCol>
                <a:gridCol w="6191075">
                  <a:extLst>
                    <a:ext uri="{9D8B030D-6E8A-4147-A177-3AD203B41FA5}">
                      <a16:colId xmlns:a16="http://schemas.microsoft.com/office/drawing/2014/main" val="20001"/>
                    </a:ext>
                  </a:extLst>
                </a:gridCol>
              </a:tblGrid>
              <a:tr h="342843">
                <a:tc>
                  <a:txBody>
                    <a:bodyPr/>
                    <a:lstStyle/>
                    <a:p>
                      <a:r>
                        <a:rPr lang="en-US" sz="1600" dirty="0"/>
                        <a:t>Question/Concern</a:t>
                      </a:r>
                    </a:p>
                  </a:txBody>
                  <a:tcPr marT="45678" marB="45678"/>
                </a:tc>
                <a:tc>
                  <a:txBody>
                    <a:bodyPr/>
                    <a:lstStyle/>
                    <a:p>
                      <a:r>
                        <a:rPr lang="en-US" sz="1600" dirty="0"/>
                        <a:t>Potential</a:t>
                      </a:r>
                      <a:r>
                        <a:rPr lang="en-US" sz="1600" baseline="0" dirty="0"/>
                        <a:t> response</a:t>
                      </a:r>
                      <a:endParaRPr lang="en-US" sz="1600" dirty="0"/>
                    </a:p>
                  </a:txBody>
                  <a:tcPr marT="45678" marB="45678"/>
                </a:tc>
                <a:extLst>
                  <a:ext uri="{0D108BD9-81ED-4DB2-BD59-A6C34878D82A}">
                    <a16:rowId xmlns:a16="http://schemas.microsoft.com/office/drawing/2014/main" val="10000"/>
                  </a:ext>
                </a:extLst>
              </a:tr>
              <a:tr h="1340453">
                <a:tc>
                  <a:txBody>
                    <a:bodyPr/>
                    <a:lstStyle/>
                    <a:p>
                      <a:r>
                        <a:rPr lang="en-US" sz="1600" dirty="0"/>
                        <a:t>“Won’t my</a:t>
                      </a:r>
                      <a:r>
                        <a:rPr lang="en-US" sz="1600" baseline="0" dirty="0"/>
                        <a:t> baby choke if I put him/her on their back to sleep?”</a:t>
                      </a:r>
                      <a:endParaRPr lang="en-US" sz="1600" dirty="0"/>
                    </a:p>
                  </a:txBody>
                  <a:tcPr marT="45678" marB="45678"/>
                </a:tc>
                <a:tc>
                  <a:txBody>
                    <a:bodyPr/>
                    <a:lstStyle/>
                    <a:p>
                      <a:r>
                        <a:rPr lang="en-US" sz="1600" dirty="0"/>
                        <a:t>“That’s a good question.</a:t>
                      </a:r>
                      <a:r>
                        <a:rPr lang="en-US" sz="1600" baseline="0" dirty="0"/>
                        <a:t> Babies naturally swallow or cough up fluids, and may actually have an easier time when they’re on their backs. When in the back sleep position, their windpipe lies on top of their esophagus – so if anything comes up from their tummy, it has to work against gravity to get into their windpipe and cause them to choke.”</a:t>
                      </a:r>
                      <a:endParaRPr lang="en-US" sz="1600" dirty="0"/>
                    </a:p>
                  </a:txBody>
                  <a:tcPr marT="45678" marB="45678"/>
                </a:tc>
                <a:extLst>
                  <a:ext uri="{0D108BD9-81ED-4DB2-BD59-A6C34878D82A}">
                    <a16:rowId xmlns:a16="http://schemas.microsoft.com/office/drawing/2014/main" val="10001"/>
                  </a:ext>
                </a:extLst>
              </a:tr>
              <a:tr h="1091051">
                <a:tc>
                  <a:txBody>
                    <a:bodyPr/>
                    <a:lstStyle/>
                    <a:p>
                      <a:r>
                        <a:rPr lang="en-US" sz="1600" dirty="0"/>
                        <a:t>“I don’t want my baby to</a:t>
                      </a:r>
                      <a:r>
                        <a:rPr lang="en-US" sz="1600" baseline="0" dirty="0"/>
                        <a:t> sleep without a blanket – it gets so cold in the winter!”</a:t>
                      </a:r>
                      <a:endParaRPr lang="en-US" sz="1600" dirty="0"/>
                    </a:p>
                  </a:txBody>
                  <a:tcPr marT="45678" marB="45678"/>
                </a:tc>
                <a:tc>
                  <a:txBody>
                    <a:bodyPr/>
                    <a:lstStyle/>
                    <a:p>
                      <a:r>
                        <a:rPr lang="en-US" sz="1600" dirty="0"/>
                        <a:t>“Of course you want your baby to be snug and warm. However,</a:t>
                      </a:r>
                      <a:r>
                        <a:rPr lang="en-US" sz="1600" baseline="0" dirty="0"/>
                        <a:t> b</a:t>
                      </a:r>
                      <a:r>
                        <a:rPr lang="en-US" sz="1600" dirty="0"/>
                        <a:t>lankets are</a:t>
                      </a:r>
                      <a:r>
                        <a:rPr lang="en-US" sz="1600" baseline="0" dirty="0"/>
                        <a:t> a risk because they can cover your baby’s face and make it difficult for him/her to breathe. It’s safer to keep your baby warm (but not too warm) by dressing your baby in layers or using a sleep sack.”</a:t>
                      </a:r>
                      <a:endParaRPr lang="en-US" sz="1600" dirty="0"/>
                    </a:p>
                  </a:txBody>
                  <a:tcPr marT="45678" marB="45678"/>
                </a:tc>
                <a:extLst>
                  <a:ext uri="{0D108BD9-81ED-4DB2-BD59-A6C34878D82A}">
                    <a16:rowId xmlns:a16="http://schemas.microsoft.com/office/drawing/2014/main" val="10002"/>
                  </a:ext>
                </a:extLst>
              </a:tr>
              <a:tr h="1340453">
                <a:tc>
                  <a:txBody>
                    <a:bodyPr/>
                    <a:lstStyle/>
                    <a:p>
                      <a:r>
                        <a:rPr lang="en-US" sz="1600" dirty="0"/>
                        <a:t>“</a:t>
                      </a:r>
                      <a:r>
                        <a:rPr lang="en-US" sz="1600" baseline="0" dirty="0"/>
                        <a:t>I don’t really see the point in following the guidelines because they change all the time.”</a:t>
                      </a:r>
                      <a:endParaRPr lang="en-US" sz="1600" dirty="0"/>
                    </a:p>
                  </a:txBody>
                  <a:tcPr marT="45678" marB="45678"/>
                </a:tc>
                <a:tc>
                  <a:txBody>
                    <a:bodyPr/>
                    <a:lstStyle/>
                    <a:p>
                      <a:r>
                        <a:rPr lang="en-US" sz="1600" dirty="0"/>
                        <a:t>“I</a:t>
                      </a:r>
                      <a:r>
                        <a:rPr lang="en-US" sz="1600" baseline="0" dirty="0"/>
                        <a:t> understand how they can be difficult to follow – I have to keep up with what the evidence says. The first big recommendation of ‘back is best’ started in the 1990s and led to a 50% drop in the SIDS rate. Since then, there have been updates based on research, like the need for tummy time. I’m happy to talk with you about what the key guidelines are.”</a:t>
                      </a:r>
                      <a:endParaRPr lang="en-US" sz="1600" dirty="0"/>
                    </a:p>
                  </a:txBody>
                  <a:tcPr marT="45678" marB="45678"/>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755393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a:t>Address Challenges of Safe Sleep</a:t>
            </a:r>
            <a:endParaRPr lang="en-US" altLang="en-US" dirty="0"/>
          </a:p>
        </p:txBody>
      </p:sp>
      <p:sp>
        <p:nvSpPr>
          <p:cNvPr id="48131" name="Content Placeholder 2"/>
          <p:cNvSpPr>
            <a:spLocks noGrp="1"/>
          </p:cNvSpPr>
          <p:nvPr>
            <p:ph idx="1"/>
          </p:nvPr>
        </p:nvSpPr>
        <p:spPr/>
        <p:txBody>
          <a:bodyPr/>
          <a:lstStyle/>
          <a:p>
            <a:pPr marL="0" indent="0">
              <a:buNone/>
            </a:pPr>
            <a:r>
              <a:rPr lang="en-US" altLang="en-US" sz="2000" dirty="0"/>
              <a:t>Help parents make a plan to address any challenges they are facing (or anticipating) – some common ones include:</a:t>
            </a:r>
          </a:p>
        </p:txBody>
      </p:sp>
      <p:graphicFrame>
        <p:nvGraphicFramePr>
          <p:cNvPr id="4" name="Table 3"/>
          <p:cNvGraphicFramePr>
            <a:graphicFrameLocks noGrp="1"/>
          </p:cNvGraphicFramePr>
          <p:nvPr>
            <p:extLst>
              <p:ext uri="{D42A27DB-BD31-4B8C-83A1-F6EECF244321}">
                <p14:modId xmlns:p14="http://schemas.microsoft.com/office/powerpoint/2010/main" val="4212759604"/>
              </p:ext>
            </p:extLst>
          </p:nvPr>
        </p:nvGraphicFramePr>
        <p:xfrm>
          <a:off x="533400" y="2514600"/>
          <a:ext cx="8153400" cy="4045467"/>
        </p:xfrm>
        <a:graphic>
          <a:graphicData uri="http://schemas.openxmlformats.org/drawingml/2006/table">
            <a:tbl>
              <a:tblPr firstRow="1" bandRow="1">
                <a:tableStyleId>{00A15C55-8517-42AA-B614-E9B94910E393}</a:tableStyleId>
              </a:tblPr>
              <a:tblGrid>
                <a:gridCol w="1828800">
                  <a:extLst>
                    <a:ext uri="{9D8B030D-6E8A-4147-A177-3AD203B41FA5}">
                      <a16:colId xmlns:a16="http://schemas.microsoft.com/office/drawing/2014/main" val="20000"/>
                    </a:ext>
                  </a:extLst>
                </a:gridCol>
                <a:gridCol w="6324600">
                  <a:extLst>
                    <a:ext uri="{9D8B030D-6E8A-4147-A177-3AD203B41FA5}">
                      <a16:colId xmlns:a16="http://schemas.microsoft.com/office/drawing/2014/main" val="20001"/>
                    </a:ext>
                  </a:extLst>
                </a:gridCol>
              </a:tblGrid>
              <a:tr h="369894">
                <a:tc>
                  <a:txBody>
                    <a:bodyPr/>
                    <a:lstStyle/>
                    <a:p>
                      <a:r>
                        <a:rPr lang="en-US" sz="1600" dirty="0"/>
                        <a:t>Question/Concern</a:t>
                      </a:r>
                    </a:p>
                  </a:txBody>
                  <a:tcPr marT="45691" marB="45691"/>
                </a:tc>
                <a:tc>
                  <a:txBody>
                    <a:bodyPr/>
                    <a:lstStyle/>
                    <a:p>
                      <a:r>
                        <a:rPr lang="en-US" sz="1600" dirty="0"/>
                        <a:t>Potential</a:t>
                      </a:r>
                      <a:r>
                        <a:rPr lang="en-US" sz="1600" baseline="0" dirty="0"/>
                        <a:t> response</a:t>
                      </a:r>
                      <a:endParaRPr lang="en-US" sz="1600" dirty="0"/>
                    </a:p>
                  </a:txBody>
                  <a:tcPr marT="45691" marB="45691"/>
                </a:tc>
                <a:extLst>
                  <a:ext uri="{0D108BD9-81ED-4DB2-BD59-A6C34878D82A}">
                    <a16:rowId xmlns:a16="http://schemas.microsoft.com/office/drawing/2014/main" val="10000"/>
                  </a:ext>
                </a:extLst>
              </a:tr>
              <a:tr h="1177074">
                <a:tc>
                  <a:txBody>
                    <a:bodyPr/>
                    <a:lstStyle/>
                    <a:p>
                      <a:r>
                        <a:rPr lang="en-US" sz="1600" dirty="0"/>
                        <a:t>“My baby</a:t>
                      </a:r>
                      <a:r>
                        <a:rPr lang="en-US" sz="1600" baseline="0" dirty="0"/>
                        <a:t> starts crying as soon as I put them down in the crib.”</a:t>
                      </a:r>
                      <a:endParaRPr lang="en-US" sz="1600" dirty="0"/>
                    </a:p>
                  </a:txBody>
                  <a:tcPr marT="45691" marB="45691"/>
                </a:tc>
                <a:tc>
                  <a:txBody>
                    <a:bodyPr/>
                    <a:lstStyle/>
                    <a:p>
                      <a:r>
                        <a:rPr lang="en-US" sz="1600" dirty="0"/>
                        <a:t>“I</a:t>
                      </a:r>
                      <a:r>
                        <a:rPr lang="en-US" sz="1600" baseline="0" dirty="0"/>
                        <a:t> hear that a lot. Like I said, it takes time for babies to learn how to sleep in new environments, and you can help your baby get more comfortable sleeping in the crib with some of the tips we discussed. Can you start by getting the baby used to the crib during nap times?”</a:t>
                      </a:r>
                      <a:endParaRPr lang="en-US" sz="1600" dirty="0"/>
                    </a:p>
                  </a:txBody>
                  <a:tcPr marT="45691" marB="45691"/>
                </a:tc>
                <a:extLst>
                  <a:ext uri="{0D108BD9-81ED-4DB2-BD59-A6C34878D82A}">
                    <a16:rowId xmlns:a16="http://schemas.microsoft.com/office/drawing/2014/main" val="10001"/>
                  </a:ext>
                </a:extLst>
              </a:tr>
              <a:tr h="1715195">
                <a:tc>
                  <a:txBody>
                    <a:bodyPr/>
                    <a:lstStyle/>
                    <a:p>
                      <a:r>
                        <a:rPr lang="en-US" sz="1600" dirty="0"/>
                        <a:t>“Sometimes</a:t>
                      </a:r>
                      <a:r>
                        <a:rPr lang="en-US" sz="1600" baseline="0" dirty="0"/>
                        <a:t> I’ll accidentally fall asleep while feeding my baby in bed.”</a:t>
                      </a:r>
                      <a:endParaRPr lang="en-US" sz="1600" dirty="0"/>
                    </a:p>
                  </a:txBody>
                  <a:tcPr marT="45691" marB="45691"/>
                </a:tc>
                <a:tc>
                  <a:txBody>
                    <a:bodyPr/>
                    <a:lstStyle/>
                    <a:p>
                      <a:r>
                        <a:rPr lang="en-US" sz="1600" dirty="0"/>
                        <a:t>“Its hard sometimes to not fall asleep while feeding the baby because so often parents are really tired. Try as much as possible to stay awake during feedings because this is often the time when a parent inadvertently rolls </a:t>
                      </a:r>
                      <a:r>
                        <a:rPr lang="en-US" sz="1600" dirty="0">
                          <a:solidFill>
                            <a:schemeClr val="tx1"/>
                          </a:solidFill>
                        </a:rPr>
                        <a:t>over on a baby. Remember also that falling asleep on a couch or </a:t>
                      </a:r>
                      <a:r>
                        <a:rPr lang="en-US" sz="1600" baseline="0" dirty="0">
                          <a:solidFill>
                            <a:schemeClr val="tx1"/>
                          </a:solidFill>
                        </a:rPr>
                        <a:t>armchair can be just as dangerous as sleeping on a bed, because the baby can get stuck in the cushions. And if you do fall asleep, move the baby to a safe sleep environment as soon as you wake up.”</a:t>
                      </a:r>
                      <a:endParaRPr lang="en-US" sz="1600" dirty="0">
                        <a:solidFill>
                          <a:schemeClr val="tx1"/>
                        </a:solidFill>
                      </a:endParaRPr>
                    </a:p>
                  </a:txBody>
                  <a:tcPr marT="45691" marB="45691"/>
                </a:tc>
                <a:extLst>
                  <a:ext uri="{0D108BD9-81ED-4DB2-BD59-A6C34878D82A}">
                    <a16:rowId xmlns:a16="http://schemas.microsoft.com/office/drawing/2014/main" val="10002"/>
                  </a:ext>
                </a:extLst>
              </a:tr>
              <a:tr h="700237">
                <a:tc>
                  <a:txBody>
                    <a:bodyPr/>
                    <a:lstStyle/>
                    <a:p>
                      <a:r>
                        <a:rPr lang="en-US" sz="1600" dirty="0"/>
                        <a:t>“</a:t>
                      </a:r>
                      <a:r>
                        <a:rPr lang="en-US" sz="1600" baseline="0" dirty="0"/>
                        <a:t>I’m not sure we can afford a crib.”</a:t>
                      </a:r>
                      <a:endParaRPr lang="en-US" sz="1600" dirty="0"/>
                    </a:p>
                  </a:txBody>
                  <a:tcPr marT="45691" marB="45691"/>
                </a:tc>
                <a:tc>
                  <a:txBody>
                    <a:bodyPr/>
                    <a:lstStyle/>
                    <a:p>
                      <a:r>
                        <a:rPr lang="en-US" sz="1600" dirty="0"/>
                        <a:t>“</a:t>
                      </a:r>
                      <a:r>
                        <a:rPr lang="en-US" sz="1600" baseline="0" dirty="0"/>
                        <a:t>I know of a</a:t>
                      </a:r>
                      <a:r>
                        <a:rPr lang="en-US" sz="1600" baseline="0" dirty="0">
                          <a:solidFill>
                            <a:srgbClr val="FF0000"/>
                          </a:solidFill>
                        </a:rPr>
                        <a:t> </a:t>
                      </a:r>
                      <a:r>
                        <a:rPr lang="en-US" sz="1600" baseline="0" dirty="0">
                          <a:solidFill>
                            <a:schemeClr val="tx1"/>
                          </a:solidFill>
                        </a:rPr>
                        <a:t>crib giveaway </a:t>
                      </a:r>
                      <a:r>
                        <a:rPr lang="en-US" sz="1600" baseline="0" dirty="0"/>
                        <a:t>program at [community group, hospital, etc.]. Let me give you that information.”</a:t>
                      </a:r>
                      <a:endParaRPr lang="en-US" sz="1600" dirty="0"/>
                    </a:p>
                  </a:txBody>
                  <a:tcPr marT="45691" marB="45691"/>
                </a:tc>
                <a:extLst>
                  <a:ext uri="{0D108BD9-81ED-4DB2-BD59-A6C34878D82A}">
                    <a16:rowId xmlns:a16="http://schemas.microsoft.com/office/drawing/2014/main" val="10003"/>
                  </a:ext>
                </a:extLst>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dirty="0"/>
              <a:t>Encourage Parents to Stick with It</a:t>
            </a:r>
          </a:p>
        </p:txBody>
      </p:sp>
      <p:sp>
        <p:nvSpPr>
          <p:cNvPr id="49155" name="Content Placeholder 2"/>
          <p:cNvSpPr>
            <a:spLocks noGrp="1"/>
          </p:cNvSpPr>
          <p:nvPr>
            <p:ph idx="1"/>
          </p:nvPr>
        </p:nvSpPr>
        <p:spPr/>
        <p:txBody>
          <a:bodyPr/>
          <a:lstStyle/>
          <a:p>
            <a:pPr>
              <a:spcAft>
                <a:spcPts val="1200"/>
              </a:spcAft>
            </a:pPr>
            <a:r>
              <a:rPr lang="en-US" altLang="en-US" sz="2400" dirty="0"/>
              <a:t>Encourage parents to follow the guidelines as fully and as long as possible (up to the 1-year mark) to keep the risk of SUID as low as possible.</a:t>
            </a:r>
          </a:p>
          <a:p>
            <a:pPr>
              <a:spcAft>
                <a:spcPts val="1200"/>
              </a:spcAft>
            </a:pPr>
            <a:r>
              <a:rPr lang="en-US" altLang="en-US" sz="2400" dirty="0"/>
              <a:t>Acknowledge that parents may encounter ‘hiccups’ in successful safe sleep practices, such as when the baby is sick/teething/traveling.</a:t>
            </a:r>
          </a:p>
          <a:p>
            <a:pPr>
              <a:spcAft>
                <a:spcPts val="1200"/>
              </a:spcAft>
            </a:pPr>
            <a:r>
              <a:rPr lang="en-US" altLang="en-US" sz="2400" dirty="0"/>
              <a:t>Affirm parents’ ability to continue/work towards full implementation of safe sleep practices through a strengths-based approach (i.e. focus on their potential and capacities rather than limits).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Vermont </a:t>
            </a:r>
            <a:br>
              <a:rPr lang="en-US" dirty="0"/>
            </a:br>
            <a:r>
              <a:rPr lang="en-US" dirty="0"/>
              <a:t>Infant Safe Sleep Campaign</a:t>
            </a:r>
          </a:p>
        </p:txBody>
      </p:sp>
    </p:spTree>
    <p:extLst>
      <p:ext uri="{BB962C8B-B14F-4D97-AF65-F5344CB8AC3E}">
        <p14:creationId xmlns:p14="http://schemas.microsoft.com/office/powerpoint/2010/main" val="22906110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dirty="0"/>
              <a:t>VT Infant Safe Sleep Campaign</a:t>
            </a:r>
          </a:p>
        </p:txBody>
      </p:sp>
      <p:sp>
        <p:nvSpPr>
          <p:cNvPr id="43011" name="Content Placeholder 2"/>
          <p:cNvSpPr>
            <a:spLocks noGrp="1"/>
          </p:cNvSpPr>
          <p:nvPr>
            <p:ph idx="1"/>
          </p:nvPr>
        </p:nvSpPr>
        <p:spPr>
          <a:xfrm>
            <a:off x="457200" y="1828800"/>
            <a:ext cx="8229600" cy="5029200"/>
          </a:xfrm>
        </p:spPr>
        <p:txBody>
          <a:bodyPr/>
          <a:lstStyle/>
          <a:p>
            <a:pPr>
              <a:spcAft>
                <a:spcPts val="1200"/>
              </a:spcAft>
            </a:pPr>
            <a:r>
              <a:rPr lang="en-US" altLang="en-US" sz="2400" dirty="0"/>
              <a:t>Parents need to feel that the AAP guidelines are important and achievable, even if they encounter difficulties. Health care providers need to be responsive to parents’ issues with the challenges of infant safe sleep. </a:t>
            </a:r>
          </a:p>
          <a:p>
            <a:pPr>
              <a:spcAft>
                <a:spcPts val="1200"/>
              </a:spcAft>
            </a:pPr>
            <a:r>
              <a:rPr lang="en-US" altLang="en-US" sz="2400" dirty="0"/>
              <a:t>VDH is reaching out to heath care providers, community organizations, parents and caregivers  to support education on infant safe sleep.</a:t>
            </a:r>
          </a:p>
          <a:p>
            <a:pPr>
              <a:spcAft>
                <a:spcPts val="1200"/>
              </a:spcAft>
            </a:pPr>
            <a:r>
              <a:rPr lang="en-US" altLang="en-US" sz="2400" dirty="0"/>
              <a:t>Using the information from the JSI research project, VDH has created brochures, videos, an enhanced website, and other outreach tools for families, health care providers, and others who work with families: </a:t>
            </a:r>
            <a:r>
              <a:rPr lang="en-US" altLang="en-US" sz="2400" dirty="0">
                <a:hlinkClick r:id="rId3"/>
              </a:rPr>
              <a:t>healthvermont.gov/</a:t>
            </a:r>
            <a:r>
              <a:rPr lang="en-US" altLang="en-US" sz="2400" dirty="0" err="1">
                <a:hlinkClick r:id="rId3"/>
              </a:rPr>
              <a:t>safesleep</a:t>
            </a:r>
            <a:r>
              <a:rPr lang="en-US" altLang="en-US" sz="2400" dirty="0"/>
              <a:t>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YF_SS_VT Safe Sleep 30s">
            <a:hlinkClick r:id="" action="ppaction://media"/>
            <a:extLst>
              <a:ext uri="{FF2B5EF4-FFF2-40B4-BE49-F238E27FC236}">
                <a16:creationId xmlns:a16="http://schemas.microsoft.com/office/drawing/2014/main" id="{D391D9EE-C347-4DD1-BD47-37960421355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714500"/>
            <a:ext cx="6096000" cy="3429000"/>
          </a:xfrm>
          <a:prstGeom prst="rect">
            <a:avLst/>
          </a:prstGeom>
        </p:spPr>
      </p:pic>
      <p:sp>
        <p:nvSpPr>
          <p:cNvPr id="3" name="Title 1">
            <a:extLst>
              <a:ext uri="{FF2B5EF4-FFF2-40B4-BE49-F238E27FC236}">
                <a16:creationId xmlns:a16="http://schemas.microsoft.com/office/drawing/2014/main" id="{42D6FC8F-7B63-4D5A-9D1D-630D1FE3D5E7}"/>
              </a:ext>
            </a:extLst>
          </p:cNvPr>
          <p:cNvSpPr txBox="1">
            <a:spLocks/>
          </p:cNvSpPr>
          <p:nvPr/>
        </p:nvSpPr>
        <p:spPr>
          <a:xfrm>
            <a:off x="457200" y="555666"/>
            <a:ext cx="8229600" cy="968334"/>
          </a:xfrm>
          <a:prstGeom prst="rect">
            <a:avLst/>
          </a:prstGeom>
        </p:spPr>
        <p:txBody>
          <a:bodyPr/>
          <a:lstStyle>
            <a:lvl1pPr algn="l" rtl="0" eaLnBrk="0" fontAlgn="base" hangingPunct="0">
              <a:lnSpc>
                <a:spcPts val="4800"/>
              </a:lnSpc>
              <a:spcBef>
                <a:spcPct val="0"/>
              </a:spcBef>
              <a:spcAft>
                <a:spcPct val="0"/>
              </a:spcAft>
              <a:defRPr sz="4400" b="1" kern="1200">
                <a:solidFill>
                  <a:srgbClr val="703A70"/>
                </a:solidFill>
                <a:latin typeface="+mj-lt"/>
                <a:ea typeface="+mj-ea"/>
                <a:cs typeface="+mj-cs"/>
              </a:defRPr>
            </a:lvl1pPr>
            <a:lvl2pPr algn="l" rtl="0" eaLnBrk="0" fontAlgn="base" hangingPunct="0">
              <a:lnSpc>
                <a:spcPts val="4800"/>
              </a:lnSpc>
              <a:spcBef>
                <a:spcPct val="0"/>
              </a:spcBef>
              <a:spcAft>
                <a:spcPct val="0"/>
              </a:spcAft>
              <a:defRPr sz="4400" b="1">
                <a:solidFill>
                  <a:srgbClr val="703A70"/>
                </a:solidFill>
                <a:latin typeface="Calibri" pitchFamily="34" charset="0"/>
              </a:defRPr>
            </a:lvl2pPr>
            <a:lvl3pPr algn="l" rtl="0" eaLnBrk="0" fontAlgn="base" hangingPunct="0">
              <a:lnSpc>
                <a:spcPts val="4800"/>
              </a:lnSpc>
              <a:spcBef>
                <a:spcPct val="0"/>
              </a:spcBef>
              <a:spcAft>
                <a:spcPct val="0"/>
              </a:spcAft>
              <a:defRPr sz="4400" b="1">
                <a:solidFill>
                  <a:srgbClr val="703A70"/>
                </a:solidFill>
                <a:latin typeface="Calibri" pitchFamily="34" charset="0"/>
              </a:defRPr>
            </a:lvl3pPr>
            <a:lvl4pPr algn="l" rtl="0" eaLnBrk="0" fontAlgn="base" hangingPunct="0">
              <a:lnSpc>
                <a:spcPts val="4800"/>
              </a:lnSpc>
              <a:spcBef>
                <a:spcPct val="0"/>
              </a:spcBef>
              <a:spcAft>
                <a:spcPct val="0"/>
              </a:spcAft>
              <a:defRPr sz="4400" b="1">
                <a:solidFill>
                  <a:srgbClr val="703A70"/>
                </a:solidFill>
                <a:latin typeface="Calibri" pitchFamily="34" charset="0"/>
              </a:defRPr>
            </a:lvl4pPr>
            <a:lvl5pPr algn="l" rtl="0" eaLnBrk="0" fontAlgn="base" hangingPunct="0">
              <a:lnSpc>
                <a:spcPts val="4800"/>
              </a:lnSpc>
              <a:spcBef>
                <a:spcPct val="0"/>
              </a:spcBef>
              <a:spcAft>
                <a:spcPct val="0"/>
              </a:spcAft>
              <a:defRPr sz="4400" b="1">
                <a:solidFill>
                  <a:srgbClr val="703A70"/>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r>
              <a:rPr lang="en-US" altLang="en-US" dirty="0"/>
              <a:t>VT Safe Sleep Campaign Video</a:t>
            </a:r>
          </a:p>
        </p:txBody>
      </p:sp>
    </p:spTree>
    <p:extLst>
      <p:ext uri="{BB962C8B-B14F-4D97-AF65-F5344CB8AC3E}">
        <p14:creationId xmlns:p14="http://schemas.microsoft.com/office/powerpoint/2010/main" val="168795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a:defRPr/>
            </a:pPr>
            <a:r>
              <a:rPr lang="en-US" altLang="en-US" dirty="0"/>
              <a:t>How would you make this sleep environment safe?</a:t>
            </a:r>
          </a:p>
        </p:txBody>
      </p:sp>
      <p:pic>
        <p:nvPicPr>
          <p:cNvPr id="5" name="JSI - JSI-1012_VT Safe Sleep Crib Animation (jun 2018)_proof">
            <a:hlinkClick r:id="" action="ppaction://media"/>
            <a:extLst>
              <a:ext uri="{FF2B5EF4-FFF2-40B4-BE49-F238E27FC236}">
                <a16:creationId xmlns:a16="http://schemas.microsoft.com/office/drawing/2014/main" id="{B987254B-D7E7-413E-939C-492017DD70C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714500"/>
            <a:ext cx="6096000" cy="3429000"/>
          </a:xfrm>
          <a:prstGeom prst="rect">
            <a:avLst/>
          </a:prstGeom>
        </p:spPr>
      </p:pic>
      <p:pic>
        <p:nvPicPr>
          <p:cNvPr id="7" name="JSI - JSI-1012_VT Safe Sleep Crib Animation (jun 2018)_proof">
            <a:hlinkClick r:id="" action="ppaction://media"/>
            <a:extLst>
              <a:ext uri="{FF2B5EF4-FFF2-40B4-BE49-F238E27FC236}">
                <a16:creationId xmlns:a16="http://schemas.microsoft.com/office/drawing/2014/main" id="{08BA0483-8E8E-4409-94BA-BBD15CCA289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11175" y="1646238"/>
            <a:ext cx="8045450" cy="4525962"/>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0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274638"/>
            <a:ext cx="8229600" cy="1143000"/>
          </a:xfrm>
        </p:spPr>
        <p:txBody>
          <a:bodyPr/>
          <a:lstStyle/>
          <a:p>
            <a:pPr>
              <a:defRPr/>
            </a:pPr>
            <a:r>
              <a:rPr lang="en-US" altLang="en-US" dirty="0"/>
              <a:t>Bedsharing is risky</a:t>
            </a:r>
          </a:p>
        </p:txBody>
      </p:sp>
      <p:sp>
        <p:nvSpPr>
          <p:cNvPr id="30723" name="Content Placeholder 2"/>
          <p:cNvSpPr>
            <a:spLocks noGrp="1"/>
          </p:cNvSpPr>
          <p:nvPr>
            <p:ph sz="half" idx="1"/>
          </p:nvPr>
        </p:nvSpPr>
        <p:spPr>
          <a:xfrm>
            <a:off x="457200" y="1600200"/>
            <a:ext cx="8686800" cy="1477962"/>
          </a:xfrm>
        </p:spPr>
        <p:txBody>
          <a:bodyPr/>
          <a:lstStyle/>
          <a:p>
            <a:r>
              <a:rPr lang="en-US" altLang="en-US" dirty="0"/>
              <a:t>Be careful to not fall asleep on a couch or armchair – it can be as dangerous as a bed, because the baby can get stuck in the cushions.</a:t>
            </a:r>
          </a:p>
          <a:p>
            <a:endParaRPr lang="en-US" altLang="en-US" dirty="0"/>
          </a:p>
        </p:txBody>
      </p:sp>
      <p:pic>
        <p:nvPicPr>
          <p:cNvPr id="2" name="JSI - JSI-1018_VT Safe Sleep Couch Animation (jun 2018)_proof (2)">
            <a:hlinkClick r:id="" action="ppaction://media"/>
            <a:extLst>
              <a:ext uri="{FF2B5EF4-FFF2-40B4-BE49-F238E27FC236}">
                <a16:creationId xmlns:a16="http://schemas.microsoft.com/office/drawing/2014/main" id="{01A0C636-FA0B-4191-A604-817FE9DE392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52600" y="3057524"/>
            <a:ext cx="5943600" cy="3343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743200"/>
            <a:ext cx="8229600" cy="40386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9525">
                <a:solidFill>
                  <a:schemeClr val="tx1"/>
                </a:solidFill>
              </a:ln>
            </a:endParaRPr>
          </a:p>
        </p:txBody>
      </p:sp>
      <p:sp>
        <p:nvSpPr>
          <p:cNvPr id="5122" name="Title 1"/>
          <p:cNvSpPr>
            <a:spLocks noGrp="1"/>
          </p:cNvSpPr>
          <p:nvPr>
            <p:ph type="title"/>
          </p:nvPr>
        </p:nvSpPr>
        <p:spPr/>
        <p:txBody>
          <a:bodyPr/>
          <a:lstStyle/>
          <a:p>
            <a:pPr>
              <a:defRPr/>
            </a:pPr>
            <a:r>
              <a:rPr lang="en-US" altLang="en-US"/>
              <a:t>Defining SUID</a:t>
            </a:r>
            <a:endParaRPr lang="en-US" altLang="en-US" dirty="0"/>
          </a:p>
        </p:txBody>
      </p:sp>
      <p:sp>
        <p:nvSpPr>
          <p:cNvPr id="7" name="Content Placeholder 2"/>
          <p:cNvSpPr txBox="1">
            <a:spLocks/>
          </p:cNvSpPr>
          <p:nvPr/>
        </p:nvSpPr>
        <p:spPr bwMode="auto">
          <a:xfrm>
            <a:off x="381000" y="1646238"/>
            <a:ext cx="82296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charset="0"/>
              <a:buNone/>
              <a:defRPr/>
            </a:pPr>
            <a:r>
              <a:rPr lang="en-US" sz="2000" b="1" dirty="0"/>
              <a:t>Sudden unexpected infant death (SUID) </a:t>
            </a:r>
            <a:r>
              <a:rPr lang="en-US" sz="2000" dirty="0"/>
              <a:t>is the death of an infant less than 1 year of age that occurs suddenly and unexpectedly, and whose cause of death is not immediately obvious before investigation. </a:t>
            </a:r>
            <a:r>
              <a:rPr lang="en-US" altLang="en-US" sz="2000" dirty="0"/>
              <a:t>There are 3 types of SUID:</a:t>
            </a:r>
            <a:endParaRPr lang="en-US" sz="2000" dirty="0"/>
          </a:p>
        </p:txBody>
      </p:sp>
      <p:graphicFrame>
        <p:nvGraphicFramePr>
          <p:cNvPr id="4" name="Diagram 3"/>
          <p:cNvGraphicFramePr/>
          <p:nvPr>
            <p:extLst>
              <p:ext uri="{D42A27DB-BD31-4B8C-83A1-F6EECF244321}">
                <p14:modId xmlns:p14="http://schemas.microsoft.com/office/powerpoint/2010/main" val="4166824012"/>
              </p:ext>
            </p:extLst>
          </p:nvPr>
        </p:nvGraphicFramePr>
        <p:xfrm>
          <a:off x="594360" y="2989263"/>
          <a:ext cx="7955280" cy="3687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2971800" y="2743200"/>
            <a:ext cx="3200400" cy="369332"/>
          </a:xfrm>
          <a:prstGeom prst="rect">
            <a:avLst/>
          </a:prstGeom>
          <a:noFill/>
        </p:spPr>
        <p:txBody>
          <a:bodyPr wrap="square" rtlCol="0">
            <a:spAutoFit/>
          </a:bodyPr>
          <a:lstStyle/>
          <a:p>
            <a:pPr algn="ctr"/>
            <a:r>
              <a:rPr lang="en-US" b="1" dirty="0"/>
              <a:t>Types of SUID</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20BDB-6CBD-42BB-A567-6B1EF706942B}"/>
              </a:ext>
            </a:extLst>
          </p:cNvPr>
          <p:cNvSpPr>
            <a:spLocks noGrp="1"/>
          </p:cNvSpPr>
          <p:nvPr>
            <p:ph type="title"/>
          </p:nvPr>
        </p:nvSpPr>
        <p:spPr/>
        <p:txBody>
          <a:bodyPr/>
          <a:lstStyle/>
          <a:p>
            <a:r>
              <a:rPr lang="en-US" sz="3600" dirty="0"/>
              <a:t>Elements of VT’s Safe Sleep Campaign </a:t>
            </a:r>
          </a:p>
        </p:txBody>
      </p:sp>
      <p:sp>
        <p:nvSpPr>
          <p:cNvPr id="3" name="Content Placeholder 2">
            <a:extLst>
              <a:ext uri="{FF2B5EF4-FFF2-40B4-BE49-F238E27FC236}">
                <a16:creationId xmlns:a16="http://schemas.microsoft.com/office/drawing/2014/main" id="{22C4F90C-D179-4030-AEE2-34C077B9BC9D}"/>
              </a:ext>
            </a:extLst>
          </p:cNvPr>
          <p:cNvSpPr>
            <a:spLocks noGrp="1"/>
          </p:cNvSpPr>
          <p:nvPr>
            <p:ph idx="1"/>
          </p:nvPr>
        </p:nvSpPr>
        <p:spPr>
          <a:xfrm>
            <a:off x="457201" y="1709885"/>
            <a:ext cx="4724400" cy="5174553"/>
          </a:xfrm>
        </p:spPr>
        <p:txBody>
          <a:bodyPr/>
          <a:lstStyle/>
          <a:p>
            <a:r>
              <a:rPr lang="en-US" sz="2000" dirty="0"/>
              <a:t>Brochures and posters for parents, hospital birthing units, and provider offices. </a:t>
            </a:r>
          </a:p>
          <a:p>
            <a:r>
              <a:rPr lang="en-US" sz="2000" dirty="0"/>
              <a:t>Revised VDH website and Facebook advertisements.</a:t>
            </a:r>
          </a:p>
          <a:p>
            <a:pPr lvl="1"/>
            <a:r>
              <a:rPr lang="en-US" sz="2000" dirty="0"/>
              <a:t>healthvermont.gov/</a:t>
            </a:r>
            <a:r>
              <a:rPr lang="en-US" sz="2000" dirty="0" err="1"/>
              <a:t>safesleep</a:t>
            </a:r>
            <a:r>
              <a:rPr lang="en-US" sz="2000" dirty="0"/>
              <a:t> </a:t>
            </a:r>
          </a:p>
          <a:p>
            <a:r>
              <a:rPr lang="en-US" sz="2000" dirty="0"/>
              <a:t>Slide decks for education of parents and health care providers.</a:t>
            </a:r>
          </a:p>
          <a:p>
            <a:r>
              <a:rPr lang="en-US" sz="2000" dirty="0"/>
              <a:t>Coordination with Vermont Birth Hospitals on in-patient policies and procedures for staff training and education of parents. </a:t>
            </a:r>
          </a:p>
          <a:p>
            <a:r>
              <a:rPr lang="en-US" sz="2000" dirty="0"/>
              <a:t>Evaluation using measures such as Facebook metrics (short term) and PRAMS survey (long term).</a:t>
            </a:r>
          </a:p>
        </p:txBody>
      </p:sp>
      <p:pic>
        <p:nvPicPr>
          <p:cNvPr id="6" name="Picture 5">
            <a:extLst>
              <a:ext uri="{FF2B5EF4-FFF2-40B4-BE49-F238E27FC236}">
                <a16:creationId xmlns:a16="http://schemas.microsoft.com/office/drawing/2014/main" id="{5D47336C-7A9C-48B2-B378-DA5D8995EB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8575" y="1730101"/>
            <a:ext cx="3196047" cy="4939346"/>
          </a:xfrm>
          <a:prstGeom prst="rect">
            <a:avLst/>
          </a:prstGeom>
        </p:spPr>
      </p:pic>
    </p:spTree>
    <p:extLst>
      <p:ext uri="{BB962C8B-B14F-4D97-AF65-F5344CB8AC3E}">
        <p14:creationId xmlns:p14="http://schemas.microsoft.com/office/powerpoint/2010/main" val="24732703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dirty="0"/>
              <a:t>Professional Resources</a:t>
            </a:r>
          </a:p>
        </p:txBody>
      </p:sp>
      <p:sp>
        <p:nvSpPr>
          <p:cNvPr id="50179" name="Content Placeholder 2"/>
          <p:cNvSpPr>
            <a:spLocks noGrp="1"/>
          </p:cNvSpPr>
          <p:nvPr>
            <p:ph idx="1"/>
          </p:nvPr>
        </p:nvSpPr>
        <p:spPr/>
        <p:txBody>
          <a:bodyPr/>
          <a:lstStyle/>
          <a:p>
            <a:r>
              <a:rPr lang="en-US" altLang="en-US" sz="2400" dirty="0"/>
              <a:t>“Building on Campaigns with Conversations: An Individualized Approach to Helping Families Embrace Safe Sleep &amp; Breastfeeding” by the National Institute for Children’s Health Quality (NICHQ), is a free series of learning modules designed to help health professionals gain the knowledge and skills to promote safe sleep and breastfeeding effectively.</a:t>
            </a:r>
          </a:p>
          <a:p>
            <a:r>
              <a:rPr lang="en-US" altLang="en-US" sz="2400" dirty="0"/>
              <a:t>National Action Partnership to Promote Safe Sleep: NAPPSS </a:t>
            </a:r>
          </a:p>
          <a:p>
            <a:r>
              <a:rPr lang="en-US" altLang="en-US" sz="2400" dirty="0"/>
              <a:t>Vermont Department of Health: </a:t>
            </a:r>
            <a:r>
              <a:rPr lang="en-US" sz="2400" dirty="0">
                <a:latin typeface="Calibri" panose="020F0502020204030204" pitchFamily="34" charset="0"/>
                <a:ea typeface="Calibri" panose="020F0502020204030204" pitchFamily="34" charset="0"/>
                <a:cs typeface="Calibri" panose="020F0502020204030204" pitchFamily="34" charset="0"/>
              </a:rPr>
              <a:t>healthvermont.gov/family/babies/safe-sleep-health-professionals</a:t>
            </a:r>
            <a:endParaRPr lang="en-US" altLang="en-US" sz="2400" dirty="0"/>
          </a:p>
          <a:p>
            <a:r>
              <a:rPr lang="en-US" altLang="en-US" sz="2400" dirty="0"/>
              <a:t>American Academy of Pediatrics: </a:t>
            </a:r>
            <a:r>
              <a:rPr lang="en-US" altLang="en-US" sz="2400" dirty="0">
                <a:hlinkClick r:id="rId3"/>
              </a:rPr>
              <a:t>aap.org</a:t>
            </a:r>
            <a:r>
              <a:rPr lang="en-US" altLang="en-US" sz="2400" dirty="0"/>
              <a:t> </a:t>
            </a:r>
          </a:p>
        </p:txBody>
      </p:sp>
    </p:spTree>
    <p:extLst>
      <p:ext uri="{BB962C8B-B14F-4D97-AF65-F5344CB8AC3E}">
        <p14:creationId xmlns:p14="http://schemas.microsoft.com/office/powerpoint/2010/main" val="17711440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FF98D-9540-47BB-A4F4-AF3BD9569C1D}"/>
              </a:ext>
            </a:extLst>
          </p:cNvPr>
          <p:cNvSpPr>
            <a:spLocks noGrp="1"/>
          </p:cNvSpPr>
          <p:nvPr>
            <p:ph type="title"/>
          </p:nvPr>
        </p:nvSpPr>
        <p:spPr/>
        <p:txBody>
          <a:bodyPr/>
          <a:lstStyle/>
          <a:p>
            <a:r>
              <a:rPr lang="en-US" dirty="0"/>
              <a:t>Resources for Parents  </a:t>
            </a:r>
          </a:p>
        </p:txBody>
      </p:sp>
      <p:sp>
        <p:nvSpPr>
          <p:cNvPr id="3" name="Content Placeholder 2">
            <a:extLst>
              <a:ext uri="{FF2B5EF4-FFF2-40B4-BE49-F238E27FC236}">
                <a16:creationId xmlns:a16="http://schemas.microsoft.com/office/drawing/2014/main" id="{92CBD561-23F7-42BD-A1EC-9379B7E80282}"/>
              </a:ext>
            </a:extLst>
          </p:cNvPr>
          <p:cNvSpPr>
            <a:spLocks noGrp="1"/>
          </p:cNvSpPr>
          <p:nvPr>
            <p:ph idx="1"/>
          </p:nvPr>
        </p:nvSpPr>
        <p:spPr/>
        <p:txBody>
          <a:bodyPr/>
          <a:lstStyle/>
          <a:p>
            <a:r>
              <a:rPr lang="en-US" altLang="en-US" dirty="0"/>
              <a:t>Vermont Department of Health: </a:t>
            </a:r>
            <a:r>
              <a:rPr lang="en-US" altLang="en-US" dirty="0">
                <a:hlinkClick r:id="rId3"/>
              </a:rPr>
              <a:t>healthvermont.gov/</a:t>
            </a:r>
            <a:r>
              <a:rPr lang="en-US" altLang="en-US" dirty="0" err="1">
                <a:hlinkClick r:id="rId3"/>
              </a:rPr>
              <a:t>safesleep</a:t>
            </a:r>
            <a:r>
              <a:rPr lang="en-US" altLang="en-US" dirty="0"/>
              <a:t>  </a:t>
            </a:r>
          </a:p>
          <a:p>
            <a:r>
              <a:rPr lang="en-US" altLang="en-US" dirty="0"/>
              <a:t>Vermont Department of Health District Offices: </a:t>
            </a:r>
            <a:r>
              <a:rPr lang="en-US" altLang="en-US" dirty="0">
                <a:hlinkClick r:id="rId4"/>
              </a:rPr>
              <a:t>healthvermont.gov/local</a:t>
            </a:r>
            <a:r>
              <a:rPr lang="en-US" altLang="en-US" dirty="0"/>
              <a:t>  </a:t>
            </a:r>
          </a:p>
          <a:p>
            <a:r>
              <a:rPr lang="en-US" altLang="en-US" dirty="0"/>
              <a:t>American Academy of Pediatrics: </a:t>
            </a:r>
            <a:r>
              <a:rPr lang="en-US" altLang="en-US" dirty="0">
                <a:hlinkClick r:id="rId5"/>
              </a:rPr>
              <a:t>healthychildren.org</a:t>
            </a:r>
            <a:r>
              <a:rPr lang="en-US" altLang="en-US" dirty="0"/>
              <a:t> </a:t>
            </a:r>
          </a:p>
          <a:p>
            <a:r>
              <a:rPr lang="en-US" altLang="en-US" dirty="0"/>
              <a:t>Help Me Grow VT: 2-1-1 x6, helpmegrowvt.org </a:t>
            </a:r>
          </a:p>
          <a:p>
            <a:r>
              <a:rPr lang="en-US" altLang="en-US" dirty="0"/>
              <a:t>March of Dimes: MarchofDimes.org </a:t>
            </a:r>
          </a:p>
        </p:txBody>
      </p:sp>
    </p:spTree>
    <p:extLst>
      <p:ext uri="{BB962C8B-B14F-4D97-AF65-F5344CB8AC3E}">
        <p14:creationId xmlns:p14="http://schemas.microsoft.com/office/powerpoint/2010/main" val="10974517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a:t>References</a:t>
            </a:r>
          </a:p>
        </p:txBody>
      </p:sp>
      <p:sp>
        <p:nvSpPr>
          <p:cNvPr id="35843" name="Content Placeholder 2"/>
          <p:cNvSpPr>
            <a:spLocks noGrp="1"/>
          </p:cNvSpPr>
          <p:nvPr>
            <p:ph idx="1"/>
          </p:nvPr>
        </p:nvSpPr>
        <p:spPr>
          <a:xfrm>
            <a:off x="457200" y="1645919"/>
            <a:ext cx="8229600" cy="5120640"/>
          </a:xfrm>
        </p:spPr>
        <p:txBody>
          <a:bodyPr wrap="square" numCol="2" spcCol="182880">
            <a:normAutofit fontScale="92500"/>
          </a:bodyPr>
          <a:lstStyle/>
          <a:p>
            <a:pPr marL="0" indent="0">
              <a:spcBef>
                <a:spcPts val="600"/>
              </a:spcBef>
              <a:buNone/>
            </a:pPr>
            <a:r>
              <a:rPr lang="en-US" sz="1000" dirty="0"/>
              <a:t>Ainsworth RM, </a:t>
            </a:r>
            <a:r>
              <a:rPr lang="en-US" sz="1000" dirty="0" err="1"/>
              <a:t>Summerlin</a:t>
            </a:r>
            <a:r>
              <a:rPr lang="en-US" sz="1000" dirty="0"/>
              <a:t>-Long S, </a:t>
            </a:r>
            <a:r>
              <a:rPr lang="en-US" sz="1000" dirty="0" err="1"/>
              <a:t>Mog</a:t>
            </a:r>
            <a:r>
              <a:rPr lang="en-US" sz="1000" dirty="0"/>
              <a:t> C. A comprehensive initiative to prevent falls among newborns. </a:t>
            </a:r>
            <a:r>
              <a:rPr lang="en-US" sz="1000" dirty="0" err="1"/>
              <a:t>Nurs</a:t>
            </a:r>
            <a:r>
              <a:rPr lang="en-US" sz="1000" dirty="0"/>
              <a:t> </a:t>
            </a:r>
            <a:r>
              <a:rPr lang="en-US" sz="1000" dirty="0" err="1"/>
              <a:t>Womens</a:t>
            </a:r>
            <a:r>
              <a:rPr lang="en-US" sz="1000" dirty="0"/>
              <a:t> Health. 2016;20(3);247-57. </a:t>
            </a:r>
          </a:p>
          <a:p>
            <a:pPr marL="0" indent="0">
              <a:spcBef>
                <a:spcPts val="600"/>
              </a:spcBef>
              <a:buNone/>
            </a:pPr>
            <a:r>
              <a:rPr lang="en-US" sz="1000" dirty="0"/>
              <a:t>American Academy of Pediatrics. SIDS and Other Sleep Related Infant Deaths: Updated Recommendations website. https://www.youtube.com/watch?v=sdWGmhCyAak&amp;feature=youtu.be. Accessed April 18, 2018.</a:t>
            </a:r>
          </a:p>
          <a:p>
            <a:pPr marL="0" indent="0">
              <a:spcBef>
                <a:spcPts val="600"/>
              </a:spcBef>
              <a:buNone/>
            </a:pPr>
            <a:r>
              <a:rPr lang="en-US" sz="1000" dirty="0" err="1"/>
              <a:t>Bronheim</a:t>
            </a:r>
            <a:r>
              <a:rPr lang="en-US" sz="1000" dirty="0"/>
              <a:t>, S. Building on Campaigns with Conversations: An individualized approach to helping families embrace safe sleep and breastfeeding. Washington, DC: National Center for Education in Maternal and Child Health. 2017. Available at: https://www.ncemch.org/learning/building/index.php. Accessed April 24, 2018.</a:t>
            </a:r>
          </a:p>
          <a:p>
            <a:pPr marL="0" indent="0">
              <a:spcBef>
                <a:spcPts val="600"/>
              </a:spcBef>
              <a:buNone/>
            </a:pPr>
            <a:r>
              <a:rPr lang="en-US" sz="1000" dirty="0"/>
              <a:t>Centers for Disease Control and Prevention. PRAMS website. 2018. Available at: https://www.cdc.gov/prams/methodology.htm#n2. Accessed April 24, 2018.</a:t>
            </a:r>
          </a:p>
          <a:p>
            <a:pPr marL="0" indent="0">
              <a:spcBef>
                <a:spcPts val="600"/>
              </a:spcBef>
              <a:buNone/>
            </a:pPr>
            <a:r>
              <a:rPr lang="en-US" sz="1000" dirty="0"/>
              <a:t>Centers for Disease Control. Sudden Unexpected Infant Death (SUID) website. https://www.cdc.gov/sids/pdf/sudden-unexpected-infant-death.pdf. Accessed April 18, 2018. </a:t>
            </a:r>
          </a:p>
          <a:p>
            <a:pPr marL="0" indent="0">
              <a:spcBef>
                <a:spcPts val="600"/>
              </a:spcBef>
              <a:buNone/>
            </a:pPr>
            <a:r>
              <a:rPr lang="en-US" sz="1000" dirty="0"/>
              <a:t>Centers for Disease Control. Sudden Unexpected Infant Death and Sudden Infant Death Syndrome website. https://www.cdc.gov/sids/data.htm. Accessed April 18, 2018. </a:t>
            </a:r>
          </a:p>
          <a:p>
            <a:pPr marL="0" indent="0">
              <a:spcBef>
                <a:spcPts val="600"/>
              </a:spcBef>
              <a:buNone/>
            </a:pPr>
            <a:r>
              <a:rPr lang="en-US" sz="1000" dirty="0"/>
              <a:t>Colson ER, Joslin SC. Changing nursery practice gets inner-city infants in the supine position for sleep. Arch </a:t>
            </a:r>
            <a:r>
              <a:rPr lang="en-US" sz="1000" dirty="0" err="1"/>
              <a:t>Pediatr</a:t>
            </a:r>
            <a:r>
              <a:rPr lang="en-US" sz="1000" dirty="0"/>
              <a:t> </a:t>
            </a:r>
            <a:r>
              <a:rPr lang="en-US" sz="1000" dirty="0" err="1"/>
              <a:t>Adolesc</a:t>
            </a:r>
            <a:r>
              <a:rPr lang="en-US" sz="1000" dirty="0"/>
              <a:t> Med. 2002;156(7):717-20.</a:t>
            </a:r>
          </a:p>
          <a:p>
            <a:pPr marL="0" indent="0">
              <a:spcBef>
                <a:spcPts val="600"/>
              </a:spcBef>
              <a:buNone/>
            </a:pPr>
            <a:r>
              <a:rPr lang="en-US" sz="1000" dirty="0">
                <a:solidFill>
                  <a:srgbClr val="FF0000"/>
                </a:solidFill>
              </a:rPr>
              <a:t>Heitman, R. et al. Improving safe sleep modeling in the hospital though policy implementation. </a:t>
            </a:r>
            <a:r>
              <a:rPr lang="en-US" sz="1000" dirty="0" err="1">
                <a:solidFill>
                  <a:srgbClr val="FF0000"/>
                </a:solidFill>
              </a:rPr>
              <a:t>Matern</a:t>
            </a:r>
            <a:r>
              <a:rPr lang="en-US" sz="1000" dirty="0">
                <a:solidFill>
                  <a:srgbClr val="FF0000"/>
                </a:solidFill>
              </a:rPr>
              <a:t> Child Health J (2017) 21:1995-2000. </a:t>
            </a:r>
          </a:p>
          <a:p>
            <a:pPr marL="0" indent="0">
              <a:spcBef>
                <a:spcPts val="600"/>
              </a:spcBef>
              <a:buNone/>
            </a:pPr>
            <a:r>
              <a:rPr lang="en-US" sz="1000" dirty="0" err="1"/>
              <a:t>Helsley</a:t>
            </a:r>
            <a:r>
              <a:rPr lang="en-US" sz="1000" dirty="0"/>
              <a:t> L, McDonald JV, Stewart VT. Addressing in-hospital ‘falls’ of newborn infants. </a:t>
            </a:r>
            <a:r>
              <a:rPr lang="en-US" sz="1000" dirty="0" err="1"/>
              <a:t>Jt</a:t>
            </a:r>
            <a:r>
              <a:rPr lang="en-US" sz="1000" dirty="0"/>
              <a:t> </a:t>
            </a:r>
            <a:r>
              <a:rPr lang="en-US" sz="1000" dirty="0" err="1"/>
              <a:t>Comm</a:t>
            </a:r>
            <a:r>
              <a:rPr lang="en-US" sz="1000" dirty="0"/>
              <a:t> J </a:t>
            </a:r>
            <a:r>
              <a:rPr lang="en-US" sz="1000" dirty="0" err="1"/>
              <a:t>Qual</a:t>
            </a:r>
            <a:r>
              <a:rPr lang="en-US" sz="1000" dirty="0"/>
              <a:t> Patient </a:t>
            </a:r>
            <a:r>
              <a:rPr lang="en-US" sz="1000" dirty="0" err="1"/>
              <a:t>Saf</a:t>
            </a:r>
            <a:r>
              <a:rPr lang="en-US" sz="1000" dirty="0"/>
              <a:t>. 2010;36(7);327-33. </a:t>
            </a:r>
          </a:p>
          <a:p>
            <a:pPr marL="0" indent="0">
              <a:spcBef>
                <a:spcPts val="600"/>
              </a:spcBef>
              <a:buNone/>
            </a:pPr>
            <a:r>
              <a:rPr lang="en-US" sz="1000" dirty="0"/>
              <a:t>Kemp JS, Unger B, Wilkins D, Psara RM, Ledbetter TL, Graham MA, Case M, Thach BT. Unsafe sleep practices and an analysis of </a:t>
            </a:r>
            <a:r>
              <a:rPr lang="en-US" sz="1000" dirty="0" err="1"/>
              <a:t>bedsharing</a:t>
            </a:r>
            <a:r>
              <a:rPr lang="en-US" sz="1000" dirty="0"/>
              <a:t> among infants dying suddenly and unexpectedly: Result of a four-year, population-based, death-scene investigation study of sudden infant death syndrome and related deaths. Pediatrics. 2000 Sep; 106(3); E41. </a:t>
            </a:r>
          </a:p>
          <a:p>
            <a:pPr marL="0" indent="0">
              <a:spcBef>
                <a:spcPts val="600"/>
              </a:spcBef>
              <a:buNone/>
            </a:pPr>
            <a:r>
              <a:rPr lang="en-US" sz="1000" dirty="0"/>
              <a:t>Minnesota Hospital Association. Newborn Falls/Drops in the Hospital Setting website. Accessed April 23, 2018 at: https://www.mnhospitals.org/Portals/0/Documents/ptsafety/falls/MHA-6-20-11.pdf. </a:t>
            </a:r>
          </a:p>
          <a:p>
            <a:pPr marL="0" indent="0">
              <a:spcBef>
                <a:spcPts val="600"/>
              </a:spcBef>
              <a:buNone/>
            </a:pPr>
            <a:r>
              <a:rPr lang="en-US" sz="1000" dirty="0"/>
              <a:t>Moon RY, Task Force on Sudden Infant Death Syndrome. SIDS and Other Sleep-Related Infant Deaths: Evidence Base for 2016 Updated Recommendations for a Safe Infant Sleeping Environment. Pediatrics. 2016 Nov;138(5). </a:t>
            </a:r>
          </a:p>
          <a:p>
            <a:pPr marL="0" indent="0">
              <a:spcBef>
                <a:spcPts val="600"/>
              </a:spcBef>
              <a:buNone/>
            </a:pPr>
            <a:r>
              <a:rPr lang="en-US" sz="1000" dirty="0"/>
              <a:t>Moon, RY. Rachel Y. Moon, MD website. Available at: https://research.med.virginia.edu/chrc/current-projects/rachel-y-moon-md/. Accessed April 24, 2018.</a:t>
            </a:r>
          </a:p>
          <a:p>
            <a:pPr marL="0" indent="0">
              <a:spcBef>
                <a:spcPts val="600"/>
              </a:spcBef>
              <a:buNone/>
            </a:pPr>
            <a:r>
              <a:rPr lang="en-US" sz="1000" dirty="0"/>
              <a:t>National Institutes of Health. Common SIDS and SUID Terms and Definitions website. https://www1.nichd.nih.gov/sts/about/SIDS/Pages/common.aspx. Accessed April 18, 2018.</a:t>
            </a:r>
          </a:p>
          <a:p>
            <a:pPr marL="0" indent="0">
              <a:spcBef>
                <a:spcPts val="600"/>
              </a:spcBef>
              <a:buNone/>
            </a:pPr>
            <a:r>
              <a:rPr lang="en-US" sz="1000" dirty="0"/>
              <a:t>National Institutes of Health. Frequently Asked Questions (FAQs) About SIDS and Safe Infant Sleep website. Available at: https://www1.nichd.nih.gov/sts/about/Pages/faq.aspx. Accessed April 24, 2018.</a:t>
            </a:r>
          </a:p>
          <a:p>
            <a:pPr marL="0" indent="0">
              <a:spcBef>
                <a:spcPts val="600"/>
              </a:spcBef>
              <a:buNone/>
            </a:pPr>
            <a:r>
              <a:rPr lang="en-US" sz="1000" dirty="0"/>
              <a:t>National Institutes of Health. Research on Possible Causes of SIDS website. https://www1.nichd.nih.gov/sts/campaign/science/Pages/causes.aspx. Accessed April 18, 2018.</a:t>
            </a:r>
          </a:p>
          <a:p>
            <a:pPr marL="0" indent="0">
              <a:spcBef>
                <a:spcPts val="600"/>
              </a:spcBef>
              <a:buNone/>
            </a:pPr>
            <a:r>
              <a:rPr lang="en-US" sz="1000" dirty="0"/>
              <a:t>Task Force on Sudden Infant Death Syndrome. SIDS and other sleep-related infant deaths: updated 2016 recommendations for a safe infant sleeping environment. Pediatrics.  2016 Nov;138(5).</a:t>
            </a:r>
          </a:p>
          <a:p>
            <a:pPr marL="0" indent="0">
              <a:spcBef>
                <a:spcPts val="600"/>
              </a:spcBef>
              <a:buNone/>
            </a:pPr>
            <a:r>
              <a:rPr lang="en-US" sz="1000" dirty="0"/>
              <a:t>Vermont Department of Health. Division Of Maternal &amp; Child Health Brief: Safe Sleep. 2017. Available at: http://www.healthvermont.gov/sites/default/files/documents/pdf/DB.NPM5_.Safe%20sleep.pdf. Accessed May 31, 2017.</a:t>
            </a:r>
          </a:p>
          <a:p>
            <a:pPr marL="0" indent="0">
              <a:spcBef>
                <a:spcPts val="600"/>
              </a:spcBef>
              <a:buNone/>
            </a:pPr>
            <a:r>
              <a:rPr lang="en-US" sz="1000" dirty="0"/>
              <a:t>Vermont Department of Health. Sudden Unexpected Infant Death Data Brief from VDH website. http://www.healthvermont.gov/sites/default/files/documents/pdf/HSVR_injury_SUID.pdf. Accessed April 18, 2018. </a:t>
            </a:r>
          </a:p>
          <a:p>
            <a:pPr marL="0" indent="0">
              <a:spcBef>
                <a:spcPts val="600"/>
              </a:spcBef>
              <a:buNone/>
            </a:pPr>
            <a:endParaRPr lang="en-US" altLang="en-US" sz="10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a:defRPr/>
            </a:pPr>
            <a:r>
              <a:rPr lang="en-US" altLang="en-US"/>
              <a:t>Determining Cause of Death</a:t>
            </a:r>
            <a:endParaRPr lang="en-US" altLang="en-US" dirty="0"/>
          </a:p>
        </p:txBody>
      </p:sp>
      <p:sp>
        <p:nvSpPr>
          <p:cNvPr id="15363" name="Content Placeholder 2"/>
          <p:cNvSpPr>
            <a:spLocks noGrp="1"/>
          </p:cNvSpPr>
          <p:nvPr>
            <p:ph idx="1"/>
          </p:nvPr>
        </p:nvSpPr>
        <p:spPr>
          <a:xfrm>
            <a:off x="457200" y="1646238"/>
            <a:ext cx="8229600" cy="4525962"/>
          </a:xfrm>
        </p:spPr>
        <p:txBody>
          <a:bodyPr/>
          <a:lstStyle/>
          <a:p>
            <a:pPr marL="0" indent="0">
              <a:buFont typeface="Wingdings" pitchFamily="2" charset="2"/>
              <a:buNone/>
            </a:pPr>
            <a:r>
              <a:rPr lang="en-US" altLang="en-US" sz="2400" dirty="0"/>
              <a:t>SUID cases are investigated to determine the circumstances and factors contributing to unexplained infant deaths. Unsafe sleep practices are a factor in a majority of cases diagnosed as SIDS, accidental suffocation, and unknown cause.</a:t>
            </a:r>
          </a:p>
        </p:txBody>
      </p:sp>
      <p:sp>
        <p:nvSpPr>
          <p:cNvPr id="6" name="Rectangle 5"/>
          <p:cNvSpPr/>
          <p:nvPr/>
        </p:nvSpPr>
        <p:spPr>
          <a:xfrm>
            <a:off x="457200" y="3429000"/>
            <a:ext cx="8229600" cy="2743200"/>
          </a:xfrm>
          <a:prstGeom prst="rect">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5365" name="Picture 5" descr="Fig. 3."/>
          <p:cNvPicPr>
            <a:picLocks noChangeAspect="1" noChangeArrowheads="1"/>
          </p:cNvPicPr>
          <p:nvPr/>
        </p:nvPicPr>
        <p:blipFill>
          <a:blip r:embed="rId3">
            <a:extLst>
              <a:ext uri="{28A0092B-C50C-407E-A947-70E740481C1C}">
                <a14:useLocalDpi xmlns:a14="http://schemas.microsoft.com/office/drawing/2010/main" val="0"/>
              </a:ext>
            </a:extLst>
          </a:blip>
          <a:srcRect l="8221" t="10857" r="14639" b="15999"/>
          <a:stretch>
            <a:fillRect/>
          </a:stretch>
        </p:blipFill>
        <p:spPr bwMode="auto">
          <a:xfrm>
            <a:off x="609600" y="3657600"/>
            <a:ext cx="3200400" cy="17859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366" name="TextBox 1"/>
          <p:cNvSpPr txBox="1">
            <a:spLocks noChangeArrowheads="1"/>
          </p:cNvSpPr>
          <p:nvPr/>
        </p:nvSpPr>
        <p:spPr bwMode="auto">
          <a:xfrm>
            <a:off x="4054475" y="3657600"/>
            <a:ext cx="4572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E910E"/>
              </a:buClr>
              <a:buFont typeface="Wingdings" pitchFamily="2" charset="2"/>
              <a:buChar char="§"/>
              <a:defRPr sz="3200">
                <a:solidFill>
                  <a:schemeClr val="tx1"/>
                </a:solidFill>
                <a:latin typeface="Calibri" pitchFamily="34" charset="0"/>
              </a:defRPr>
            </a:lvl1pPr>
            <a:lvl2pPr marL="742950" indent="-285750">
              <a:spcBef>
                <a:spcPct val="20000"/>
              </a:spcBef>
              <a:buClr>
                <a:srgbClr val="FE910E"/>
              </a:buClr>
              <a:buFont typeface="Wingdings" pitchFamily="2" charset="2"/>
              <a:buChar char="§"/>
              <a:defRPr sz="2800">
                <a:solidFill>
                  <a:schemeClr val="tx1"/>
                </a:solidFill>
                <a:latin typeface="Calibri" pitchFamily="34" charset="0"/>
              </a:defRPr>
            </a:lvl2pPr>
            <a:lvl3pPr marL="1143000" indent="-228600">
              <a:spcBef>
                <a:spcPct val="20000"/>
              </a:spcBef>
              <a:buClr>
                <a:srgbClr val="FE910E"/>
              </a:buClr>
              <a:buFont typeface="Wingdings" pitchFamily="2" charset="2"/>
              <a:buChar char="§"/>
              <a:defRPr sz="2400">
                <a:solidFill>
                  <a:schemeClr val="tx1"/>
                </a:solidFill>
                <a:latin typeface="Calibri" pitchFamily="34" charset="0"/>
              </a:defRPr>
            </a:lvl3pPr>
            <a:lvl4pPr marL="1600200" indent="-228600">
              <a:spcBef>
                <a:spcPct val="20000"/>
              </a:spcBef>
              <a:buClr>
                <a:srgbClr val="FE910E"/>
              </a:buClr>
              <a:buFont typeface="Wingdings" pitchFamily="2" charset="2"/>
              <a:buChar char="§"/>
              <a:defRPr sz="2000">
                <a:solidFill>
                  <a:schemeClr val="tx1"/>
                </a:solidFill>
                <a:latin typeface="Calibri" pitchFamily="34" charset="0"/>
              </a:defRPr>
            </a:lvl4pPr>
            <a:lvl5pPr marL="2057400" indent="-228600">
              <a:spcBef>
                <a:spcPct val="20000"/>
              </a:spcBef>
              <a:buClr>
                <a:srgbClr val="FE910E"/>
              </a:buClr>
              <a:buFont typeface="Wingdings" pitchFamily="2" charset="2"/>
              <a:buChar char="§"/>
              <a:defRPr sz="2000">
                <a:solidFill>
                  <a:schemeClr val="tx1"/>
                </a:solidFill>
                <a:latin typeface="Calibri" pitchFamily="34" charset="0"/>
              </a:defRPr>
            </a:lvl5pPr>
            <a:lvl6pPr marL="2514600" indent="-228600" eaLnBrk="0" fontAlgn="base" hangingPunct="0">
              <a:spcBef>
                <a:spcPct val="20000"/>
              </a:spcBef>
              <a:spcAft>
                <a:spcPct val="0"/>
              </a:spcAft>
              <a:buClr>
                <a:srgbClr val="FE910E"/>
              </a:buClr>
              <a:buFont typeface="Wingdings" pitchFamily="2" charset="2"/>
              <a:buChar char="§"/>
              <a:defRPr sz="2000">
                <a:solidFill>
                  <a:schemeClr val="tx1"/>
                </a:solidFill>
                <a:latin typeface="Calibri" pitchFamily="34" charset="0"/>
              </a:defRPr>
            </a:lvl6pPr>
            <a:lvl7pPr marL="2971800" indent="-228600" eaLnBrk="0" fontAlgn="base" hangingPunct="0">
              <a:spcBef>
                <a:spcPct val="20000"/>
              </a:spcBef>
              <a:spcAft>
                <a:spcPct val="0"/>
              </a:spcAft>
              <a:buClr>
                <a:srgbClr val="FE910E"/>
              </a:buClr>
              <a:buFont typeface="Wingdings" pitchFamily="2" charset="2"/>
              <a:buChar char="§"/>
              <a:defRPr sz="2000">
                <a:solidFill>
                  <a:schemeClr val="tx1"/>
                </a:solidFill>
                <a:latin typeface="Calibri" pitchFamily="34" charset="0"/>
              </a:defRPr>
            </a:lvl7pPr>
            <a:lvl8pPr marL="3429000" indent="-228600" eaLnBrk="0" fontAlgn="base" hangingPunct="0">
              <a:spcBef>
                <a:spcPct val="20000"/>
              </a:spcBef>
              <a:spcAft>
                <a:spcPct val="0"/>
              </a:spcAft>
              <a:buClr>
                <a:srgbClr val="FE910E"/>
              </a:buClr>
              <a:buFont typeface="Wingdings" pitchFamily="2" charset="2"/>
              <a:buChar char="§"/>
              <a:defRPr sz="2000">
                <a:solidFill>
                  <a:schemeClr val="tx1"/>
                </a:solidFill>
                <a:latin typeface="Calibri" pitchFamily="34" charset="0"/>
              </a:defRPr>
            </a:lvl8pPr>
            <a:lvl9pPr marL="3886200" indent="-228600" eaLnBrk="0" fontAlgn="base" hangingPunct="0">
              <a:spcBef>
                <a:spcPct val="20000"/>
              </a:spcBef>
              <a:spcAft>
                <a:spcPct val="0"/>
              </a:spcAft>
              <a:buClr>
                <a:srgbClr val="FE910E"/>
              </a:buClr>
              <a:buFont typeface="Wingdings" pitchFamily="2" charset="2"/>
              <a:buChar char="§"/>
              <a:defRPr sz="2000">
                <a:solidFill>
                  <a:schemeClr val="tx1"/>
                </a:solidFill>
                <a:latin typeface="Calibri" pitchFamily="34" charset="0"/>
              </a:defRPr>
            </a:lvl9pPr>
          </a:lstStyle>
          <a:p>
            <a:pPr eaLnBrk="1" hangingPunct="1">
              <a:spcBef>
                <a:spcPct val="0"/>
              </a:spcBef>
              <a:buClrTx/>
              <a:buFontTx/>
              <a:buNone/>
            </a:pPr>
            <a:r>
              <a:rPr lang="en-US" altLang="en-US" sz="1800" i="1" dirty="0"/>
              <a:t>“Fig. 3. The infant mannequin is positioned where a 2-month-old infant was found dead on a couch... The infant had moved into the space between the cushion and back. He had been sleeping on the couch with a sibling. His death was attributed to accidental suffocation.”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134_3451">
            <a:extLst>
              <a:ext uri="{FF2B5EF4-FFF2-40B4-BE49-F238E27FC236}">
                <a16:creationId xmlns:a16="http://schemas.microsoft.com/office/drawing/2014/main" id="{27BE542F-99E9-4AB7-ABFD-E320BA71E5E9}"/>
              </a:ext>
            </a:extLst>
          </p:cNvPr>
          <p:cNvPicPr>
            <a:picLocks noGrp="1" noChangeAspect="1" noChangeArrowheads="1"/>
          </p:cNvPicPr>
          <p:nvPr>
            <p:ph sz="quarter" idx="10"/>
          </p:nvPr>
        </p:nvPicPr>
        <p:blipFill>
          <a:blip r:embed="rId3" cstate="print">
            <a:extLst>
              <a:ext uri="{28A0092B-C50C-407E-A947-70E740481C1C}">
                <a14:useLocalDpi xmlns:a14="http://schemas.microsoft.com/office/drawing/2010/main" val="0"/>
              </a:ext>
            </a:extLst>
          </a:blip>
          <a:srcRect/>
          <a:stretch>
            <a:fillRect/>
          </a:stretch>
        </p:blipFill>
        <p:spPr bwMode="auto">
          <a:xfrm>
            <a:off x="1218524" y="914400"/>
            <a:ext cx="6706951" cy="5029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948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Bed surface">
            <a:extLst>
              <a:ext uri="{FF2B5EF4-FFF2-40B4-BE49-F238E27FC236}">
                <a16:creationId xmlns:a16="http://schemas.microsoft.com/office/drawing/2014/main" id="{D2428FB8-34BA-4DD0-A916-5877918DF27E}"/>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1524000" y="1219200"/>
            <a:ext cx="6172200" cy="4419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054985"/>
      </p:ext>
    </p:extLst>
  </p:cSld>
  <p:clrMapOvr>
    <a:masterClrMapping/>
  </p:clrMapOvr>
</p:sld>
</file>

<file path=ppt/theme/theme1.xml><?xml version="1.0" encoding="utf-8"?>
<a:theme xmlns:a="http://schemas.openxmlformats.org/drawingml/2006/main" name="VT_SafeSleep">
  <a:themeElements>
    <a:clrScheme name="Vermont Safe Sleep">
      <a:dk1>
        <a:sysClr val="windowText" lastClr="000000"/>
      </a:dk1>
      <a:lt1>
        <a:sysClr val="window" lastClr="FFFFFF"/>
      </a:lt1>
      <a:dk2>
        <a:srgbClr val="084E67"/>
      </a:dk2>
      <a:lt2>
        <a:srgbClr val="E8E9E6"/>
      </a:lt2>
      <a:accent1>
        <a:srgbClr val="A455A4"/>
      </a:accent1>
      <a:accent2>
        <a:srgbClr val="51B9B2"/>
      </a:accent2>
      <a:accent3>
        <a:srgbClr val="FE910E"/>
      </a:accent3>
      <a:accent4>
        <a:srgbClr val="703A70"/>
      </a:accent4>
      <a:accent5>
        <a:srgbClr val="A3A99D"/>
      </a:accent5>
      <a:accent6>
        <a:srgbClr val="FFE3C3"/>
      </a:accent6>
      <a:hlink>
        <a:srgbClr val="51B9B2"/>
      </a:hlink>
      <a:folHlink>
        <a:srgbClr val="703A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VT_SafeSleep</Template>
  <TotalTime>18577</TotalTime>
  <Words>9327</Words>
  <Application>Microsoft Office PowerPoint</Application>
  <PresentationFormat>On-screen Show (4:3)</PresentationFormat>
  <Paragraphs>536</Paragraphs>
  <Slides>63</Slides>
  <Notes>54</Notes>
  <HiddenSlides>0</HiddenSlides>
  <MMClips>4</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69" baseType="lpstr">
      <vt:lpstr>Arial</vt:lpstr>
      <vt:lpstr>Calibri</vt:lpstr>
      <vt:lpstr>Century Schoolbook</vt:lpstr>
      <vt:lpstr>Wingdings</vt:lpstr>
      <vt:lpstr>VT_SafeSleep</vt:lpstr>
      <vt:lpstr>Microsoft Excel Chart</vt:lpstr>
      <vt:lpstr>How to Promote Infant Safe Sleep: Key Messages from Vermont Research </vt:lpstr>
      <vt:lpstr>Introduction </vt:lpstr>
      <vt:lpstr>Learning Objectives</vt:lpstr>
      <vt:lpstr>The Importance of Nurses</vt:lpstr>
      <vt:lpstr>What is SUID?</vt:lpstr>
      <vt:lpstr>Defining SUID</vt:lpstr>
      <vt:lpstr>Determining Cause of Death</vt:lpstr>
      <vt:lpstr>PowerPoint Presentation</vt:lpstr>
      <vt:lpstr>PowerPoint Presentation</vt:lpstr>
      <vt:lpstr>SUID in the United States</vt:lpstr>
      <vt:lpstr>Vermont Specific Data and Recent Research</vt:lpstr>
      <vt:lpstr>SUID in Vermont</vt:lpstr>
      <vt:lpstr>Safe Sleep Practices in VT</vt:lpstr>
      <vt:lpstr>Safe Sleep Practices in VT</vt:lpstr>
      <vt:lpstr> </vt:lpstr>
      <vt:lpstr>PowerPoint Presentation</vt:lpstr>
      <vt:lpstr>PowerPoint Presentation</vt:lpstr>
      <vt:lpstr>PowerPoint Presentation</vt:lpstr>
      <vt:lpstr>PowerPoint Presentation</vt:lpstr>
      <vt:lpstr>PowerPoint Presentation</vt:lpstr>
      <vt:lpstr>Interviews with families of  New Vermonters </vt:lpstr>
      <vt:lpstr>Interviews with families of  New Vermonters </vt:lpstr>
      <vt:lpstr>SUID Prevention: Recommendations and Information</vt:lpstr>
      <vt:lpstr>The Triple-Risk Model for SIDS</vt:lpstr>
      <vt:lpstr>AAP Recommendations are Based on Best Available Evidence</vt:lpstr>
      <vt:lpstr>PowerPoint Presentation</vt:lpstr>
      <vt:lpstr>AAP Guidelines: Levels of Evidence</vt:lpstr>
      <vt:lpstr>AAP A-Level Recommendations</vt:lpstr>
      <vt:lpstr>AAP B &amp; C-Level Recommendations</vt:lpstr>
      <vt:lpstr>Healthcare providers are essential to promoting safe sleep and preventing SUID</vt:lpstr>
      <vt:lpstr>Florence Nightingale’s recommendation</vt:lpstr>
      <vt:lpstr>Alternate sleep positions require a provider’s order</vt:lpstr>
      <vt:lpstr>Understanding and Addressing Parental Beliefs and Behaviors</vt:lpstr>
      <vt:lpstr>Parental Behaviors and Knowledge</vt:lpstr>
      <vt:lpstr>Many factors affect adherence to safe sleep practices</vt:lpstr>
      <vt:lpstr>Addressing the Misconceptions </vt:lpstr>
      <vt:lpstr>PowerPoint Presentation</vt:lpstr>
      <vt:lpstr>Misconceptions Continued</vt:lpstr>
      <vt:lpstr>PowerPoint Presentation</vt:lpstr>
      <vt:lpstr>Cultural Challenges to SUID Risk Reduction</vt:lpstr>
      <vt:lpstr>Hospital Data and Prevention Information</vt:lpstr>
      <vt:lpstr>Alternate sleep positions require a provider’s order</vt:lpstr>
      <vt:lpstr>In-Hospital Newborn Falls/Drops</vt:lpstr>
      <vt:lpstr>Healthcare providers are essential to promoting safe sleep and preventing SUID</vt:lpstr>
      <vt:lpstr>Potential Interventions to Prevent Newborn Falls/Drops </vt:lpstr>
      <vt:lpstr>What you, as a nursing professional, can do to prevent SUID.</vt:lpstr>
      <vt:lpstr>Parents want and need healthcare providers to help with safe sleep</vt:lpstr>
      <vt:lpstr>How to Talk with Parents about Infant Safe Sleep</vt:lpstr>
      <vt:lpstr>Use a Nonjudgmental and Supportive Approach</vt:lpstr>
      <vt:lpstr>Address the Challenge of Sleep</vt:lpstr>
      <vt:lpstr>Address the Challenge of Sleep</vt:lpstr>
      <vt:lpstr>Discuss Concerns About Guidelines</vt:lpstr>
      <vt:lpstr>Address Challenges of Safe Sleep</vt:lpstr>
      <vt:lpstr>Encourage Parents to Stick with It</vt:lpstr>
      <vt:lpstr>Vermont  Infant Safe Sleep Campaign</vt:lpstr>
      <vt:lpstr>VT Infant Safe Sleep Campaign</vt:lpstr>
      <vt:lpstr>PowerPoint Presentation</vt:lpstr>
      <vt:lpstr>How would you make this sleep environment safe?</vt:lpstr>
      <vt:lpstr>Bedsharing is risky</vt:lpstr>
      <vt:lpstr>Elements of VT’s Safe Sleep Campaign </vt:lpstr>
      <vt:lpstr>Professional Resources</vt:lpstr>
      <vt:lpstr>Resources for Parents  </vt:lpstr>
      <vt:lpstr>References</vt:lpstr>
    </vt:vector>
  </TitlesOfParts>
  <Company>John Snow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Promote Infant Safe Sleep: Key Messages and Resources</dc:title>
  <dc:creator>JSI</dc:creator>
  <cp:lastModifiedBy>Kerschner, Sally</cp:lastModifiedBy>
  <cp:revision>295</cp:revision>
  <cp:lastPrinted>2018-10-21T20:51:10Z</cp:lastPrinted>
  <dcterms:created xsi:type="dcterms:W3CDTF">2018-02-21T18:20:42Z</dcterms:created>
  <dcterms:modified xsi:type="dcterms:W3CDTF">2018-10-30T20:56:18Z</dcterms:modified>
</cp:coreProperties>
</file>