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0" r:id="rId1"/>
  </p:sldMasterIdLst>
  <p:sldIdLst>
    <p:sldId id="256" r:id="rId2"/>
    <p:sldId id="257" r:id="rId3"/>
    <p:sldId id="273" r:id="rId4"/>
    <p:sldId id="275" r:id="rId5"/>
    <p:sldId id="276" r:id="rId6"/>
    <p:sldId id="284" r:id="rId7"/>
    <p:sldId id="287" r:id="rId8"/>
    <p:sldId id="288" r:id="rId9"/>
    <p:sldId id="291" r:id="rId10"/>
    <p:sldId id="279" r:id="rId11"/>
    <p:sldId id="290" r:id="rId12"/>
    <p:sldId id="283" r:id="rId13"/>
    <p:sldId id="280" r:id="rId14"/>
    <p:sldId id="293" r:id="rId15"/>
    <p:sldId id="289" r:id="rId16"/>
    <p:sldId id="277" r:id="rId17"/>
    <p:sldId id="29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39"/>
    <p:restoredTop sz="96208"/>
  </p:normalViewPr>
  <p:slideViewPr>
    <p:cSldViewPr snapToGrid="0" snapToObjects="1">
      <p:cViewPr varScale="1">
        <p:scale>
          <a:sx n="122" d="100"/>
          <a:sy n="122" d="100"/>
        </p:scale>
        <p:origin x="114" y="210"/>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Rebecca%20Gurney\Documents\MCH%20Assessment\MCH%20Data%20for%20reports\Access%20to%20Health%20and%20Wellness%20SurveyChart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Rebecca%20Gurney\Documents\MCH%20Assessment\MCH%20Data%20for%20reports\Access%20to%20Health%20and%20Wellness%20SurveyCharts.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Rebecca%20Gurney\Documents\MCH%20Assessment\MCH%20Data%20for%20reports\Access%20to%20Health%20and%20Wellness%20SurveyCharts.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Rebecca%20Gurney\Documents\MCH%20Assessment\MCH%20Data%20for%20reports\Access%20to%20Health%20and%20Wellness%20SurveyCharts.xlsx"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n</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D2F9-40E5-BC43-2C9712E8B725}"/>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D2F9-40E5-BC43-2C9712E8B725}"/>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D2F9-40E5-BC43-2C9712E8B725}"/>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D2F9-40E5-BC43-2C9712E8B725}"/>
              </c:ext>
            </c:extLst>
          </c:dPt>
          <c:dLbls>
            <c:dLbl>
              <c:idx val="0"/>
              <c:layout>
                <c:manualLayout>
                  <c:x val="-0.1707765720324268"/>
                  <c:y val="-0.12773109243697492"/>
                </c:manualLayout>
              </c:layout>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8319675380769621"/>
                      <c:h val="0.16001826242307945"/>
                    </c:manualLayout>
                  </c15:layout>
                </c:ext>
                <c:ext xmlns:c16="http://schemas.microsoft.com/office/drawing/2014/chart" uri="{C3380CC4-5D6E-409C-BE32-E72D297353CC}">
                  <c16:uniqueId val="{00000001-D2F9-40E5-BC43-2C9712E8B725}"/>
                </c:ext>
              </c:extLst>
            </c:dLbl>
            <c:dLbl>
              <c:idx val="1"/>
              <c:layout>
                <c:manualLayout>
                  <c:x val="0.18549880623327533"/>
                  <c:y val="0.13445391384900418"/>
                </c:manualLayout>
              </c:layout>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7526651670972013"/>
                      <c:h val="0.12670442665255077"/>
                    </c:manualLayout>
                  </c15:layout>
                </c:ext>
                <c:ext xmlns:c16="http://schemas.microsoft.com/office/drawing/2014/chart" uri="{C3380CC4-5D6E-409C-BE32-E72D297353CC}">
                  <c16:uniqueId val="{00000003-D2F9-40E5-BC43-2C9712E8B725}"/>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Sheet1!$A$2:$A$5</c:f>
              <c:strCache>
                <c:ptCount val="2"/>
                <c:pt idx="0">
                  <c:v>consumers</c:v>
                </c:pt>
                <c:pt idx="1">
                  <c:v>providers</c:v>
                </c:pt>
              </c:strCache>
            </c:strRef>
          </c:cat>
          <c:val>
            <c:numRef>
              <c:f>Sheet1!$B$2:$B$5</c:f>
              <c:numCache>
                <c:formatCode>General</c:formatCode>
                <c:ptCount val="4"/>
                <c:pt idx="0">
                  <c:v>335</c:v>
                </c:pt>
                <c:pt idx="1">
                  <c:v>131</c:v>
                </c:pt>
              </c:numCache>
            </c:numRef>
          </c:val>
          <c:extLst>
            <c:ext xmlns:c16="http://schemas.microsoft.com/office/drawing/2014/chart" uri="{C3380CC4-5D6E-409C-BE32-E72D297353CC}">
              <c16:uniqueId val="{00000008-D2F9-40E5-BC43-2C9712E8B725}"/>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'Question 6'!$B$3</c:f>
              <c:strCache>
                <c:ptCount val="1"/>
                <c:pt idx="0">
                  <c:v>Responses</c:v>
                </c:pt>
              </c:strCache>
            </c:strRef>
          </c:tx>
          <c:spPr>
            <a:solidFill>
              <a:schemeClr val="accent1"/>
            </a:solidFill>
            <a:ln w="19050">
              <a:solidFill>
                <a:schemeClr val="lt1"/>
              </a:solidFill>
            </a:ln>
            <a:effectLst/>
          </c:spPr>
          <c:invertIfNegative val="0"/>
          <c:dPt>
            <c:idx val="0"/>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1-CBFA-674F-A0C0-2B8B76A28273}"/>
              </c:ext>
            </c:extLst>
          </c:dPt>
          <c:dPt>
            <c:idx val="1"/>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3-CBFA-674F-A0C0-2B8B76A28273}"/>
              </c:ext>
            </c:extLst>
          </c:dPt>
          <c:dPt>
            <c:idx val="2"/>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5-CBFA-674F-A0C0-2B8B76A28273}"/>
              </c:ext>
            </c:extLst>
          </c:dPt>
          <c:dPt>
            <c:idx val="3"/>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7-CBFA-674F-A0C0-2B8B76A28273}"/>
              </c:ext>
            </c:extLst>
          </c:dPt>
          <c:dPt>
            <c:idx val="4"/>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9-CBFA-674F-A0C0-2B8B76A28273}"/>
              </c:ext>
            </c:extLst>
          </c:dPt>
          <c:dPt>
            <c:idx val="5"/>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B-CBFA-674F-A0C0-2B8B76A28273}"/>
              </c:ext>
            </c:extLst>
          </c:dPt>
          <c:dPt>
            <c:idx val="6"/>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D-CBFA-674F-A0C0-2B8B76A28273}"/>
              </c:ext>
            </c:extLst>
          </c:dPt>
          <c:dPt>
            <c:idx val="7"/>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F-CBFA-674F-A0C0-2B8B76A28273}"/>
              </c:ext>
            </c:extLst>
          </c:dPt>
          <c:dPt>
            <c:idx val="8"/>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11-CBFA-674F-A0C0-2B8B76A28273}"/>
              </c:ext>
            </c:extLst>
          </c:dPt>
          <c:dPt>
            <c:idx val="9"/>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13-CBFA-674F-A0C0-2B8B76A28273}"/>
              </c:ext>
            </c:extLst>
          </c:dPt>
          <c:dPt>
            <c:idx val="10"/>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15-CBFA-674F-A0C0-2B8B76A28273}"/>
              </c:ext>
            </c:extLst>
          </c:dPt>
          <c:dPt>
            <c:idx val="11"/>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17-CBFA-674F-A0C0-2B8B76A28273}"/>
              </c:ext>
            </c:extLst>
          </c:dPt>
          <c:dPt>
            <c:idx val="12"/>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19-CBFA-674F-A0C0-2B8B76A28273}"/>
              </c:ext>
            </c:extLst>
          </c:dPt>
          <c:dLbls>
            <c:dLbl>
              <c:idx val="0"/>
              <c:tx>
                <c:rich>
                  <a:bodyPr/>
                  <a:lstStyle/>
                  <a:p>
                    <a:fld id="{49F38C53-257E-4D4E-B381-C7A40EF8BDDF}" type="CELLRANGE">
                      <a:rPr lang="en-US"/>
                      <a:pPr/>
                      <a:t>[CELLRANGE]</a:t>
                    </a:fld>
                    <a:endParaRPr lang="en-US"/>
                  </a:p>
                </c:rich>
              </c:tx>
              <c:dLblPos val="outEnd"/>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CBFA-674F-A0C0-2B8B76A28273}"/>
                </c:ext>
              </c:extLst>
            </c:dLbl>
            <c:dLbl>
              <c:idx val="1"/>
              <c:tx>
                <c:rich>
                  <a:bodyPr/>
                  <a:lstStyle/>
                  <a:p>
                    <a:fld id="{F5B82736-594F-4ACD-8878-557978870A0A}" type="CELLRANGE">
                      <a:rPr lang="en-US"/>
                      <a:pPr/>
                      <a:t>[CELLRANGE]</a:t>
                    </a:fld>
                    <a:endParaRPr lang="en-US"/>
                  </a:p>
                </c:rich>
              </c:tx>
              <c:dLblPos val="outEnd"/>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3-CBFA-674F-A0C0-2B8B76A28273}"/>
                </c:ext>
              </c:extLst>
            </c:dLbl>
            <c:dLbl>
              <c:idx val="2"/>
              <c:tx>
                <c:rich>
                  <a:bodyPr/>
                  <a:lstStyle/>
                  <a:p>
                    <a:fld id="{0B468CEE-3021-43D7-858A-198B2CF20890}" type="CELLRANGE">
                      <a:rPr lang="en-US"/>
                      <a:pPr/>
                      <a:t>[CELLRANGE]</a:t>
                    </a:fld>
                    <a:endParaRPr lang="en-US"/>
                  </a:p>
                </c:rich>
              </c:tx>
              <c:dLblPos val="outEnd"/>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5-CBFA-674F-A0C0-2B8B76A28273}"/>
                </c:ext>
              </c:extLst>
            </c:dLbl>
            <c:dLbl>
              <c:idx val="3"/>
              <c:tx>
                <c:rich>
                  <a:bodyPr/>
                  <a:lstStyle/>
                  <a:p>
                    <a:fld id="{2E126890-765C-4E9B-82BD-227321794228}" type="CELLRANGE">
                      <a:rPr lang="en-US"/>
                      <a:pPr/>
                      <a:t>[CELLRANGE]</a:t>
                    </a:fld>
                    <a:endParaRPr lang="en-US"/>
                  </a:p>
                </c:rich>
              </c:tx>
              <c:dLblPos val="outEnd"/>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7-CBFA-674F-A0C0-2B8B76A28273}"/>
                </c:ext>
              </c:extLst>
            </c:dLbl>
            <c:dLbl>
              <c:idx val="4"/>
              <c:tx>
                <c:rich>
                  <a:bodyPr/>
                  <a:lstStyle/>
                  <a:p>
                    <a:fld id="{559D9D87-281F-4842-9EDC-65463178409C}" type="CELLRANGE">
                      <a:rPr lang="en-US"/>
                      <a:pPr/>
                      <a:t>[CELLRANGE]</a:t>
                    </a:fld>
                    <a:endParaRPr lang="en-US"/>
                  </a:p>
                </c:rich>
              </c:tx>
              <c:dLblPos val="outEnd"/>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9-CBFA-674F-A0C0-2B8B76A28273}"/>
                </c:ext>
              </c:extLst>
            </c:dLbl>
            <c:dLbl>
              <c:idx val="5"/>
              <c:tx>
                <c:rich>
                  <a:bodyPr/>
                  <a:lstStyle/>
                  <a:p>
                    <a:fld id="{C8FBB788-FEFC-412B-B65A-BE48C28FB86E}" type="CELLRANGE">
                      <a:rPr lang="en-US"/>
                      <a:pPr/>
                      <a:t>[CELLRANGE]</a:t>
                    </a:fld>
                    <a:endParaRPr lang="en-US"/>
                  </a:p>
                </c:rich>
              </c:tx>
              <c:dLblPos val="outEnd"/>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B-CBFA-674F-A0C0-2B8B76A28273}"/>
                </c:ext>
              </c:extLst>
            </c:dLbl>
            <c:dLbl>
              <c:idx val="6"/>
              <c:tx>
                <c:rich>
                  <a:bodyPr/>
                  <a:lstStyle/>
                  <a:p>
                    <a:fld id="{6A5A6362-0BA1-4C1E-8D89-806BF6DB9B9F}" type="CELLRANGE">
                      <a:rPr lang="en-US"/>
                      <a:pPr/>
                      <a:t>[CELLRANGE]</a:t>
                    </a:fld>
                    <a:endParaRPr lang="en-US"/>
                  </a:p>
                </c:rich>
              </c:tx>
              <c:dLblPos val="outEnd"/>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D-CBFA-674F-A0C0-2B8B76A28273}"/>
                </c:ext>
              </c:extLst>
            </c:dLbl>
            <c:dLbl>
              <c:idx val="7"/>
              <c:tx>
                <c:rich>
                  <a:bodyPr/>
                  <a:lstStyle/>
                  <a:p>
                    <a:fld id="{D28C1423-3775-4CCC-8416-F6255CB2738D}" type="CELLRANGE">
                      <a:rPr lang="en-US"/>
                      <a:pPr/>
                      <a:t>[CELLRANGE]</a:t>
                    </a:fld>
                    <a:endParaRPr lang="en-US"/>
                  </a:p>
                </c:rich>
              </c:tx>
              <c:dLblPos val="outEnd"/>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F-CBFA-674F-A0C0-2B8B76A28273}"/>
                </c:ext>
              </c:extLst>
            </c:dLbl>
            <c:dLbl>
              <c:idx val="8"/>
              <c:tx>
                <c:rich>
                  <a:bodyPr/>
                  <a:lstStyle/>
                  <a:p>
                    <a:fld id="{32763498-35CD-4A89-BD59-B14888918042}" type="CELLRANGE">
                      <a:rPr lang="en-US"/>
                      <a:pPr/>
                      <a:t>[CELLRANGE]</a:t>
                    </a:fld>
                    <a:endParaRPr lang="en-US"/>
                  </a:p>
                </c:rich>
              </c:tx>
              <c:dLblPos val="outEnd"/>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1-CBFA-674F-A0C0-2B8B76A28273}"/>
                </c:ext>
              </c:extLst>
            </c:dLbl>
            <c:dLbl>
              <c:idx val="9"/>
              <c:tx>
                <c:rich>
                  <a:bodyPr/>
                  <a:lstStyle/>
                  <a:p>
                    <a:fld id="{14563E87-EC97-49E2-A18A-44621FEEA66D}" type="CELLRANGE">
                      <a:rPr lang="en-US"/>
                      <a:pPr/>
                      <a:t>[CELLRANGE]</a:t>
                    </a:fld>
                    <a:endParaRPr lang="en-US"/>
                  </a:p>
                </c:rich>
              </c:tx>
              <c:dLblPos val="outEnd"/>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3-CBFA-674F-A0C0-2B8B76A28273}"/>
                </c:ext>
              </c:extLst>
            </c:dLbl>
            <c:dLbl>
              <c:idx val="10"/>
              <c:tx>
                <c:rich>
                  <a:bodyPr/>
                  <a:lstStyle/>
                  <a:p>
                    <a:fld id="{875ED403-63B8-4305-9FEA-5BA3E8E94107}" type="CELLRANGE">
                      <a:rPr lang="en-US"/>
                      <a:pPr/>
                      <a:t>[CELLRANGE]</a:t>
                    </a:fld>
                    <a:endParaRPr lang="en-US"/>
                  </a:p>
                </c:rich>
              </c:tx>
              <c:dLblPos val="outEnd"/>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5-CBFA-674F-A0C0-2B8B76A28273}"/>
                </c:ext>
              </c:extLst>
            </c:dLbl>
            <c:dLbl>
              <c:idx val="11"/>
              <c:tx>
                <c:rich>
                  <a:bodyPr/>
                  <a:lstStyle/>
                  <a:p>
                    <a:fld id="{C1EAD698-06A9-4A87-A3FE-D83CC6EDC174}" type="CELLRANGE">
                      <a:rPr lang="en-US"/>
                      <a:pPr/>
                      <a:t>[CELLRANGE]</a:t>
                    </a:fld>
                    <a:endParaRPr lang="en-US"/>
                  </a:p>
                </c:rich>
              </c:tx>
              <c:dLblPos val="outEnd"/>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7-CBFA-674F-A0C0-2B8B76A28273}"/>
                </c:ext>
              </c:extLst>
            </c:dLbl>
            <c:dLbl>
              <c:idx val="12"/>
              <c:tx>
                <c:rich>
                  <a:bodyPr/>
                  <a:lstStyle/>
                  <a:p>
                    <a:fld id="{C90113F7-E987-483B-94BC-907D731F41F0}" type="CELLRANGE">
                      <a:rPr lang="en-US"/>
                      <a:pPr/>
                      <a:t>[CELLRANGE]</a:t>
                    </a:fld>
                    <a:endParaRPr lang="en-US"/>
                  </a:p>
                </c:rich>
              </c:tx>
              <c:dLblPos val="outEnd"/>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9-CBFA-674F-A0C0-2B8B76A28273}"/>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mn-lt"/>
                    <a:ea typeface="+mn-ea"/>
                    <a:cs typeface="+mn-cs"/>
                  </a:defRPr>
                </a:pPr>
                <a:endParaRPr lang="en-US"/>
              </a:p>
            </c:txPr>
            <c:dLblPos val="outEnd"/>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0"/>
              </c:ext>
            </c:extLst>
          </c:dLbls>
          <c:cat>
            <c:strRef>
              <c:f>'Question 6'!$A$4:$A$16</c:f>
              <c:strCache>
                <c:ptCount val="13"/>
                <c:pt idx="0">
                  <c:v>Franklin/Grand Isle</c:v>
                </c:pt>
                <c:pt idx="1">
                  <c:v>Orleans</c:v>
                </c:pt>
                <c:pt idx="2">
                  <c:v>Essex</c:v>
                </c:pt>
                <c:pt idx="3">
                  <c:v>Lamoille</c:v>
                </c:pt>
                <c:pt idx="4">
                  <c:v>Caledonia</c:v>
                </c:pt>
                <c:pt idx="5">
                  <c:v>Chittenden</c:v>
                </c:pt>
                <c:pt idx="6">
                  <c:v>Washington</c:v>
                </c:pt>
                <c:pt idx="7">
                  <c:v>Addison</c:v>
                </c:pt>
                <c:pt idx="8">
                  <c:v>Orange</c:v>
                </c:pt>
                <c:pt idx="9">
                  <c:v>Rutland</c:v>
                </c:pt>
                <c:pt idx="10">
                  <c:v>Windsor</c:v>
                </c:pt>
                <c:pt idx="11">
                  <c:v>Bennington</c:v>
                </c:pt>
                <c:pt idx="12">
                  <c:v>Windham</c:v>
                </c:pt>
              </c:strCache>
            </c:strRef>
          </c:cat>
          <c:val>
            <c:numRef>
              <c:f>'Question 6'!$C$4:$C$16</c:f>
              <c:numCache>
                <c:formatCode>0%</c:formatCode>
                <c:ptCount val="13"/>
                <c:pt idx="0">
                  <c:v>8.6400000000000005E-2</c:v>
                </c:pt>
                <c:pt idx="1">
                  <c:v>3.9899999999999998E-2</c:v>
                </c:pt>
                <c:pt idx="2">
                  <c:v>0</c:v>
                </c:pt>
                <c:pt idx="3">
                  <c:v>8.3100000000000007E-2</c:v>
                </c:pt>
                <c:pt idx="4">
                  <c:v>3.9899999999999998E-2</c:v>
                </c:pt>
                <c:pt idx="5">
                  <c:v>0.2525</c:v>
                </c:pt>
                <c:pt idx="6">
                  <c:v>0.1661</c:v>
                </c:pt>
                <c:pt idx="7">
                  <c:v>0.13619999999999999</c:v>
                </c:pt>
                <c:pt idx="8">
                  <c:v>2.3300000000000001E-2</c:v>
                </c:pt>
                <c:pt idx="9">
                  <c:v>7.9699999999999993E-2</c:v>
                </c:pt>
                <c:pt idx="10">
                  <c:v>1.66E-2</c:v>
                </c:pt>
                <c:pt idx="11">
                  <c:v>2.9899999999999999E-2</c:v>
                </c:pt>
                <c:pt idx="12">
                  <c:v>4.6500000000000007E-2</c:v>
                </c:pt>
              </c:numCache>
            </c:numRef>
          </c:val>
          <c:extLst>
            <c:ext xmlns:c15="http://schemas.microsoft.com/office/drawing/2012/chart" uri="{02D57815-91ED-43cb-92C2-25804820EDAC}">
              <c15:datalabelsRange>
                <c15:f>'Question 6'!$B$4:$B$16</c15:f>
                <c15:dlblRangeCache>
                  <c:ptCount val="13"/>
                  <c:pt idx="0">
                    <c:v>26</c:v>
                  </c:pt>
                  <c:pt idx="1">
                    <c:v>12</c:v>
                  </c:pt>
                  <c:pt idx="2">
                    <c:v>0</c:v>
                  </c:pt>
                  <c:pt idx="3">
                    <c:v>25</c:v>
                  </c:pt>
                  <c:pt idx="4">
                    <c:v>12</c:v>
                  </c:pt>
                  <c:pt idx="5">
                    <c:v>76</c:v>
                  </c:pt>
                  <c:pt idx="6">
                    <c:v>50</c:v>
                  </c:pt>
                  <c:pt idx="7">
                    <c:v>41</c:v>
                  </c:pt>
                  <c:pt idx="8">
                    <c:v>7</c:v>
                  </c:pt>
                  <c:pt idx="9">
                    <c:v>24</c:v>
                  </c:pt>
                  <c:pt idx="10">
                    <c:v>5</c:v>
                  </c:pt>
                  <c:pt idx="11">
                    <c:v>9</c:v>
                  </c:pt>
                  <c:pt idx="12">
                    <c:v>14</c:v>
                  </c:pt>
                </c15:dlblRangeCache>
              </c15:datalabelsRange>
            </c:ext>
            <c:ext xmlns:c16="http://schemas.microsoft.com/office/drawing/2014/chart" uri="{C3380CC4-5D6E-409C-BE32-E72D297353CC}">
              <c16:uniqueId val="{0000001A-CBFA-674F-A0C0-2B8B76A28273}"/>
            </c:ext>
          </c:extLst>
        </c:ser>
        <c:dLbls>
          <c:dLblPos val="outEnd"/>
          <c:showLegendKey val="0"/>
          <c:showVal val="1"/>
          <c:showCatName val="0"/>
          <c:showSerName val="0"/>
          <c:showPercent val="0"/>
          <c:showBubbleSize val="0"/>
        </c:dLbls>
        <c:gapWidth val="100"/>
        <c:axId val="576717072"/>
        <c:axId val="576714776"/>
      </c:barChart>
      <c:valAx>
        <c:axId val="576714776"/>
        <c:scaling>
          <c:orientation val="minMax"/>
        </c:scaling>
        <c:delete val="1"/>
        <c:axPos val="b"/>
        <c:majorGridlines>
          <c:spPr>
            <a:ln w="9525" cap="flat" cmpd="sng" algn="ctr">
              <a:solidFill>
                <a:schemeClr val="tx1">
                  <a:lumMod val="15000"/>
                  <a:lumOff val="85000"/>
                </a:schemeClr>
              </a:solidFill>
              <a:round/>
            </a:ln>
            <a:effectLst/>
          </c:spPr>
        </c:majorGridlines>
        <c:numFmt formatCode="0%" sourceLinked="1"/>
        <c:majorTickMark val="out"/>
        <c:minorTickMark val="none"/>
        <c:tickLblPos val="nextTo"/>
        <c:crossAx val="576717072"/>
        <c:crosses val="autoZero"/>
        <c:crossBetween val="between"/>
      </c:valAx>
      <c:catAx>
        <c:axId val="576717072"/>
        <c:scaling>
          <c:orientation val="minMax"/>
        </c:scaling>
        <c:delete val="0"/>
        <c:axPos val="l"/>
        <c:numFmt formatCode="General" sourceLinked="0"/>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mn-lt"/>
                <a:ea typeface="+mn-ea"/>
                <a:cs typeface="+mn-cs"/>
              </a:defRPr>
            </a:pPr>
            <a:endParaRPr lang="en-US"/>
          </a:p>
        </c:txPr>
        <c:crossAx val="576714776"/>
        <c:crosses val="autoZero"/>
        <c:auto val="1"/>
        <c:lblAlgn val="ctr"/>
        <c:lblOffset val="100"/>
        <c:noMultiLvlLbl val="0"/>
      </c:cat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'Question 10'!$B$3</c:f>
              <c:strCache>
                <c:ptCount val="1"/>
                <c:pt idx="0">
                  <c:v>Responses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76F8-2840-87F9-49ED2BE22305}"/>
              </c:ext>
            </c:extLst>
          </c:dPt>
          <c:dPt>
            <c:idx val="1"/>
            <c:bubble3D val="0"/>
            <c:spPr>
              <a:solidFill>
                <a:schemeClr val="accent3"/>
              </a:solidFill>
              <a:ln w="19050">
                <a:solidFill>
                  <a:schemeClr val="lt1"/>
                </a:solidFill>
              </a:ln>
              <a:effectLst/>
            </c:spPr>
            <c:extLst>
              <c:ext xmlns:c16="http://schemas.microsoft.com/office/drawing/2014/chart" uri="{C3380CC4-5D6E-409C-BE32-E72D297353CC}">
                <c16:uniqueId val="{00000003-76F8-2840-87F9-49ED2BE22305}"/>
              </c:ext>
            </c:extLst>
          </c:dPt>
          <c:dPt>
            <c:idx val="2"/>
            <c:bubble3D val="0"/>
            <c:spPr>
              <a:solidFill>
                <a:schemeClr val="accent5"/>
              </a:solidFill>
              <a:ln w="19050">
                <a:solidFill>
                  <a:schemeClr val="lt1"/>
                </a:solidFill>
              </a:ln>
              <a:effectLst/>
            </c:spPr>
            <c:extLst>
              <c:ext xmlns:c16="http://schemas.microsoft.com/office/drawing/2014/chart" uri="{C3380CC4-5D6E-409C-BE32-E72D297353CC}">
                <c16:uniqueId val="{00000005-76F8-2840-87F9-49ED2BE22305}"/>
              </c:ext>
            </c:extLst>
          </c:dPt>
          <c:dPt>
            <c:idx val="3"/>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7-76F8-2840-87F9-49ED2BE22305}"/>
              </c:ext>
            </c:extLst>
          </c:dPt>
          <c:dPt>
            <c:idx val="4"/>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09-76F8-2840-87F9-49ED2BE22305}"/>
              </c:ext>
            </c:extLst>
          </c:dPt>
          <c:dPt>
            <c:idx val="5"/>
            <c:bubble3D val="0"/>
            <c:spPr>
              <a:solidFill>
                <a:schemeClr val="accent5">
                  <a:lumMod val="60000"/>
                </a:schemeClr>
              </a:solidFill>
              <a:ln w="19050">
                <a:solidFill>
                  <a:schemeClr val="lt1"/>
                </a:solidFill>
              </a:ln>
              <a:effectLst/>
            </c:spPr>
            <c:extLst>
              <c:ext xmlns:c16="http://schemas.microsoft.com/office/drawing/2014/chart" uri="{C3380CC4-5D6E-409C-BE32-E72D297353CC}">
                <c16:uniqueId val="{0000000B-76F8-2840-87F9-49ED2BE22305}"/>
              </c:ext>
            </c:extLst>
          </c:dPt>
          <c:dPt>
            <c:idx val="6"/>
            <c:bubble3D val="0"/>
            <c:spPr>
              <a:solidFill>
                <a:schemeClr val="accent1">
                  <a:lumMod val="80000"/>
                  <a:lumOff val="20000"/>
                </a:schemeClr>
              </a:solidFill>
              <a:ln w="19050">
                <a:solidFill>
                  <a:schemeClr val="lt1"/>
                </a:solidFill>
              </a:ln>
              <a:effectLst/>
            </c:spPr>
            <c:extLst>
              <c:ext xmlns:c16="http://schemas.microsoft.com/office/drawing/2014/chart" uri="{C3380CC4-5D6E-409C-BE32-E72D297353CC}">
                <c16:uniqueId val="{0000000D-76F8-2840-87F9-49ED2BE22305}"/>
              </c:ext>
            </c:extLst>
          </c:dPt>
          <c:dLbls>
            <c:dLbl>
              <c:idx val="1"/>
              <c:layout>
                <c:manualLayout>
                  <c:x val="0.19024533391659371"/>
                  <c:y val="0.22883165645960921"/>
                </c:manualLayout>
              </c:layout>
              <c:showLegendKey val="0"/>
              <c:showVal val="0"/>
              <c:showCatName val="1"/>
              <c:showSerName val="0"/>
              <c:showPercent val="1"/>
              <c:showBubbleSize val="0"/>
              <c:extLst>
                <c:ext xmlns:c15="http://schemas.microsoft.com/office/drawing/2012/chart" uri="{CE6537A1-D6FC-4f65-9D91-7224C49458BB}">
                  <c15:layout>
                    <c:manualLayout>
                      <c:w val="0.2458767361111111"/>
                      <c:h val="0.16513888888888889"/>
                    </c:manualLayout>
                  </c15:layout>
                </c:ext>
                <c:ext xmlns:c16="http://schemas.microsoft.com/office/drawing/2014/chart" uri="{C3380CC4-5D6E-409C-BE32-E72D297353CC}">
                  <c16:uniqueId val="{00000003-76F8-2840-87F9-49ED2BE22305}"/>
                </c:ext>
              </c:extLst>
            </c:dLbl>
            <c:dLbl>
              <c:idx val="2"/>
              <c:delete val="1"/>
              <c:extLst>
                <c:ext xmlns:c15="http://schemas.microsoft.com/office/drawing/2012/chart" uri="{CE6537A1-D6FC-4f65-9D91-7224C49458BB}"/>
                <c:ext xmlns:c16="http://schemas.microsoft.com/office/drawing/2014/chart" uri="{C3380CC4-5D6E-409C-BE32-E72D297353CC}">
                  <c16:uniqueId val="{00000005-76F8-2840-87F9-49ED2BE22305}"/>
                </c:ext>
              </c:extLst>
            </c:dLbl>
            <c:dLbl>
              <c:idx val="3"/>
              <c:delete val="1"/>
              <c:extLst>
                <c:ext xmlns:c15="http://schemas.microsoft.com/office/drawing/2012/chart" uri="{CE6537A1-D6FC-4f65-9D91-7224C49458BB}"/>
                <c:ext xmlns:c16="http://schemas.microsoft.com/office/drawing/2014/chart" uri="{C3380CC4-5D6E-409C-BE32-E72D297353CC}">
                  <c16:uniqueId val="{00000007-76F8-2840-87F9-49ED2BE22305}"/>
                </c:ext>
              </c:extLst>
            </c:dLbl>
            <c:dLbl>
              <c:idx val="4"/>
              <c:layout>
                <c:manualLayout>
                  <c:x val="2.5685331000291356E-3"/>
                  <c:y val="0.80092592592592593"/>
                </c:manualLayout>
              </c:layout>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layout>
                    <c:manualLayout>
                      <c:w val="0.45920129775444735"/>
                      <c:h val="0.19601851851851851"/>
                    </c:manualLayout>
                  </c15:layout>
                </c:ext>
                <c:ext xmlns:c16="http://schemas.microsoft.com/office/drawing/2014/chart" uri="{C3380CC4-5D6E-409C-BE32-E72D297353CC}">
                  <c16:uniqueId val="{00000009-76F8-2840-87F9-49ED2BE22305}"/>
                </c:ext>
              </c:extLst>
            </c:dLbl>
            <c:dLbl>
              <c:idx val="5"/>
              <c:layout>
                <c:manualLayout>
                  <c:x val="0.40532917760279957"/>
                  <c:y val="4.6296296296296294E-3"/>
                </c:manualLayout>
              </c:layout>
              <c:showLegendKey val="0"/>
              <c:showVal val="0"/>
              <c:showCatName val="1"/>
              <c:showSerName val="0"/>
              <c:showPercent val="1"/>
              <c:showBubbleSize val="0"/>
              <c:extLst>
                <c:ext xmlns:c15="http://schemas.microsoft.com/office/drawing/2012/chart" uri="{CE6537A1-D6FC-4f65-9D91-7224C49458BB}">
                  <c15:layout>
                    <c:manualLayout>
                      <c:w val="0.44664333624963548"/>
                      <c:h val="0.16513888888888889"/>
                    </c:manualLayout>
                  </c15:layout>
                </c:ext>
                <c:ext xmlns:c16="http://schemas.microsoft.com/office/drawing/2014/chart" uri="{C3380CC4-5D6E-409C-BE32-E72D297353CC}">
                  <c16:uniqueId val="{0000000B-76F8-2840-87F9-49ED2BE22305}"/>
                </c:ext>
              </c:extLst>
            </c:dLbl>
            <c:dLbl>
              <c:idx val="6"/>
              <c:layout>
                <c:manualLayout>
                  <c:x val="-0.31311687764289881"/>
                  <c:y val="-2.1759259259259263E-2"/>
                </c:manualLayout>
              </c:layout>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layout>
                    <c:manualLayout>
                      <c:w val="0.30053514144065319"/>
                      <c:h val="0.21967592592592591"/>
                    </c:manualLayout>
                  </c15:layout>
                </c:ext>
                <c:ext xmlns:c16="http://schemas.microsoft.com/office/drawing/2014/chart" uri="{C3380CC4-5D6E-409C-BE32-E72D297353CC}">
                  <c16:uniqueId val="{0000000D-76F8-2840-87F9-49ED2BE22305}"/>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showLeaderLines val="0"/>
            <c:extLst>
              <c:ext xmlns:c15="http://schemas.microsoft.com/office/drawing/2012/chart" uri="{CE6537A1-D6FC-4f65-9D91-7224C49458BB}"/>
            </c:extLst>
          </c:dLbls>
          <c:cat>
            <c:strRef>
              <c:f>'Question 10'!$A$4:$A$10</c:f>
              <c:strCache>
                <c:ptCount val="7"/>
                <c:pt idx="0">
                  <c:v>Female/Woman</c:v>
                </c:pt>
                <c:pt idx="1">
                  <c:v>Male/Man</c:v>
                </c:pt>
                <c:pt idx="2">
                  <c:v>Trans female/Trans woman</c:v>
                </c:pt>
                <c:pt idx="3">
                  <c:v>Trans male/Trans man</c:v>
                </c:pt>
                <c:pt idx="4">
                  <c:v>Genderqueer/Gender non-conforming</c:v>
                </c:pt>
                <c:pt idx="5">
                  <c:v>Prefer not to answer</c:v>
                </c:pt>
                <c:pt idx="6">
                  <c:v>Different Identity</c:v>
                </c:pt>
              </c:strCache>
            </c:strRef>
          </c:cat>
          <c:val>
            <c:numRef>
              <c:f>'Question 10'!$B$4:$B$10</c:f>
              <c:numCache>
                <c:formatCode>0.00%</c:formatCode>
                <c:ptCount val="7"/>
                <c:pt idx="0">
                  <c:v>0.8637999999999999</c:v>
                </c:pt>
                <c:pt idx="1">
                  <c:v>8.3100000000000007E-2</c:v>
                </c:pt>
                <c:pt idx="2">
                  <c:v>0</c:v>
                </c:pt>
                <c:pt idx="3">
                  <c:v>0</c:v>
                </c:pt>
                <c:pt idx="4">
                  <c:v>1.3299999999999999E-2</c:v>
                </c:pt>
                <c:pt idx="5">
                  <c:v>3.32E-2</c:v>
                </c:pt>
                <c:pt idx="6">
                  <c:v>6.6E-3</c:v>
                </c:pt>
              </c:numCache>
            </c:numRef>
          </c:val>
          <c:extLst>
            <c:ext xmlns:c16="http://schemas.microsoft.com/office/drawing/2014/chart" uri="{C3380CC4-5D6E-409C-BE32-E72D297353CC}">
              <c16:uniqueId val="{0000000E-76F8-2840-87F9-49ED2BE22305}"/>
            </c:ext>
          </c:extLst>
        </c:ser>
        <c:dLbls>
          <c:showLegendKey val="0"/>
          <c:showVal val="1"/>
          <c:showCatName val="0"/>
          <c:showSerName val="0"/>
          <c:showPercent val="0"/>
          <c:showBubbleSize val="0"/>
          <c:showLeaderLines val="0"/>
        </c:dLbls>
        <c:firstSliceAng val="0"/>
      </c:pieChart>
      <c:spPr>
        <a:noFill/>
        <a:ln>
          <a:noFill/>
        </a:ln>
        <a:effectLst/>
      </c:spPr>
    </c:plotArea>
    <c:plotVisOnly val="0"/>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'Question 8'!$B$3</c:f>
              <c:strCache>
                <c:ptCount val="1"/>
                <c:pt idx="0">
                  <c:v>Responses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EEFE-0845-B674-AA108D11E993}"/>
              </c:ext>
            </c:extLst>
          </c:dPt>
          <c:dPt>
            <c:idx val="1"/>
            <c:bubble3D val="0"/>
            <c:spPr>
              <a:solidFill>
                <a:schemeClr val="accent3"/>
              </a:solidFill>
              <a:ln w="19050">
                <a:solidFill>
                  <a:schemeClr val="lt1"/>
                </a:solidFill>
              </a:ln>
              <a:effectLst/>
            </c:spPr>
            <c:extLst>
              <c:ext xmlns:c16="http://schemas.microsoft.com/office/drawing/2014/chart" uri="{C3380CC4-5D6E-409C-BE32-E72D297353CC}">
                <c16:uniqueId val="{00000003-EEFE-0845-B674-AA108D11E993}"/>
              </c:ext>
            </c:extLst>
          </c:dPt>
          <c:dPt>
            <c:idx val="2"/>
            <c:bubble3D val="0"/>
            <c:spPr>
              <a:solidFill>
                <a:schemeClr val="accent5"/>
              </a:solidFill>
              <a:ln w="19050">
                <a:solidFill>
                  <a:schemeClr val="lt1"/>
                </a:solidFill>
              </a:ln>
              <a:effectLst/>
            </c:spPr>
            <c:extLst>
              <c:ext xmlns:c16="http://schemas.microsoft.com/office/drawing/2014/chart" uri="{C3380CC4-5D6E-409C-BE32-E72D297353CC}">
                <c16:uniqueId val="{00000005-EEFE-0845-B674-AA108D11E993}"/>
              </c:ext>
            </c:extLst>
          </c:dPt>
          <c:dPt>
            <c:idx val="3"/>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7-EEFE-0845-B674-AA108D11E993}"/>
              </c:ext>
            </c:extLst>
          </c:dPt>
          <c:dPt>
            <c:idx val="4"/>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09-EEFE-0845-B674-AA108D11E993}"/>
              </c:ext>
            </c:extLst>
          </c:dPt>
          <c:dPt>
            <c:idx val="5"/>
            <c:bubble3D val="0"/>
            <c:spPr>
              <a:solidFill>
                <a:schemeClr val="accent5">
                  <a:lumMod val="60000"/>
                </a:schemeClr>
              </a:solidFill>
              <a:ln w="19050">
                <a:solidFill>
                  <a:schemeClr val="lt1"/>
                </a:solidFill>
              </a:ln>
              <a:effectLst/>
            </c:spPr>
            <c:extLst>
              <c:ext xmlns:c16="http://schemas.microsoft.com/office/drawing/2014/chart" uri="{C3380CC4-5D6E-409C-BE32-E72D297353CC}">
                <c16:uniqueId val="{0000000B-EEFE-0845-B674-AA108D11E993}"/>
              </c:ext>
            </c:extLst>
          </c:dPt>
          <c:dPt>
            <c:idx val="6"/>
            <c:bubble3D val="0"/>
            <c:spPr>
              <a:solidFill>
                <a:schemeClr val="accent1">
                  <a:lumMod val="80000"/>
                  <a:lumOff val="20000"/>
                </a:schemeClr>
              </a:solidFill>
              <a:ln w="19050">
                <a:solidFill>
                  <a:schemeClr val="lt1"/>
                </a:solidFill>
              </a:ln>
              <a:effectLst/>
            </c:spPr>
            <c:extLst>
              <c:ext xmlns:c16="http://schemas.microsoft.com/office/drawing/2014/chart" uri="{C3380CC4-5D6E-409C-BE32-E72D297353CC}">
                <c16:uniqueId val="{0000000D-EEFE-0845-B674-AA108D11E993}"/>
              </c:ext>
            </c:extLst>
          </c:dPt>
          <c:dPt>
            <c:idx val="7"/>
            <c:bubble3D val="0"/>
            <c:spPr>
              <a:solidFill>
                <a:schemeClr val="accent3">
                  <a:lumMod val="80000"/>
                  <a:lumOff val="20000"/>
                </a:schemeClr>
              </a:solidFill>
              <a:ln w="19050">
                <a:solidFill>
                  <a:schemeClr val="lt1"/>
                </a:solidFill>
              </a:ln>
              <a:effectLst/>
            </c:spPr>
            <c:extLst>
              <c:ext xmlns:c16="http://schemas.microsoft.com/office/drawing/2014/chart" uri="{C3380CC4-5D6E-409C-BE32-E72D297353CC}">
                <c16:uniqueId val="{0000000F-EEFE-0845-B674-AA108D11E993}"/>
              </c:ext>
            </c:extLst>
          </c:dPt>
          <c:dLbls>
            <c:dLbl>
              <c:idx val="0"/>
              <c:layout>
                <c:manualLayout>
                  <c:x val="5.496974336541266E-2"/>
                  <c:y val="3.9752843394575852E-4"/>
                </c:manualLayout>
              </c:layout>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ysClr val="windowText" lastClr="000000"/>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layout>
                    <c:manualLayout>
                      <c:w val="0.37013888888888891"/>
                      <c:h val="0.18031555221637866"/>
                    </c:manualLayout>
                  </c15:layout>
                </c:ext>
                <c:ext xmlns:c16="http://schemas.microsoft.com/office/drawing/2014/chart" uri="{C3380CC4-5D6E-409C-BE32-E72D297353CC}">
                  <c16:uniqueId val="{00000001-EEFE-0845-B674-AA108D11E993}"/>
                </c:ext>
              </c:extLst>
            </c:dLbl>
            <c:dLbl>
              <c:idx val="1"/>
              <c:layout>
                <c:manualLayout>
                  <c:x val="0.28058508311461067"/>
                  <c:y val="0.42636628754738981"/>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EEFE-0845-B674-AA108D11E993}"/>
                </c:ext>
              </c:extLst>
            </c:dLbl>
            <c:dLbl>
              <c:idx val="2"/>
              <c:layout>
                <c:manualLayout>
                  <c:x val="0.21238079615048119"/>
                  <c:y val="0.81481481481481477"/>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EEFE-0845-B674-AA108D11E993}"/>
                </c:ext>
              </c:extLst>
            </c:dLbl>
            <c:dLbl>
              <c:idx val="3"/>
              <c:layout>
                <c:manualLayout>
                  <c:x val="0.17828211577719452"/>
                  <c:y val="0.18417997229512975"/>
                </c:manualLayout>
              </c:layout>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ysClr val="windowText" lastClr="000000"/>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layout>
                    <c:manualLayout>
                      <c:w val="0.20954861111111112"/>
                      <c:h val="0.28149261207112442"/>
                    </c:manualLayout>
                  </c15:layout>
                </c:ext>
                <c:ext xmlns:c16="http://schemas.microsoft.com/office/drawing/2014/chart" uri="{C3380CC4-5D6E-409C-BE32-E72D297353CC}">
                  <c16:uniqueId val="{00000007-EEFE-0845-B674-AA108D11E993}"/>
                </c:ext>
              </c:extLst>
            </c:dLbl>
            <c:dLbl>
              <c:idx val="4"/>
              <c:layout>
                <c:manualLayout>
                  <c:x val="-0.37731458697871101"/>
                  <c:y val="-0.30850875994385624"/>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42920312044327791"/>
                      <c:h val="0.16228382910469522"/>
                    </c:manualLayout>
                  </c15:layout>
                </c:ext>
                <c:ext xmlns:c16="http://schemas.microsoft.com/office/drawing/2014/chart" uri="{C3380CC4-5D6E-409C-BE32-E72D297353CC}">
                  <c16:uniqueId val="{00000009-EEFE-0845-B674-AA108D11E993}"/>
                </c:ext>
              </c:extLst>
            </c:dLbl>
            <c:dLbl>
              <c:idx val="5"/>
              <c:delete val="1"/>
              <c:extLst>
                <c:ext xmlns:c15="http://schemas.microsoft.com/office/drawing/2012/chart" uri="{CE6537A1-D6FC-4f65-9D91-7224C49458BB}"/>
                <c:ext xmlns:c16="http://schemas.microsoft.com/office/drawing/2014/chart" uri="{C3380CC4-5D6E-409C-BE32-E72D297353CC}">
                  <c16:uniqueId val="{0000000B-EEFE-0845-B674-AA108D11E993}"/>
                </c:ext>
              </c:extLst>
            </c:dLbl>
            <c:dLbl>
              <c:idx val="6"/>
              <c:layout>
                <c:manualLayout>
                  <c:x val="0.70517607174103225"/>
                  <c:y val="0.64211504811898501"/>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D-EEFE-0845-B674-AA108D11E993}"/>
                </c:ext>
              </c:extLst>
            </c:dLbl>
            <c:dLbl>
              <c:idx val="7"/>
              <c:layout>
                <c:manualLayout>
                  <c:x val="1.1947907553222514E-2"/>
                  <c:y val="2.5681867891513561E-2"/>
                </c:manualLayout>
              </c:layout>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ysClr val="windowText" lastClr="000000"/>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layout>
                    <c:manualLayout>
                      <c:w val="0.37261284722222215"/>
                      <c:h val="0.2023541197094916"/>
                    </c:manualLayout>
                  </c15:layout>
                </c:ext>
                <c:ext xmlns:c16="http://schemas.microsoft.com/office/drawing/2014/chart" uri="{C3380CC4-5D6E-409C-BE32-E72D297353CC}">
                  <c16:uniqueId val="{0000000F-EEFE-0845-B674-AA108D11E993}"/>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mn-lt"/>
                    <a:ea typeface="+mn-ea"/>
                    <a:cs typeface="+mn-cs"/>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extLst>
          </c:dLbls>
          <c:cat>
            <c:strRef>
              <c:f>'Question 8'!$A$4:$A$11</c:f>
              <c:strCache>
                <c:ptCount val="8"/>
                <c:pt idx="0">
                  <c:v>American Indian or Alaska Native</c:v>
                </c:pt>
                <c:pt idx="1">
                  <c:v>Black or African American</c:v>
                </c:pt>
                <c:pt idx="2">
                  <c:v>Hispanic or Latino</c:v>
                </c:pt>
                <c:pt idx="3">
                  <c:v>Asian or Asian American</c:v>
                </c:pt>
                <c:pt idx="4">
                  <c:v>White/Caucasian</c:v>
                </c:pt>
                <c:pt idx="5">
                  <c:v>Native Hawaiian or other Pacific Islander</c:v>
                </c:pt>
                <c:pt idx="6">
                  <c:v>Another race</c:v>
                </c:pt>
                <c:pt idx="7">
                  <c:v>Prefer not to answer</c:v>
                </c:pt>
              </c:strCache>
            </c:strRef>
          </c:cat>
          <c:val>
            <c:numRef>
              <c:f>'Question 8'!$B$4:$B$11</c:f>
              <c:numCache>
                <c:formatCode>0.00%</c:formatCode>
                <c:ptCount val="8"/>
                <c:pt idx="0">
                  <c:v>2.3199999999999998E-2</c:v>
                </c:pt>
                <c:pt idx="1">
                  <c:v>9.8999999999999991E-3</c:v>
                </c:pt>
                <c:pt idx="2">
                  <c:v>1.32E-2</c:v>
                </c:pt>
                <c:pt idx="3">
                  <c:v>6.6E-3</c:v>
                </c:pt>
                <c:pt idx="4">
                  <c:v>0.90069999999999995</c:v>
                </c:pt>
                <c:pt idx="5">
                  <c:v>3.3E-3</c:v>
                </c:pt>
                <c:pt idx="6">
                  <c:v>6.6E-3</c:v>
                </c:pt>
                <c:pt idx="7">
                  <c:v>8.6099999999999996E-2</c:v>
                </c:pt>
              </c:numCache>
            </c:numRef>
          </c:val>
          <c:extLst>
            <c:ext xmlns:c16="http://schemas.microsoft.com/office/drawing/2014/chart" uri="{C3380CC4-5D6E-409C-BE32-E72D297353CC}">
              <c16:uniqueId val="{00000010-EEFE-0845-B674-AA108D11E993}"/>
            </c:ext>
          </c:extLst>
        </c:ser>
        <c:dLbls>
          <c:dLblPos val="outEnd"/>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'Question 7'!$B$3</c:f>
              <c:strCache>
                <c:ptCount val="1"/>
                <c:pt idx="0">
                  <c:v>Responses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5036-AC4E-926A-4FAD2D0408EB}"/>
              </c:ext>
            </c:extLst>
          </c:dPt>
          <c:dPt>
            <c:idx val="1"/>
            <c:bubble3D val="0"/>
            <c:spPr>
              <a:solidFill>
                <a:schemeClr val="accent3"/>
              </a:solidFill>
              <a:ln w="19050">
                <a:solidFill>
                  <a:schemeClr val="lt1"/>
                </a:solidFill>
              </a:ln>
              <a:effectLst/>
            </c:spPr>
            <c:extLst>
              <c:ext xmlns:c16="http://schemas.microsoft.com/office/drawing/2014/chart" uri="{C3380CC4-5D6E-409C-BE32-E72D297353CC}">
                <c16:uniqueId val="{00000003-5036-AC4E-926A-4FAD2D0408EB}"/>
              </c:ext>
            </c:extLst>
          </c:dPt>
          <c:dPt>
            <c:idx val="2"/>
            <c:bubble3D val="0"/>
            <c:spPr>
              <a:solidFill>
                <a:schemeClr val="accent5"/>
              </a:solidFill>
              <a:ln w="19050">
                <a:solidFill>
                  <a:schemeClr val="lt1"/>
                </a:solidFill>
              </a:ln>
              <a:effectLst/>
            </c:spPr>
            <c:extLst>
              <c:ext xmlns:c16="http://schemas.microsoft.com/office/drawing/2014/chart" uri="{C3380CC4-5D6E-409C-BE32-E72D297353CC}">
                <c16:uniqueId val="{00000005-5036-AC4E-926A-4FAD2D0408EB}"/>
              </c:ext>
            </c:extLst>
          </c:dPt>
          <c:dPt>
            <c:idx val="3"/>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7-5036-AC4E-926A-4FAD2D0408EB}"/>
              </c:ext>
            </c:extLst>
          </c:dPt>
          <c:dPt>
            <c:idx val="4"/>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09-5036-AC4E-926A-4FAD2D0408EB}"/>
              </c:ext>
            </c:extLst>
          </c:dPt>
          <c:dPt>
            <c:idx val="5"/>
            <c:bubble3D val="0"/>
            <c:spPr>
              <a:solidFill>
                <a:schemeClr val="accent5">
                  <a:lumMod val="60000"/>
                </a:schemeClr>
              </a:solidFill>
              <a:ln w="19050">
                <a:solidFill>
                  <a:schemeClr val="lt1"/>
                </a:solidFill>
              </a:ln>
              <a:effectLst/>
            </c:spPr>
            <c:extLst>
              <c:ext xmlns:c16="http://schemas.microsoft.com/office/drawing/2014/chart" uri="{C3380CC4-5D6E-409C-BE32-E72D297353CC}">
                <c16:uniqueId val="{0000000B-5036-AC4E-926A-4FAD2D0408EB}"/>
              </c:ext>
            </c:extLst>
          </c:dPt>
          <c:dPt>
            <c:idx val="6"/>
            <c:bubble3D val="0"/>
            <c:spPr>
              <a:solidFill>
                <a:schemeClr val="accent1">
                  <a:lumMod val="80000"/>
                  <a:lumOff val="20000"/>
                </a:schemeClr>
              </a:solidFill>
              <a:ln w="19050">
                <a:solidFill>
                  <a:schemeClr val="lt1"/>
                </a:solidFill>
              </a:ln>
              <a:effectLst/>
            </c:spPr>
            <c:extLst>
              <c:ext xmlns:c16="http://schemas.microsoft.com/office/drawing/2014/chart" uri="{C3380CC4-5D6E-409C-BE32-E72D297353CC}">
                <c16:uniqueId val="{0000000D-5036-AC4E-926A-4FAD2D0408EB}"/>
              </c:ext>
            </c:extLst>
          </c:dPt>
          <c:dLbls>
            <c:dLbl>
              <c:idx val="0"/>
              <c:layout>
                <c:manualLayout>
                  <c:x val="-4.5100344052085559E-2"/>
                  <c:y val="5.3913312919218422E-2"/>
                </c:manualLayout>
              </c:layout>
              <c:showLegendKey val="0"/>
              <c:showVal val="0"/>
              <c:showCatName val="1"/>
              <c:showSerName val="0"/>
              <c:showPercent val="1"/>
              <c:showBubbleSize val="0"/>
              <c:extLst>
                <c:ext xmlns:c15="http://schemas.microsoft.com/office/drawing/2012/chart" uri="{CE6537A1-D6FC-4f65-9D91-7224C49458BB}">
                  <c15:layout>
                    <c:manualLayout>
                      <c:w val="0.26025903203817313"/>
                      <c:h val="0.16513888888888889"/>
                    </c:manualLayout>
                  </c15:layout>
                </c:ext>
                <c:ext xmlns:c16="http://schemas.microsoft.com/office/drawing/2014/chart" uri="{C3380CC4-5D6E-409C-BE32-E72D297353CC}">
                  <c16:uniqueId val="{00000001-5036-AC4E-926A-4FAD2D0408EB}"/>
                </c:ext>
              </c:extLst>
            </c:dLbl>
            <c:dLbl>
              <c:idx val="1"/>
              <c:layout>
                <c:manualLayout>
                  <c:x val="0.10086433469844891"/>
                  <c:y val="4.1222295129775446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5036-AC4E-926A-4FAD2D0408EB}"/>
                </c:ext>
              </c:extLst>
            </c:dLbl>
            <c:dLbl>
              <c:idx val="2"/>
              <c:layout>
                <c:manualLayout>
                  <c:x val="5.0765126751793982E-2"/>
                  <c:y val="0.10407516768737241"/>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5036-AC4E-926A-4FAD2D0408EB}"/>
                </c:ext>
              </c:extLst>
            </c:dLbl>
            <c:dLbl>
              <c:idx val="3"/>
              <c:layout>
                <c:manualLayout>
                  <c:x val="-8.4894807371982389E-3"/>
                  <c:y val="-5.349336541265675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5036-AC4E-926A-4FAD2D0408EB}"/>
                </c:ext>
              </c:extLst>
            </c:dLbl>
            <c:dLbl>
              <c:idx val="4"/>
              <c:layout>
                <c:manualLayout>
                  <c:x val="-1.9895263603297031E-4"/>
                  <c:y val="-5.8253135024788566E-4"/>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5036-AC4E-926A-4FAD2D0408EB}"/>
                </c:ext>
              </c:extLst>
            </c:dLbl>
            <c:dLbl>
              <c:idx val="5"/>
              <c:layout>
                <c:manualLayout>
                  <c:x val="6.4162225120632825E-3"/>
                  <c:y val="-6.5875619714202388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B-5036-AC4E-926A-4FAD2D0408EB}"/>
                </c:ext>
              </c:extLst>
            </c:dLbl>
            <c:dLbl>
              <c:idx val="6"/>
              <c:layout>
                <c:manualLayout>
                  <c:x val="-3.7808515244387927E-2"/>
                  <c:y val="6.6597039953339168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D-5036-AC4E-926A-4FAD2D0408EB}"/>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showLeaderLines val="0"/>
            <c:extLst>
              <c:ext xmlns:c15="http://schemas.microsoft.com/office/drawing/2012/chart" uri="{CE6537A1-D6FC-4f65-9D91-7224C49458BB}"/>
            </c:extLst>
          </c:dLbls>
          <c:cat>
            <c:strRef>
              <c:f>'Question 7'!$A$4:$A$10</c:f>
              <c:strCache>
                <c:ptCount val="7"/>
                <c:pt idx="0">
                  <c:v>Under 18</c:v>
                </c:pt>
                <c:pt idx="1">
                  <c:v>18-24</c:v>
                </c:pt>
                <c:pt idx="2">
                  <c:v>25-34</c:v>
                </c:pt>
                <c:pt idx="3">
                  <c:v>35-44</c:v>
                </c:pt>
                <c:pt idx="4">
                  <c:v>45-54</c:v>
                </c:pt>
                <c:pt idx="5">
                  <c:v>55-64</c:v>
                </c:pt>
                <c:pt idx="6">
                  <c:v>65+</c:v>
                </c:pt>
              </c:strCache>
            </c:strRef>
          </c:cat>
          <c:val>
            <c:numRef>
              <c:f>'Question 7'!$B$4:$B$10</c:f>
              <c:numCache>
                <c:formatCode>0.00%</c:formatCode>
                <c:ptCount val="7"/>
                <c:pt idx="0">
                  <c:v>6.7000000000000002E-3</c:v>
                </c:pt>
                <c:pt idx="1">
                  <c:v>6.7000000000000002E-3</c:v>
                </c:pt>
                <c:pt idx="2">
                  <c:v>0.1338</c:v>
                </c:pt>
                <c:pt idx="3">
                  <c:v>0.26419999999999999</c:v>
                </c:pt>
                <c:pt idx="4">
                  <c:v>0.17730000000000001</c:v>
                </c:pt>
                <c:pt idx="5">
                  <c:v>0.23080000000000001</c:v>
                </c:pt>
                <c:pt idx="6">
                  <c:v>0.18060000000000001</c:v>
                </c:pt>
              </c:numCache>
            </c:numRef>
          </c:val>
          <c:extLst>
            <c:ext xmlns:c16="http://schemas.microsoft.com/office/drawing/2014/chart" uri="{C3380CC4-5D6E-409C-BE32-E72D297353CC}">
              <c16:uniqueId val="{0000000E-5036-AC4E-926A-4FAD2D0408EB}"/>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85818A2-6878-0C49-B56F-886589C5B55D}" type="datetimeFigureOut">
              <a:rPr lang="en-US" smtClean="0"/>
              <a:t>12/8/2020</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24EC989-08D6-8C48-9506-AECA4A4CEAB5}" type="slidenum">
              <a:rPr lang="en-US" smtClean="0"/>
              <a:t>‹#›</a:t>
            </a:fld>
            <a:endParaRPr lang="en-US"/>
          </a:p>
        </p:txBody>
      </p:sp>
    </p:spTree>
    <p:extLst>
      <p:ext uri="{BB962C8B-B14F-4D97-AF65-F5344CB8AC3E}">
        <p14:creationId xmlns:p14="http://schemas.microsoft.com/office/powerpoint/2010/main" val="3764249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5818A2-6878-0C49-B56F-886589C5B55D}" type="datetimeFigureOut">
              <a:rPr lang="en-US" smtClean="0"/>
              <a:t>12/8/2020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24EC989-08D6-8C48-9506-AECA4A4CEAB5}" type="slidenum">
              <a:rPr lang="en-US" smtClean="0"/>
              <a:t>‹#›</a:t>
            </a:fld>
            <a:endParaRPr lang="en-US"/>
          </a:p>
        </p:txBody>
      </p:sp>
    </p:spTree>
    <p:extLst>
      <p:ext uri="{BB962C8B-B14F-4D97-AF65-F5344CB8AC3E}">
        <p14:creationId xmlns:p14="http://schemas.microsoft.com/office/powerpoint/2010/main" val="36137629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5818A2-6878-0C49-B56F-886589C5B55D}" type="datetimeFigureOut">
              <a:rPr lang="en-US" smtClean="0"/>
              <a:t>12/8/2020</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24EC989-08D6-8C48-9506-AECA4A4CEAB5}"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768922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285818A2-6878-0C49-B56F-886589C5B55D}" type="datetimeFigureOut">
              <a:rPr lang="en-US" smtClean="0"/>
              <a:t>12/8/2020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24EC989-08D6-8C48-9506-AECA4A4CEAB5}" type="slidenum">
              <a:rPr lang="en-US" smtClean="0"/>
              <a:t>‹#›</a:t>
            </a:fld>
            <a:endParaRPr lang="en-US"/>
          </a:p>
        </p:txBody>
      </p:sp>
    </p:spTree>
    <p:extLst>
      <p:ext uri="{BB962C8B-B14F-4D97-AF65-F5344CB8AC3E}">
        <p14:creationId xmlns:p14="http://schemas.microsoft.com/office/powerpoint/2010/main" val="27135562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285818A2-6878-0C49-B56F-886589C5B55D}" type="datetimeFigureOut">
              <a:rPr lang="en-US" smtClean="0"/>
              <a:t>12/8/2020</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24EC989-08D6-8C48-9506-AECA4A4CEAB5}"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096882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285818A2-6878-0C49-B56F-886589C5B55D}" type="datetimeFigureOut">
              <a:rPr lang="en-US" smtClean="0"/>
              <a:t>12/8/2020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24EC989-08D6-8C48-9506-AECA4A4CEAB5}" type="slidenum">
              <a:rPr lang="en-US" smtClean="0"/>
              <a:t>‹#›</a:t>
            </a:fld>
            <a:endParaRPr lang="en-US"/>
          </a:p>
        </p:txBody>
      </p:sp>
    </p:spTree>
    <p:extLst>
      <p:ext uri="{BB962C8B-B14F-4D97-AF65-F5344CB8AC3E}">
        <p14:creationId xmlns:p14="http://schemas.microsoft.com/office/powerpoint/2010/main" val="39056963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5818A2-6878-0C49-B56F-886589C5B55D}" type="datetimeFigureOut">
              <a:rPr lang="en-US" smtClean="0"/>
              <a:t>12/8/2020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24EC989-08D6-8C48-9506-AECA4A4CEAB5}" type="slidenum">
              <a:rPr lang="en-US" smtClean="0"/>
              <a:t>‹#›</a:t>
            </a:fld>
            <a:endParaRPr lang="en-US"/>
          </a:p>
        </p:txBody>
      </p:sp>
    </p:spTree>
    <p:extLst>
      <p:ext uri="{BB962C8B-B14F-4D97-AF65-F5344CB8AC3E}">
        <p14:creationId xmlns:p14="http://schemas.microsoft.com/office/powerpoint/2010/main" val="254410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5818A2-6878-0C49-B56F-886589C5B55D}" type="datetimeFigureOut">
              <a:rPr lang="en-US" smtClean="0"/>
              <a:t>12/8/2020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24EC989-08D6-8C48-9506-AECA4A4CEAB5}" type="slidenum">
              <a:rPr lang="en-US" smtClean="0"/>
              <a:t>‹#›</a:t>
            </a:fld>
            <a:endParaRPr lang="en-US"/>
          </a:p>
        </p:txBody>
      </p:sp>
    </p:spTree>
    <p:extLst>
      <p:ext uri="{BB962C8B-B14F-4D97-AF65-F5344CB8AC3E}">
        <p14:creationId xmlns:p14="http://schemas.microsoft.com/office/powerpoint/2010/main" val="2407663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5818A2-6878-0C49-B56F-886589C5B55D}" type="datetimeFigureOut">
              <a:rPr lang="en-US" smtClean="0"/>
              <a:t>12/8/2020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24EC989-08D6-8C48-9506-AECA4A4CEAB5}" type="slidenum">
              <a:rPr lang="en-US" smtClean="0"/>
              <a:t>‹#›</a:t>
            </a:fld>
            <a:endParaRPr lang="en-US"/>
          </a:p>
        </p:txBody>
      </p:sp>
    </p:spTree>
    <p:extLst>
      <p:ext uri="{BB962C8B-B14F-4D97-AF65-F5344CB8AC3E}">
        <p14:creationId xmlns:p14="http://schemas.microsoft.com/office/powerpoint/2010/main" val="24734835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5818A2-6878-0C49-B56F-886589C5B55D}" type="datetimeFigureOut">
              <a:rPr lang="en-US" smtClean="0"/>
              <a:t>12/8/2020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24EC989-08D6-8C48-9506-AECA4A4CEAB5}" type="slidenum">
              <a:rPr lang="en-US" smtClean="0"/>
              <a:t>‹#›</a:t>
            </a:fld>
            <a:endParaRPr lang="en-US"/>
          </a:p>
        </p:txBody>
      </p:sp>
    </p:spTree>
    <p:extLst>
      <p:ext uri="{BB962C8B-B14F-4D97-AF65-F5344CB8AC3E}">
        <p14:creationId xmlns:p14="http://schemas.microsoft.com/office/powerpoint/2010/main" val="100147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85818A2-6878-0C49-B56F-886589C5B55D}" type="datetimeFigureOut">
              <a:rPr lang="en-US" smtClean="0"/>
              <a:t>12/8/2020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124EC989-08D6-8C48-9506-AECA4A4CEAB5}" type="slidenum">
              <a:rPr lang="en-US" smtClean="0"/>
              <a:t>‹#›</a:t>
            </a:fld>
            <a:endParaRPr lang="en-US"/>
          </a:p>
        </p:txBody>
      </p:sp>
    </p:spTree>
    <p:extLst>
      <p:ext uri="{BB962C8B-B14F-4D97-AF65-F5344CB8AC3E}">
        <p14:creationId xmlns:p14="http://schemas.microsoft.com/office/powerpoint/2010/main" val="976131347"/>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85818A2-6878-0C49-B56F-886589C5B55D}" type="datetimeFigureOut">
              <a:rPr lang="en-US" smtClean="0"/>
              <a:t>12/8/2020</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24EC989-08D6-8C48-9506-AECA4A4CEAB5}" type="slidenum">
              <a:rPr lang="en-US" smtClean="0"/>
              <a:t>‹#›</a:t>
            </a:fld>
            <a:endParaRPr lang="en-US"/>
          </a:p>
        </p:txBody>
      </p:sp>
    </p:spTree>
    <p:extLst>
      <p:ext uri="{BB962C8B-B14F-4D97-AF65-F5344CB8AC3E}">
        <p14:creationId xmlns:p14="http://schemas.microsoft.com/office/powerpoint/2010/main" val="1135308403"/>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85818A2-6878-0C49-B56F-886589C5B55D}" type="datetimeFigureOut">
              <a:rPr lang="en-US" smtClean="0"/>
              <a:t>12/8/2020</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24EC989-08D6-8C48-9506-AECA4A4CEAB5}" type="slidenum">
              <a:rPr lang="en-US" smtClean="0"/>
              <a:t>‹#›</a:t>
            </a:fld>
            <a:endParaRPr lang="en-US"/>
          </a:p>
        </p:txBody>
      </p:sp>
    </p:spTree>
    <p:extLst>
      <p:ext uri="{BB962C8B-B14F-4D97-AF65-F5344CB8AC3E}">
        <p14:creationId xmlns:p14="http://schemas.microsoft.com/office/powerpoint/2010/main" val="3877682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5818A2-6878-0C49-B56F-886589C5B55D}" type="datetimeFigureOut">
              <a:rPr lang="en-US" smtClean="0"/>
              <a:t>12/8/2020</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24EC989-08D6-8C48-9506-AECA4A4CEAB5}" type="slidenum">
              <a:rPr lang="en-US" smtClean="0"/>
              <a:t>‹#›</a:t>
            </a:fld>
            <a:endParaRPr lang="en-US"/>
          </a:p>
        </p:txBody>
      </p:sp>
    </p:spTree>
    <p:extLst>
      <p:ext uri="{BB962C8B-B14F-4D97-AF65-F5344CB8AC3E}">
        <p14:creationId xmlns:p14="http://schemas.microsoft.com/office/powerpoint/2010/main" val="1872453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85818A2-6878-0C49-B56F-886589C5B55D}" type="datetimeFigureOut">
              <a:rPr lang="en-US" smtClean="0"/>
              <a:t>12/8/2020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24EC989-08D6-8C48-9506-AECA4A4CEAB5}" type="slidenum">
              <a:rPr lang="en-US" smtClean="0"/>
              <a:t>‹#›</a:t>
            </a:fld>
            <a:endParaRPr lang="en-US"/>
          </a:p>
        </p:txBody>
      </p:sp>
    </p:spTree>
    <p:extLst>
      <p:ext uri="{BB962C8B-B14F-4D97-AF65-F5344CB8AC3E}">
        <p14:creationId xmlns:p14="http://schemas.microsoft.com/office/powerpoint/2010/main" val="2564156671"/>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85818A2-6878-0C49-B56F-886589C5B55D}" type="datetimeFigureOut">
              <a:rPr lang="en-US" smtClean="0"/>
              <a:t>12/8/2020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24EC989-08D6-8C48-9506-AECA4A4CEAB5}" type="slidenum">
              <a:rPr lang="en-US" smtClean="0"/>
              <a:t>‹#›</a:t>
            </a:fld>
            <a:endParaRPr lang="en-US"/>
          </a:p>
        </p:txBody>
      </p:sp>
    </p:spTree>
    <p:extLst>
      <p:ext uri="{BB962C8B-B14F-4D97-AF65-F5344CB8AC3E}">
        <p14:creationId xmlns:p14="http://schemas.microsoft.com/office/powerpoint/2010/main" val="3760738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85818A2-6878-0C49-B56F-886589C5B55D}" type="datetimeFigureOut">
              <a:rPr lang="en-US" smtClean="0"/>
              <a:t>12/8/2020</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24EC989-08D6-8C48-9506-AECA4A4CEAB5}" type="slidenum">
              <a:rPr lang="en-US" smtClean="0"/>
              <a:t>‹#›</a:t>
            </a:fld>
            <a:endParaRPr lang="en-US"/>
          </a:p>
        </p:txBody>
      </p:sp>
    </p:spTree>
    <p:extLst>
      <p:ext uri="{BB962C8B-B14F-4D97-AF65-F5344CB8AC3E}">
        <p14:creationId xmlns:p14="http://schemas.microsoft.com/office/powerpoint/2010/main" val="423531977"/>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 id="2147483763" r:id="rId13"/>
    <p:sldLayoutId id="2147483764" r:id="rId14"/>
    <p:sldLayoutId id="2147483765" r:id="rId15"/>
    <p:sldLayoutId id="214748376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2DF39-048F-9041-A940-AA6C82396C7A}"/>
              </a:ext>
            </a:extLst>
          </p:cNvPr>
          <p:cNvSpPr>
            <a:spLocks noGrp="1"/>
          </p:cNvSpPr>
          <p:nvPr>
            <p:ph type="ctrTitle"/>
          </p:nvPr>
        </p:nvSpPr>
        <p:spPr>
          <a:xfrm>
            <a:off x="1274164" y="749508"/>
            <a:ext cx="9393836" cy="3195170"/>
          </a:xfrm>
        </p:spPr>
        <p:txBody>
          <a:bodyPr>
            <a:normAutofit fontScale="90000"/>
          </a:bodyPr>
          <a:lstStyle/>
          <a:p>
            <a:r>
              <a:rPr lang="en-US" dirty="0"/>
              <a:t>VERMONT MATERNAL, INFANT,</a:t>
            </a:r>
            <a:br>
              <a:rPr lang="en-US" dirty="0"/>
            </a:br>
            <a:r>
              <a:rPr lang="en-US" dirty="0"/>
              <a:t>EARLY CHILDHOOD HOME</a:t>
            </a:r>
            <a:br>
              <a:rPr lang="en-US" dirty="0"/>
            </a:br>
            <a:r>
              <a:rPr lang="en-US" dirty="0"/>
              <a:t>VISITING PROGRAM</a:t>
            </a:r>
            <a:br>
              <a:rPr lang="en-US" dirty="0"/>
            </a:br>
            <a:endParaRPr lang="en-US" dirty="0"/>
          </a:p>
        </p:txBody>
      </p:sp>
      <p:sp>
        <p:nvSpPr>
          <p:cNvPr id="3" name="Subtitle 2">
            <a:extLst>
              <a:ext uri="{FF2B5EF4-FFF2-40B4-BE49-F238E27FC236}">
                <a16:creationId xmlns:a16="http://schemas.microsoft.com/office/drawing/2014/main" id="{5AE99A1D-0CDF-CC41-B8B9-69A652544D1F}"/>
              </a:ext>
            </a:extLst>
          </p:cNvPr>
          <p:cNvSpPr>
            <a:spLocks noGrp="1"/>
          </p:cNvSpPr>
          <p:nvPr>
            <p:ph type="subTitle" idx="1"/>
          </p:nvPr>
        </p:nvSpPr>
        <p:spPr>
          <a:xfrm>
            <a:off x="1524000" y="4096713"/>
            <a:ext cx="9144000" cy="1655762"/>
          </a:xfrm>
        </p:spPr>
        <p:txBody>
          <a:bodyPr/>
          <a:lstStyle/>
          <a:p>
            <a:r>
              <a:rPr lang="en-US" sz="2800" dirty="0"/>
              <a:t>STATEWIDE NEEDS ASSESSMENT</a:t>
            </a:r>
          </a:p>
          <a:p>
            <a:endParaRPr lang="en-US" dirty="0"/>
          </a:p>
          <a:p>
            <a:r>
              <a:rPr lang="en-US" dirty="0"/>
              <a:t>December 2020</a:t>
            </a:r>
          </a:p>
          <a:p>
            <a:endParaRPr lang="en-US" dirty="0"/>
          </a:p>
        </p:txBody>
      </p:sp>
    </p:spTree>
    <p:extLst>
      <p:ext uri="{BB962C8B-B14F-4D97-AF65-F5344CB8AC3E}">
        <p14:creationId xmlns:p14="http://schemas.microsoft.com/office/powerpoint/2010/main" val="37267293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EF4A0-70C9-6C4A-8C4F-E57B90CDDFFA}"/>
              </a:ext>
            </a:extLst>
          </p:cNvPr>
          <p:cNvSpPr>
            <a:spLocks noGrp="1"/>
          </p:cNvSpPr>
          <p:nvPr>
            <p:ph type="title"/>
          </p:nvPr>
        </p:nvSpPr>
        <p:spPr/>
        <p:txBody>
          <a:bodyPr/>
          <a:lstStyle/>
          <a:p>
            <a:r>
              <a:rPr lang="en-US" dirty="0"/>
              <a:t>STRENGTHS OF THE HOME VISITING SYSTEM </a:t>
            </a:r>
          </a:p>
        </p:txBody>
      </p:sp>
      <p:sp>
        <p:nvSpPr>
          <p:cNvPr id="3" name="Content Placeholder 2">
            <a:extLst>
              <a:ext uri="{FF2B5EF4-FFF2-40B4-BE49-F238E27FC236}">
                <a16:creationId xmlns:a16="http://schemas.microsoft.com/office/drawing/2014/main" id="{DCBCF242-F877-FE40-9E96-66BB83997B67}"/>
              </a:ext>
            </a:extLst>
          </p:cNvPr>
          <p:cNvSpPr>
            <a:spLocks noGrp="1"/>
          </p:cNvSpPr>
          <p:nvPr>
            <p:ph sz="half" idx="1"/>
          </p:nvPr>
        </p:nvSpPr>
        <p:spPr>
          <a:xfrm>
            <a:off x="2589212" y="2133600"/>
            <a:ext cx="6445606" cy="3777622"/>
          </a:xfrm>
        </p:spPr>
        <p:txBody>
          <a:bodyPr>
            <a:normAutofit/>
          </a:bodyPr>
          <a:lstStyle/>
          <a:p>
            <a:r>
              <a:rPr lang="en-US" sz="2400" dirty="0"/>
              <a:t>Focus on building relationships</a:t>
            </a:r>
          </a:p>
          <a:p>
            <a:r>
              <a:rPr lang="en-US" sz="2400" dirty="0"/>
              <a:t>Able to address basic needs when other providers don’t or can’t</a:t>
            </a:r>
          </a:p>
          <a:p>
            <a:r>
              <a:rPr lang="en-US" sz="2400" dirty="0"/>
              <a:t>Responsive and relevant to families’ circumstances </a:t>
            </a:r>
          </a:p>
          <a:p>
            <a:r>
              <a:rPr lang="en-US" sz="2400" dirty="0"/>
              <a:t>Uses an effective, coordinated team approach </a:t>
            </a:r>
          </a:p>
        </p:txBody>
      </p:sp>
    </p:spTree>
    <p:extLst>
      <p:ext uri="{BB962C8B-B14F-4D97-AF65-F5344CB8AC3E}">
        <p14:creationId xmlns:p14="http://schemas.microsoft.com/office/powerpoint/2010/main" val="31873852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2FEA3-D4B7-EE42-8BC2-43D50B59F1A9}"/>
              </a:ext>
            </a:extLst>
          </p:cNvPr>
          <p:cNvSpPr>
            <a:spLocks noGrp="1"/>
          </p:cNvSpPr>
          <p:nvPr>
            <p:ph type="title"/>
          </p:nvPr>
        </p:nvSpPr>
        <p:spPr/>
        <p:txBody>
          <a:bodyPr/>
          <a:lstStyle/>
          <a:p>
            <a:r>
              <a:rPr lang="en-US" dirty="0"/>
              <a:t>MAJOR NEEDS ASSESSMENT FINDINGS</a:t>
            </a:r>
          </a:p>
        </p:txBody>
      </p:sp>
      <p:sp>
        <p:nvSpPr>
          <p:cNvPr id="3" name="Content Placeholder 2">
            <a:extLst>
              <a:ext uri="{FF2B5EF4-FFF2-40B4-BE49-F238E27FC236}">
                <a16:creationId xmlns:a16="http://schemas.microsoft.com/office/drawing/2014/main" id="{A9246F80-E33E-5C45-AB10-217CE49FB4F6}"/>
              </a:ext>
            </a:extLst>
          </p:cNvPr>
          <p:cNvSpPr>
            <a:spLocks noGrp="1"/>
          </p:cNvSpPr>
          <p:nvPr>
            <p:ph idx="1"/>
          </p:nvPr>
        </p:nvSpPr>
        <p:spPr>
          <a:xfrm>
            <a:off x="2082018" y="2133599"/>
            <a:ext cx="9422594" cy="4295335"/>
          </a:xfrm>
        </p:spPr>
        <p:txBody>
          <a:bodyPr>
            <a:noAutofit/>
          </a:bodyPr>
          <a:lstStyle/>
          <a:p>
            <a:pPr marL="457200" indent="-457200">
              <a:buAutoNum type="arabicPeriod"/>
            </a:pPr>
            <a:r>
              <a:rPr lang="en-US" sz="2400" b="1" i="1" dirty="0"/>
              <a:t>Integration and coordination are highly desired– and most agree that there is room to improve.</a:t>
            </a:r>
          </a:p>
          <a:p>
            <a:r>
              <a:rPr lang="en-US" sz="2400" dirty="0"/>
              <a:t>At the agency/ leadership level, there is agreement about the value of home visiting and strong evidence that leaders are developing ‘a common language’</a:t>
            </a:r>
          </a:p>
          <a:p>
            <a:r>
              <a:rPr lang="en-US" sz="2400" dirty="0"/>
              <a:t>Home visiting looks different from region to region</a:t>
            </a:r>
          </a:p>
          <a:p>
            <a:r>
              <a:rPr lang="en-US" sz="2400" dirty="0"/>
              <a:t>Coordinated efforts may rely on relationships and can be destabilized when a staff transition occurs</a:t>
            </a:r>
          </a:p>
        </p:txBody>
      </p:sp>
    </p:spTree>
    <p:extLst>
      <p:ext uri="{BB962C8B-B14F-4D97-AF65-F5344CB8AC3E}">
        <p14:creationId xmlns:p14="http://schemas.microsoft.com/office/powerpoint/2010/main" val="37145510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2FEA3-D4B7-EE42-8BC2-43D50B59F1A9}"/>
              </a:ext>
            </a:extLst>
          </p:cNvPr>
          <p:cNvSpPr>
            <a:spLocks noGrp="1"/>
          </p:cNvSpPr>
          <p:nvPr>
            <p:ph type="title"/>
          </p:nvPr>
        </p:nvSpPr>
        <p:spPr/>
        <p:txBody>
          <a:bodyPr/>
          <a:lstStyle/>
          <a:p>
            <a:r>
              <a:rPr lang="en-US" dirty="0"/>
              <a:t>MAJOR FINDINGS OF THE STATEWIDE NEEDS ASSESSMENT</a:t>
            </a:r>
          </a:p>
        </p:txBody>
      </p:sp>
      <p:sp>
        <p:nvSpPr>
          <p:cNvPr id="3" name="Content Placeholder 2">
            <a:extLst>
              <a:ext uri="{FF2B5EF4-FFF2-40B4-BE49-F238E27FC236}">
                <a16:creationId xmlns:a16="http://schemas.microsoft.com/office/drawing/2014/main" id="{A9246F80-E33E-5C45-AB10-217CE49FB4F6}"/>
              </a:ext>
            </a:extLst>
          </p:cNvPr>
          <p:cNvSpPr>
            <a:spLocks noGrp="1"/>
          </p:cNvSpPr>
          <p:nvPr>
            <p:ph idx="1"/>
          </p:nvPr>
        </p:nvSpPr>
        <p:spPr>
          <a:xfrm>
            <a:off x="2082018" y="2133599"/>
            <a:ext cx="9422594" cy="4295335"/>
          </a:xfrm>
        </p:spPr>
        <p:txBody>
          <a:bodyPr>
            <a:noAutofit/>
          </a:bodyPr>
          <a:lstStyle/>
          <a:p>
            <a:pPr marL="0" indent="0">
              <a:buNone/>
            </a:pPr>
            <a:r>
              <a:rPr lang="en-US" sz="2400" b="1" i="1" dirty="0"/>
              <a:t>2. The nurse home visiting workforce is strongest when schedules, training, supervision, and systemic structures fully support their success. </a:t>
            </a:r>
          </a:p>
          <a:p>
            <a:r>
              <a:rPr lang="en-US" sz="2400" dirty="0"/>
              <a:t>There is a desire for increased flexibility</a:t>
            </a:r>
          </a:p>
          <a:p>
            <a:r>
              <a:rPr lang="en-US" sz="2400" dirty="0"/>
              <a:t>Home visiting nurses need training for the whole scope of services they are asked to address</a:t>
            </a:r>
          </a:p>
          <a:p>
            <a:r>
              <a:rPr lang="en-US" sz="2400" dirty="0"/>
              <a:t>Identify opportunities to improve systems for sharing information</a:t>
            </a:r>
          </a:p>
          <a:p>
            <a:r>
              <a:rPr lang="en-US" sz="2400" dirty="0"/>
              <a:t>Address burnout, safety, and staffing levels</a:t>
            </a:r>
          </a:p>
        </p:txBody>
      </p:sp>
    </p:spTree>
    <p:extLst>
      <p:ext uri="{BB962C8B-B14F-4D97-AF65-F5344CB8AC3E}">
        <p14:creationId xmlns:p14="http://schemas.microsoft.com/office/powerpoint/2010/main" val="27598651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4612BAC5-8B08-4A88-99D0-EB77D054EDB4}"/>
              </a:ext>
            </a:extLst>
          </p:cNvPr>
          <p:cNvSpPr>
            <a:spLocks noGrp="1"/>
          </p:cNvSpPr>
          <p:nvPr>
            <p:ph type="title"/>
          </p:nvPr>
        </p:nvSpPr>
        <p:spPr>
          <a:xfrm>
            <a:off x="2986427" y="1077446"/>
            <a:ext cx="8393926" cy="2895600"/>
          </a:xfrm>
        </p:spPr>
        <p:txBody>
          <a:bodyPr>
            <a:normAutofit fontScale="90000"/>
          </a:bodyPr>
          <a:lstStyle/>
          <a:p>
            <a:r>
              <a:rPr lang="en-US" sz="4000" i="1" dirty="0">
                <a:solidFill>
                  <a:srgbClr val="000000"/>
                </a:solidFill>
                <a:ea typeface="Times New Roman" panose="02020603050405020304" pitchFamily="18" charset="0"/>
                <a:cs typeface="Times New Roman" panose="02020603050405020304" pitchFamily="18" charset="0"/>
              </a:rPr>
              <a:t>W</a:t>
            </a:r>
            <a:r>
              <a:rPr lang="en-US" sz="4000" i="1" dirty="0">
                <a:solidFill>
                  <a:srgbClr val="000000"/>
                </a:solidFill>
                <a:effectLst/>
                <a:ea typeface="Times New Roman" panose="02020603050405020304" pitchFamily="18" charset="0"/>
                <a:cs typeface="Times New Roman" panose="02020603050405020304" pitchFamily="18" charset="0"/>
              </a:rPr>
              <a:t>e all spend time trying to reduce burnout, support our teams—but clients are complex—hard for nurses to not carry this work home—it wears on nurses, and it is the supervisor’s job to help make sure our direct providers are okay.</a:t>
            </a:r>
            <a:br>
              <a:rPr lang="en-US" i="1" dirty="0">
                <a:effectLst/>
                <a:ea typeface="Calibri" panose="020F0502020204030204" pitchFamily="34" charset="0"/>
                <a:cs typeface="Times New Roman" panose="02020603050405020304" pitchFamily="18" charset="0"/>
              </a:rPr>
            </a:br>
            <a:endParaRPr lang="en-US" dirty="0"/>
          </a:p>
        </p:txBody>
      </p:sp>
      <p:sp>
        <p:nvSpPr>
          <p:cNvPr id="12" name="Text Placeholder 11">
            <a:extLst>
              <a:ext uri="{FF2B5EF4-FFF2-40B4-BE49-F238E27FC236}">
                <a16:creationId xmlns:a16="http://schemas.microsoft.com/office/drawing/2014/main" id="{C41ACE7A-A67F-4816-A6DE-BA69FD54CD95}"/>
              </a:ext>
            </a:extLst>
          </p:cNvPr>
          <p:cNvSpPr>
            <a:spLocks noGrp="1"/>
          </p:cNvSpPr>
          <p:nvPr>
            <p:ph type="body" sz="quarter" idx="13"/>
          </p:nvPr>
        </p:nvSpPr>
        <p:spPr>
          <a:xfrm>
            <a:off x="3275012" y="3973046"/>
            <a:ext cx="7536554" cy="381000"/>
          </a:xfrm>
        </p:spPr>
        <p:txBody>
          <a:bodyPr/>
          <a:lstStyle/>
          <a:p>
            <a:pPr algn="r"/>
            <a:r>
              <a:rPr lang="en-US" dirty="0">
                <a:solidFill>
                  <a:schemeClr val="tx1"/>
                </a:solidFill>
              </a:rPr>
              <a:t>~ Focus group participant</a:t>
            </a:r>
          </a:p>
        </p:txBody>
      </p:sp>
    </p:spTree>
    <p:extLst>
      <p:ext uri="{BB962C8B-B14F-4D97-AF65-F5344CB8AC3E}">
        <p14:creationId xmlns:p14="http://schemas.microsoft.com/office/powerpoint/2010/main" val="41384020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4612BAC5-8B08-4A88-99D0-EB77D054EDB4}"/>
              </a:ext>
            </a:extLst>
          </p:cNvPr>
          <p:cNvSpPr>
            <a:spLocks noGrp="1"/>
          </p:cNvSpPr>
          <p:nvPr>
            <p:ph type="title"/>
          </p:nvPr>
        </p:nvSpPr>
        <p:spPr>
          <a:xfrm>
            <a:off x="2986427" y="797946"/>
            <a:ext cx="8393926" cy="2895600"/>
          </a:xfrm>
        </p:spPr>
        <p:txBody>
          <a:bodyPr>
            <a:normAutofit fontScale="90000"/>
          </a:bodyPr>
          <a:lstStyle/>
          <a:p>
            <a:r>
              <a:rPr lang="en-US" sz="3600" i="1" dirty="0">
                <a:effectLst/>
                <a:ea typeface="Calibri" panose="020F0502020204030204" pitchFamily="34" charset="0"/>
                <a:cs typeface="Times New Roman" panose="02020603050405020304" pitchFamily="18" charset="0"/>
              </a:rPr>
              <a:t>There is danger in the world—SUDs, mental health issues, we all face safety concerns. When everyone is in one place, the teamwork and communication increases safety for workers.</a:t>
            </a:r>
            <a:endParaRPr lang="en-US" dirty="0"/>
          </a:p>
        </p:txBody>
      </p:sp>
      <p:sp>
        <p:nvSpPr>
          <p:cNvPr id="12" name="Text Placeholder 11">
            <a:extLst>
              <a:ext uri="{FF2B5EF4-FFF2-40B4-BE49-F238E27FC236}">
                <a16:creationId xmlns:a16="http://schemas.microsoft.com/office/drawing/2014/main" id="{C41ACE7A-A67F-4816-A6DE-BA69FD54CD95}"/>
              </a:ext>
            </a:extLst>
          </p:cNvPr>
          <p:cNvSpPr>
            <a:spLocks noGrp="1"/>
          </p:cNvSpPr>
          <p:nvPr>
            <p:ph type="body" sz="quarter" idx="13"/>
          </p:nvPr>
        </p:nvSpPr>
        <p:spPr>
          <a:xfrm>
            <a:off x="3275012" y="3973046"/>
            <a:ext cx="7536554" cy="381000"/>
          </a:xfrm>
        </p:spPr>
        <p:txBody>
          <a:bodyPr/>
          <a:lstStyle/>
          <a:p>
            <a:pPr algn="r"/>
            <a:r>
              <a:rPr lang="en-US" dirty="0">
                <a:solidFill>
                  <a:schemeClr val="tx1"/>
                </a:solidFill>
              </a:rPr>
              <a:t>~ Focus group participant</a:t>
            </a:r>
          </a:p>
        </p:txBody>
      </p:sp>
    </p:spTree>
    <p:extLst>
      <p:ext uri="{BB962C8B-B14F-4D97-AF65-F5344CB8AC3E}">
        <p14:creationId xmlns:p14="http://schemas.microsoft.com/office/powerpoint/2010/main" val="31228677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2FEA3-D4B7-EE42-8BC2-43D50B59F1A9}"/>
              </a:ext>
            </a:extLst>
          </p:cNvPr>
          <p:cNvSpPr>
            <a:spLocks noGrp="1"/>
          </p:cNvSpPr>
          <p:nvPr>
            <p:ph type="title"/>
          </p:nvPr>
        </p:nvSpPr>
        <p:spPr/>
        <p:txBody>
          <a:bodyPr/>
          <a:lstStyle/>
          <a:p>
            <a:r>
              <a:rPr lang="en-US" dirty="0"/>
              <a:t>MAJOR FINDINGS OF THE STATEWIDE NEEDS ASSESSMENT</a:t>
            </a:r>
          </a:p>
        </p:txBody>
      </p:sp>
      <p:sp>
        <p:nvSpPr>
          <p:cNvPr id="3" name="Content Placeholder 2">
            <a:extLst>
              <a:ext uri="{FF2B5EF4-FFF2-40B4-BE49-F238E27FC236}">
                <a16:creationId xmlns:a16="http://schemas.microsoft.com/office/drawing/2014/main" id="{A9246F80-E33E-5C45-AB10-217CE49FB4F6}"/>
              </a:ext>
            </a:extLst>
          </p:cNvPr>
          <p:cNvSpPr>
            <a:spLocks noGrp="1"/>
          </p:cNvSpPr>
          <p:nvPr>
            <p:ph idx="1"/>
          </p:nvPr>
        </p:nvSpPr>
        <p:spPr>
          <a:xfrm>
            <a:off x="2337471" y="2133599"/>
            <a:ext cx="9422594" cy="4295335"/>
          </a:xfrm>
        </p:spPr>
        <p:txBody>
          <a:bodyPr>
            <a:noAutofit/>
          </a:bodyPr>
          <a:lstStyle/>
          <a:p>
            <a:pPr marL="0" indent="0">
              <a:buNone/>
            </a:pPr>
            <a:r>
              <a:rPr lang="en-US" sz="2400" b="1" i="1" dirty="0"/>
              <a:t>3. Addressing basic needs and social determinants has a direct impact on family health, and Vermont’s home visiting services are uniquely positioned to notice and address these concerns.</a:t>
            </a:r>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24815435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F083-F288-D743-B3F6-B1F78A4BEFDF}"/>
              </a:ext>
            </a:extLst>
          </p:cNvPr>
          <p:cNvSpPr>
            <a:spLocks noGrp="1"/>
          </p:cNvSpPr>
          <p:nvPr>
            <p:ph type="title"/>
          </p:nvPr>
        </p:nvSpPr>
        <p:spPr>
          <a:xfrm>
            <a:off x="2592925" y="624110"/>
            <a:ext cx="8911687" cy="807648"/>
          </a:xfrm>
        </p:spPr>
        <p:txBody>
          <a:bodyPr/>
          <a:lstStyle/>
          <a:p>
            <a:r>
              <a:rPr lang="en-US" dirty="0"/>
              <a:t>Identified Gaps for Families</a:t>
            </a:r>
          </a:p>
        </p:txBody>
      </p:sp>
      <p:graphicFrame>
        <p:nvGraphicFramePr>
          <p:cNvPr id="4" name="Table 3">
            <a:extLst>
              <a:ext uri="{FF2B5EF4-FFF2-40B4-BE49-F238E27FC236}">
                <a16:creationId xmlns:a16="http://schemas.microsoft.com/office/drawing/2014/main" id="{0C6FB3F5-1A59-FA49-8BC4-4F359319FA0C}"/>
              </a:ext>
            </a:extLst>
          </p:cNvPr>
          <p:cNvGraphicFramePr>
            <a:graphicFrameLocks noGrp="1"/>
          </p:cNvGraphicFramePr>
          <p:nvPr>
            <p:extLst>
              <p:ext uri="{D42A27DB-BD31-4B8C-83A1-F6EECF244321}">
                <p14:modId xmlns:p14="http://schemas.microsoft.com/office/powerpoint/2010/main" val="888925129"/>
              </p:ext>
            </p:extLst>
          </p:nvPr>
        </p:nvGraphicFramePr>
        <p:xfrm>
          <a:off x="2222695" y="1942137"/>
          <a:ext cx="8060788" cy="3612401"/>
        </p:xfrm>
        <a:graphic>
          <a:graphicData uri="http://schemas.openxmlformats.org/drawingml/2006/table">
            <a:tbl>
              <a:tblPr firstRow="1" firstCol="1" bandRow="1">
                <a:tableStyleId>{5C22544A-7EE6-4342-B048-85BDC9FD1C3A}</a:tableStyleId>
              </a:tblPr>
              <a:tblGrid>
                <a:gridCol w="4107985">
                  <a:extLst>
                    <a:ext uri="{9D8B030D-6E8A-4147-A177-3AD203B41FA5}">
                      <a16:colId xmlns:a16="http://schemas.microsoft.com/office/drawing/2014/main" val="2581293083"/>
                    </a:ext>
                  </a:extLst>
                </a:gridCol>
                <a:gridCol w="2638076">
                  <a:extLst>
                    <a:ext uri="{9D8B030D-6E8A-4147-A177-3AD203B41FA5}">
                      <a16:colId xmlns:a16="http://schemas.microsoft.com/office/drawing/2014/main" val="1405341356"/>
                    </a:ext>
                  </a:extLst>
                </a:gridCol>
                <a:gridCol w="1314727">
                  <a:extLst>
                    <a:ext uri="{9D8B030D-6E8A-4147-A177-3AD203B41FA5}">
                      <a16:colId xmlns:a16="http://schemas.microsoft.com/office/drawing/2014/main" val="2934916110"/>
                    </a:ext>
                  </a:extLst>
                </a:gridCol>
              </a:tblGrid>
              <a:tr h="755865">
                <a:tc gridSpan="3">
                  <a:txBody>
                    <a:bodyPr/>
                    <a:lstStyle/>
                    <a:p>
                      <a:pPr marL="0" marR="0" algn="l">
                        <a:lnSpc>
                          <a:spcPct val="107000"/>
                        </a:lnSpc>
                        <a:spcBef>
                          <a:spcPts val="0"/>
                        </a:spcBef>
                        <a:spcAft>
                          <a:spcPts val="0"/>
                        </a:spcAft>
                      </a:pPr>
                      <a:r>
                        <a:rPr lang="en-US" sz="1800" dirty="0">
                          <a:effectLst/>
                        </a:rPr>
                        <a:t>The “most critically necessary factors for women, children, and families to thrive” (n= 329)</a:t>
                      </a:r>
                      <a:endParaRPr lang="en-US" sz="1800" dirty="0">
                        <a:effectLst/>
                        <a:latin typeface="Tw Cen MT" panose="020B0602020104020603" pitchFamily="34" charset="77"/>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85975536"/>
                  </a:ext>
                </a:extLst>
              </a:tr>
              <a:tr h="890648">
                <a:tc>
                  <a:txBody>
                    <a:bodyPr/>
                    <a:lstStyle/>
                    <a:p>
                      <a:pPr marL="0" marR="0" algn="l">
                        <a:lnSpc>
                          <a:spcPct val="107000"/>
                        </a:lnSpc>
                        <a:spcBef>
                          <a:spcPts val="0"/>
                        </a:spcBef>
                        <a:spcAft>
                          <a:spcPts val="0"/>
                        </a:spcAft>
                      </a:pPr>
                      <a:r>
                        <a:rPr lang="en-US" sz="1000" dirty="0">
                          <a:effectLst/>
                        </a:rPr>
                        <a:t> </a:t>
                      </a:r>
                      <a:endParaRPr lang="en-US" sz="1100" dirty="0">
                        <a:effectLst/>
                        <a:latin typeface="Tw Cen MT" panose="020B0602020104020603" pitchFamily="34" charset="77"/>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n= “Critically necessary” or “the most critically necessary”</a:t>
                      </a:r>
                      <a:endParaRPr lang="en-US" sz="1400" dirty="0">
                        <a:effectLst/>
                        <a:latin typeface="Tw Cen MT" panose="020B0602020104020603" pitchFamily="34" charset="77"/>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Percent</a:t>
                      </a:r>
                      <a:endParaRPr lang="en-US" sz="1400" dirty="0">
                        <a:effectLst/>
                        <a:latin typeface="Tw Cen MT" panose="020B0602020104020603" pitchFamily="34" charset="77"/>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24522477"/>
                  </a:ext>
                </a:extLst>
              </a:tr>
              <a:tr h="327648">
                <a:tc>
                  <a:txBody>
                    <a:bodyPr/>
                    <a:lstStyle/>
                    <a:p>
                      <a:pPr marL="0" marR="0" lvl="0" indent="0" algn="l">
                        <a:lnSpc>
                          <a:spcPct val="107000"/>
                        </a:lnSpc>
                        <a:spcBef>
                          <a:spcPts val="0"/>
                        </a:spcBef>
                        <a:spcAft>
                          <a:spcPts val="0"/>
                        </a:spcAft>
                        <a:buFont typeface="+mj-lt"/>
                        <a:buNone/>
                      </a:pPr>
                      <a:r>
                        <a:rPr lang="en-US" sz="1400" dirty="0">
                          <a:effectLst/>
                        </a:rPr>
                        <a:t>Housing</a:t>
                      </a:r>
                      <a:endParaRPr lang="en-US" sz="1400" dirty="0">
                        <a:effectLst/>
                        <a:latin typeface="Tw Cen MT" panose="020B0602020104020603" pitchFamily="34" charset="77"/>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304</a:t>
                      </a:r>
                      <a:endParaRPr lang="en-US" sz="1400">
                        <a:effectLst/>
                        <a:latin typeface="Tw Cen MT" panose="020B0602020104020603" pitchFamily="34" charset="77"/>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94%</a:t>
                      </a:r>
                      <a:endParaRPr lang="en-US" sz="1400">
                        <a:effectLst/>
                        <a:latin typeface="Tw Cen MT" panose="020B0602020104020603" pitchFamily="34" charset="77"/>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76101786"/>
                  </a:ext>
                </a:extLst>
              </a:tr>
              <a:tr h="327648">
                <a:tc>
                  <a:txBody>
                    <a:bodyPr/>
                    <a:lstStyle/>
                    <a:p>
                      <a:pPr marL="0" marR="0" lvl="0" indent="0" algn="l">
                        <a:lnSpc>
                          <a:spcPct val="107000"/>
                        </a:lnSpc>
                        <a:spcBef>
                          <a:spcPts val="0"/>
                        </a:spcBef>
                        <a:spcAft>
                          <a:spcPts val="0"/>
                        </a:spcAft>
                        <a:buFont typeface="+mj-lt"/>
                        <a:buNone/>
                      </a:pPr>
                      <a:r>
                        <a:rPr lang="en-US" sz="1400" dirty="0">
                          <a:effectLst/>
                        </a:rPr>
                        <a:t>Food</a:t>
                      </a:r>
                      <a:endParaRPr lang="en-US" sz="1400" dirty="0">
                        <a:effectLst/>
                        <a:latin typeface="Tw Cen MT" panose="020B0602020104020603" pitchFamily="34" charset="77"/>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301</a:t>
                      </a:r>
                      <a:endParaRPr lang="en-US" sz="1400">
                        <a:effectLst/>
                        <a:latin typeface="Tw Cen MT" panose="020B0602020104020603" pitchFamily="34" charset="77"/>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93%</a:t>
                      </a:r>
                      <a:endParaRPr lang="en-US" sz="1400">
                        <a:effectLst/>
                        <a:latin typeface="Tw Cen MT" panose="020B0602020104020603" pitchFamily="34" charset="77"/>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03456630"/>
                  </a:ext>
                </a:extLst>
              </a:tr>
              <a:tr h="327648">
                <a:tc>
                  <a:txBody>
                    <a:bodyPr/>
                    <a:lstStyle/>
                    <a:p>
                      <a:pPr marL="0" marR="0" lvl="0" indent="0" algn="l">
                        <a:lnSpc>
                          <a:spcPct val="107000"/>
                        </a:lnSpc>
                        <a:spcBef>
                          <a:spcPts val="0"/>
                        </a:spcBef>
                        <a:spcAft>
                          <a:spcPts val="0"/>
                        </a:spcAft>
                        <a:buFont typeface="+mj-lt"/>
                        <a:buNone/>
                      </a:pPr>
                      <a:r>
                        <a:rPr lang="en-US" sz="1400" dirty="0">
                          <a:effectLst/>
                        </a:rPr>
                        <a:t>Accessible and affordable healthcare</a:t>
                      </a:r>
                      <a:endParaRPr lang="en-US" sz="1400" dirty="0">
                        <a:effectLst/>
                        <a:latin typeface="Tw Cen MT" panose="020B0602020104020603" pitchFamily="34" charset="77"/>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299</a:t>
                      </a:r>
                      <a:endParaRPr lang="en-US" sz="1400">
                        <a:effectLst/>
                        <a:latin typeface="Tw Cen MT" panose="020B0602020104020603" pitchFamily="34" charset="77"/>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92%</a:t>
                      </a:r>
                      <a:endParaRPr lang="en-US" sz="1400">
                        <a:effectLst/>
                        <a:latin typeface="Tw Cen MT" panose="020B0602020104020603" pitchFamily="34" charset="77"/>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736685056"/>
                  </a:ext>
                </a:extLst>
              </a:tr>
              <a:tr h="327648">
                <a:tc>
                  <a:txBody>
                    <a:bodyPr/>
                    <a:lstStyle/>
                    <a:p>
                      <a:pPr marL="0" marR="0" lvl="0" indent="0" algn="l">
                        <a:lnSpc>
                          <a:spcPct val="107000"/>
                        </a:lnSpc>
                        <a:spcBef>
                          <a:spcPts val="0"/>
                        </a:spcBef>
                        <a:spcAft>
                          <a:spcPts val="0"/>
                        </a:spcAft>
                        <a:buFont typeface="+mj-lt"/>
                        <a:buNone/>
                      </a:pPr>
                      <a:r>
                        <a:rPr lang="en-US" sz="1400" dirty="0">
                          <a:effectLst/>
                        </a:rPr>
                        <a:t>Mental well-being</a:t>
                      </a:r>
                      <a:endParaRPr lang="en-US" sz="1400" dirty="0">
                        <a:effectLst/>
                        <a:latin typeface="Tw Cen MT" panose="020B0602020104020603" pitchFamily="34" charset="77"/>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296</a:t>
                      </a:r>
                      <a:endParaRPr lang="en-US" sz="1400">
                        <a:effectLst/>
                        <a:latin typeface="Tw Cen MT" panose="020B0602020104020603" pitchFamily="34" charset="77"/>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91%</a:t>
                      </a:r>
                      <a:endParaRPr lang="en-US" sz="1400">
                        <a:effectLst/>
                        <a:latin typeface="Tw Cen MT" panose="020B0602020104020603" pitchFamily="34" charset="77"/>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766498396"/>
                  </a:ext>
                </a:extLst>
              </a:tr>
              <a:tr h="327648">
                <a:tc>
                  <a:txBody>
                    <a:bodyPr/>
                    <a:lstStyle/>
                    <a:p>
                      <a:pPr marL="0" marR="0" lvl="0" indent="0" algn="l">
                        <a:lnSpc>
                          <a:spcPct val="107000"/>
                        </a:lnSpc>
                        <a:spcBef>
                          <a:spcPts val="0"/>
                        </a:spcBef>
                        <a:spcAft>
                          <a:spcPts val="0"/>
                        </a:spcAft>
                        <a:buFont typeface="+mj-lt"/>
                        <a:buNone/>
                      </a:pPr>
                      <a:r>
                        <a:rPr lang="en-US" sz="1400" dirty="0">
                          <a:effectLst/>
                        </a:rPr>
                        <a:t>Childcare</a:t>
                      </a:r>
                      <a:endParaRPr lang="en-US" sz="1400" dirty="0">
                        <a:effectLst/>
                        <a:latin typeface="Tw Cen MT" panose="020B0602020104020603" pitchFamily="34" charset="77"/>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286</a:t>
                      </a:r>
                      <a:endParaRPr lang="en-US" sz="1400">
                        <a:effectLst/>
                        <a:latin typeface="Tw Cen MT" panose="020B0602020104020603" pitchFamily="34" charset="77"/>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89%</a:t>
                      </a:r>
                      <a:endParaRPr lang="en-US" sz="1400">
                        <a:effectLst/>
                        <a:latin typeface="Tw Cen MT" panose="020B0602020104020603" pitchFamily="34" charset="77"/>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8912934"/>
                  </a:ext>
                </a:extLst>
              </a:tr>
              <a:tr h="327648">
                <a:tc>
                  <a:txBody>
                    <a:bodyPr/>
                    <a:lstStyle/>
                    <a:p>
                      <a:pPr marL="0" marR="0" lvl="0" indent="0" algn="l">
                        <a:lnSpc>
                          <a:spcPct val="107000"/>
                        </a:lnSpc>
                        <a:spcBef>
                          <a:spcPts val="0"/>
                        </a:spcBef>
                        <a:spcAft>
                          <a:spcPts val="0"/>
                        </a:spcAft>
                        <a:buFont typeface="+mj-lt"/>
                        <a:buNone/>
                      </a:pPr>
                      <a:r>
                        <a:rPr lang="en-US" sz="1400" dirty="0">
                          <a:effectLst/>
                        </a:rPr>
                        <a:t>Financial security</a:t>
                      </a:r>
                      <a:endParaRPr lang="en-US" sz="1400" dirty="0">
                        <a:effectLst/>
                        <a:latin typeface="Tw Cen MT" panose="020B0602020104020603" pitchFamily="34" charset="77"/>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285</a:t>
                      </a:r>
                      <a:endParaRPr lang="en-US" sz="1400" dirty="0">
                        <a:effectLst/>
                        <a:latin typeface="Tw Cen MT" panose="020B0602020104020603" pitchFamily="34" charset="77"/>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88%</a:t>
                      </a:r>
                      <a:endParaRPr lang="en-US" sz="1400" dirty="0">
                        <a:effectLst/>
                        <a:latin typeface="Tw Cen MT" panose="020B0602020104020603" pitchFamily="34" charset="77"/>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744733821"/>
                  </a:ext>
                </a:extLst>
              </a:tr>
            </a:tbl>
          </a:graphicData>
        </a:graphic>
      </p:graphicFrame>
    </p:spTree>
    <p:extLst>
      <p:ext uri="{BB962C8B-B14F-4D97-AF65-F5344CB8AC3E}">
        <p14:creationId xmlns:p14="http://schemas.microsoft.com/office/powerpoint/2010/main" val="21876641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49E1D4-A126-4BA0-BE1C-A3A7EC6AAABF}"/>
              </a:ext>
            </a:extLst>
          </p:cNvPr>
          <p:cNvSpPr>
            <a:spLocks noGrp="1"/>
          </p:cNvSpPr>
          <p:nvPr>
            <p:ph type="title"/>
          </p:nvPr>
        </p:nvSpPr>
        <p:spPr/>
        <p:txBody>
          <a:bodyPr>
            <a:normAutofit fontScale="90000"/>
          </a:bodyPr>
          <a:lstStyle/>
          <a:p>
            <a:r>
              <a:rPr lang="en-US" sz="3600" i="1" dirty="0">
                <a:solidFill>
                  <a:srgbClr val="000000"/>
                </a:solidFill>
                <a:effectLst/>
                <a:ea typeface="Times New Roman" panose="02020603050405020304" pitchFamily="18" charset="0"/>
              </a:rPr>
              <a:t>“We have a “let’s figure out what we can do” approach when families are struggling—they can show up with kids and tell us what they need. I need tires/ food/ a place to cry or talk—we are positioned to “receive it all.”</a:t>
            </a:r>
            <a:endParaRPr lang="en-US" dirty="0"/>
          </a:p>
        </p:txBody>
      </p:sp>
      <p:sp>
        <p:nvSpPr>
          <p:cNvPr id="6" name="Text Placeholder 5">
            <a:extLst>
              <a:ext uri="{FF2B5EF4-FFF2-40B4-BE49-F238E27FC236}">
                <a16:creationId xmlns:a16="http://schemas.microsoft.com/office/drawing/2014/main" id="{CE627974-0265-4F69-AC9C-AB40D0B38890}"/>
              </a:ext>
            </a:extLst>
          </p:cNvPr>
          <p:cNvSpPr>
            <a:spLocks noGrp="1"/>
          </p:cNvSpPr>
          <p:nvPr>
            <p:ph type="body" sz="quarter" idx="13"/>
          </p:nvPr>
        </p:nvSpPr>
        <p:spPr/>
        <p:txBody>
          <a:bodyPr/>
          <a:lstStyle/>
          <a:p>
            <a:pPr algn="r"/>
            <a:r>
              <a:rPr lang="en-US" dirty="0"/>
              <a:t>~ Home visiting nurse (focus group participant)</a:t>
            </a:r>
          </a:p>
        </p:txBody>
      </p:sp>
    </p:spTree>
    <p:extLst>
      <p:ext uri="{BB962C8B-B14F-4D97-AF65-F5344CB8AC3E}">
        <p14:creationId xmlns:p14="http://schemas.microsoft.com/office/powerpoint/2010/main" val="18680073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83196-61F2-4146-B03C-BA326B483F2D}"/>
              </a:ext>
            </a:extLst>
          </p:cNvPr>
          <p:cNvSpPr>
            <a:spLocks noGrp="1"/>
          </p:cNvSpPr>
          <p:nvPr>
            <p:ph type="title"/>
          </p:nvPr>
        </p:nvSpPr>
        <p:spPr/>
        <p:txBody>
          <a:bodyPr>
            <a:normAutofit fontScale="90000"/>
          </a:bodyPr>
          <a:lstStyle/>
          <a:p>
            <a:r>
              <a:rPr lang="en-US" dirty="0"/>
              <a:t>PURPOSE OF THE MIECHV STATEWIDE NEEDS ASSESSMENT</a:t>
            </a:r>
            <a:br>
              <a:rPr lang="en-US" dirty="0"/>
            </a:br>
            <a:endParaRPr lang="en-US" dirty="0"/>
          </a:p>
        </p:txBody>
      </p:sp>
      <p:sp>
        <p:nvSpPr>
          <p:cNvPr id="3" name="Content Placeholder 2">
            <a:extLst>
              <a:ext uri="{FF2B5EF4-FFF2-40B4-BE49-F238E27FC236}">
                <a16:creationId xmlns:a16="http://schemas.microsoft.com/office/drawing/2014/main" id="{A00B159F-8A40-C746-97EC-7E721B7CBC74}"/>
              </a:ext>
            </a:extLst>
          </p:cNvPr>
          <p:cNvSpPr>
            <a:spLocks noGrp="1"/>
          </p:cNvSpPr>
          <p:nvPr>
            <p:ph idx="1"/>
          </p:nvPr>
        </p:nvSpPr>
        <p:spPr>
          <a:xfrm>
            <a:off x="2458387" y="1905000"/>
            <a:ext cx="9046225" cy="4525011"/>
          </a:xfrm>
        </p:spPr>
        <p:txBody>
          <a:bodyPr>
            <a:normAutofit/>
          </a:bodyPr>
          <a:lstStyle/>
          <a:p>
            <a:r>
              <a:rPr lang="en-US" sz="2400" dirty="0"/>
              <a:t>MIECHV-funded states are required to conduct a statewide needs assessment to identify and understand the diverse needs of at-risk families. </a:t>
            </a:r>
          </a:p>
          <a:p>
            <a:r>
              <a:rPr lang="en-US" sz="2400" dirty="0"/>
              <a:t>This needs assessment was conducted by MCH from July 2019 through February 2020 with a broad goal of ensuring that Vermont’s parents, families, and young children have what they need to be healthy and well.</a:t>
            </a:r>
          </a:p>
          <a:p>
            <a:r>
              <a:rPr lang="en-US" sz="2400" dirty="0"/>
              <a:t>Assessment activities were conducted in accordance with the guidance from HRSA.</a:t>
            </a:r>
            <a:br>
              <a:rPr lang="en-US" dirty="0"/>
            </a:br>
            <a:endParaRPr lang="en-US" dirty="0"/>
          </a:p>
        </p:txBody>
      </p:sp>
    </p:spTree>
    <p:extLst>
      <p:ext uri="{BB962C8B-B14F-4D97-AF65-F5344CB8AC3E}">
        <p14:creationId xmlns:p14="http://schemas.microsoft.com/office/powerpoint/2010/main" val="12917748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9F075-AE65-8E4E-B1E2-0C5BCAE045CB}"/>
              </a:ext>
            </a:extLst>
          </p:cNvPr>
          <p:cNvSpPr>
            <a:spLocks noGrp="1"/>
          </p:cNvSpPr>
          <p:nvPr>
            <p:ph type="title"/>
          </p:nvPr>
        </p:nvSpPr>
        <p:spPr/>
        <p:txBody>
          <a:bodyPr>
            <a:normAutofit/>
          </a:bodyPr>
          <a:lstStyle/>
          <a:p>
            <a:r>
              <a:rPr lang="en-US" dirty="0"/>
              <a:t>Who participated?</a:t>
            </a:r>
          </a:p>
        </p:txBody>
      </p:sp>
      <p:graphicFrame>
        <p:nvGraphicFramePr>
          <p:cNvPr id="4" name="Content Placeholder 3">
            <a:extLst>
              <a:ext uri="{FF2B5EF4-FFF2-40B4-BE49-F238E27FC236}">
                <a16:creationId xmlns:a16="http://schemas.microsoft.com/office/drawing/2014/main" id="{D90367BE-854D-3F4F-AE5A-2BCF2AB5D9EC}"/>
              </a:ext>
            </a:extLst>
          </p:cNvPr>
          <p:cNvGraphicFramePr>
            <a:graphicFrameLocks noGrp="1"/>
          </p:cNvGraphicFramePr>
          <p:nvPr>
            <p:ph sz="half" idx="1"/>
            <p:extLst>
              <p:ext uri="{D42A27DB-BD31-4B8C-83A1-F6EECF244321}">
                <p14:modId xmlns:p14="http://schemas.microsoft.com/office/powerpoint/2010/main" val="3073086470"/>
              </p:ext>
            </p:extLst>
          </p:nvPr>
        </p:nvGraphicFramePr>
        <p:xfrm>
          <a:off x="2348581" y="1482986"/>
          <a:ext cx="4930524" cy="3873080"/>
        </p:xfrm>
        <a:graphic>
          <a:graphicData uri="http://schemas.openxmlformats.org/drawingml/2006/table">
            <a:tbl>
              <a:tblPr firstRow="1" firstCol="1" bandRow="1">
                <a:tableStyleId>{BC89EF96-8CEA-46FF-86C4-4CE0E7609802}</a:tableStyleId>
              </a:tblPr>
              <a:tblGrid>
                <a:gridCol w="2500145">
                  <a:extLst>
                    <a:ext uri="{9D8B030D-6E8A-4147-A177-3AD203B41FA5}">
                      <a16:colId xmlns:a16="http://schemas.microsoft.com/office/drawing/2014/main" val="3603345641"/>
                    </a:ext>
                  </a:extLst>
                </a:gridCol>
                <a:gridCol w="2430379">
                  <a:extLst>
                    <a:ext uri="{9D8B030D-6E8A-4147-A177-3AD203B41FA5}">
                      <a16:colId xmlns:a16="http://schemas.microsoft.com/office/drawing/2014/main" val="2079821898"/>
                    </a:ext>
                  </a:extLst>
                </a:gridCol>
              </a:tblGrid>
              <a:tr h="539275">
                <a:tc>
                  <a:txBody>
                    <a:bodyPr/>
                    <a:lstStyle/>
                    <a:p>
                      <a:pPr marL="0" marR="0" algn="l">
                        <a:lnSpc>
                          <a:spcPct val="107000"/>
                        </a:lnSpc>
                        <a:spcBef>
                          <a:spcPts val="0"/>
                        </a:spcBef>
                        <a:spcAft>
                          <a:spcPts val="0"/>
                        </a:spcAft>
                      </a:pPr>
                      <a:r>
                        <a:rPr lang="en-US" sz="1800" b="0" dirty="0">
                          <a:effectLst/>
                        </a:rPr>
                        <a:t>State agency and partner interviews</a:t>
                      </a:r>
                      <a:endParaRPr lang="en-US" sz="1800" b="0" dirty="0">
                        <a:effectLst/>
                        <a:latin typeface="+mn-lt"/>
                        <a:ea typeface="Times New Roman" panose="02020603050405020304" pitchFamily="18" charset="0"/>
                        <a:cs typeface="Times New Roman" panose="02020603050405020304" pitchFamily="18" charset="0"/>
                      </a:endParaRPr>
                    </a:p>
                  </a:txBody>
                  <a:tcPr marL="74913" marR="74913" marT="0" marB="0" anchor="b"/>
                </a:tc>
                <a:tc>
                  <a:txBody>
                    <a:bodyPr/>
                    <a:lstStyle/>
                    <a:p>
                      <a:pPr marL="0" marR="0" algn="r">
                        <a:lnSpc>
                          <a:spcPct val="107000"/>
                        </a:lnSpc>
                        <a:spcBef>
                          <a:spcPts val="0"/>
                        </a:spcBef>
                        <a:spcAft>
                          <a:spcPts val="0"/>
                        </a:spcAft>
                      </a:pPr>
                      <a:r>
                        <a:rPr lang="en-US" sz="1800" b="0" dirty="0">
                          <a:effectLst/>
                        </a:rPr>
                        <a:t>17</a:t>
                      </a:r>
                      <a:endParaRPr lang="en-US" sz="1800" b="0" dirty="0">
                        <a:effectLst/>
                        <a:latin typeface="+mn-lt"/>
                        <a:ea typeface="Times New Roman" panose="02020603050405020304" pitchFamily="18" charset="0"/>
                        <a:cs typeface="Times New Roman" panose="02020603050405020304" pitchFamily="18" charset="0"/>
                      </a:endParaRPr>
                    </a:p>
                  </a:txBody>
                  <a:tcPr marL="74913" marR="74913" marT="0" marB="0" anchor="b"/>
                </a:tc>
                <a:extLst>
                  <a:ext uri="{0D108BD9-81ED-4DB2-BD59-A6C34878D82A}">
                    <a16:rowId xmlns:a16="http://schemas.microsoft.com/office/drawing/2014/main" val="3740573684"/>
                  </a:ext>
                </a:extLst>
              </a:tr>
              <a:tr h="532492">
                <a:tc>
                  <a:txBody>
                    <a:bodyPr/>
                    <a:lstStyle/>
                    <a:p>
                      <a:pPr marL="0" marR="0" algn="l">
                        <a:lnSpc>
                          <a:spcPct val="107000"/>
                        </a:lnSpc>
                        <a:spcBef>
                          <a:spcPts val="0"/>
                        </a:spcBef>
                        <a:spcAft>
                          <a:spcPts val="0"/>
                        </a:spcAft>
                      </a:pPr>
                      <a:r>
                        <a:rPr lang="en-US" sz="1800" b="0" dirty="0">
                          <a:effectLst/>
                        </a:rPr>
                        <a:t>Provider and practitioner focus groups</a:t>
                      </a:r>
                      <a:endParaRPr lang="en-US" sz="1800" b="0" dirty="0">
                        <a:effectLst/>
                        <a:latin typeface="+mn-lt"/>
                        <a:ea typeface="Times New Roman" panose="02020603050405020304" pitchFamily="18" charset="0"/>
                        <a:cs typeface="Times New Roman" panose="02020603050405020304" pitchFamily="18" charset="0"/>
                      </a:endParaRPr>
                    </a:p>
                  </a:txBody>
                  <a:tcPr marL="74913" marR="74913" marT="0" marB="0" anchor="b"/>
                </a:tc>
                <a:tc>
                  <a:txBody>
                    <a:bodyPr/>
                    <a:lstStyle/>
                    <a:p>
                      <a:pPr marL="0" marR="0" algn="r">
                        <a:lnSpc>
                          <a:spcPct val="107000"/>
                        </a:lnSpc>
                        <a:spcBef>
                          <a:spcPts val="0"/>
                        </a:spcBef>
                        <a:spcAft>
                          <a:spcPts val="0"/>
                        </a:spcAft>
                      </a:pPr>
                      <a:r>
                        <a:rPr lang="en-US" sz="1800" dirty="0">
                          <a:effectLst/>
                        </a:rPr>
                        <a:t>10 groups with 85 participants</a:t>
                      </a:r>
                      <a:endParaRPr lang="en-US" sz="1800" dirty="0">
                        <a:effectLst/>
                        <a:latin typeface="+mn-lt"/>
                        <a:ea typeface="Times New Roman" panose="02020603050405020304" pitchFamily="18" charset="0"/>
                        <a:cs typeface="Times New Roman" panose="02020603050405020304" pitchFamily="18" charset="0"/>
                      </a:endParaRPr>
                    </a:p>
                  </a:txBody>
                  <a:tcPr marL="74913" marR="74913" marT="0" marB="0" anchor="b"/>
                </a:tc>
                <a:extLst>
                  <a:ext uri="{0D108BD9-81ED-4DB2-BD59-A6C34878D82A}">
                    <a16:rowId xmlns:a16="http://schemas.microsoft.com/office/drawing/2014/main" val="1600416354"/>
                  </a:ext>
                </a:extLst>
              </a:tr>
              <a:tr h="532492">
                <a:tc>
                  <a:txBody>
                    <a:bodyPr/>
                    <a:lstStyle/>
                    <a:p>
                      <a:pPr marL="0" marR="0" algn="l">
                        <a:lnSpc>
                          <a:spcPct val="107000"/>
                        </a:lnSpc>
                        <a:spcBef>
                          <a:spcPts val="0"/>
                        </a:spcBef>
                        <a:spcAft>
                          <a:spcPts val="0"/>
                        </a:spcAft>
                      </a:pPr>
                      <a:r>
                        <a:rPr lang="en-US" sz="1800" b="0" dirty="0">
                          <a:effectLst/>
                        </a:rPr>
                        <a:t>Consumer/ community member focus groups</a:t>
                      </a:r>
                      <a:endParaRPr lang="en-US" sz="1800" b="0" dirty="0">
                        <a:effectLst/>
                        <a:latin typeface="+mn-lt"/>
                        <a:ea typeface="Times New Roman" panose="02020603050405020304" pitchFamily="18" charset="0"/>
                        <a:cs typeface="Times New Roman" panose="02020603050405020304" pitchFamily="18" charset="0"/>
                      </a:endParaRPr>
                    </a:p>
                  </a:txBody>
                  <a:tcPr marL="74913" marR="74913" marT="0" marB="0" anchor="b"/>
                </a:tc>
                <a:tc>
                  <a:txBody>
                    <a:bodyPr/>
                    <a:lstStyle/>
                    <a:p>
                      <a:pPr marL="0" marR="0" algn="r">
                        <a:lnSpc>
                          <a:spcPct val="107000"/>
                        </a:lnSpc>
                        <a:spcBef>
                          <a:spcPts val="0"/>
                        </a:spcBef>
                        <a:spcAft>
                          <a:spcPts val="0"/>
                        </a:spcAft>
                      </a:pPr>
                      <a:r>
                        <a:rPr lang="en-US" sz="1800" dirty="0">
                          <a:effectLst/>
                        </a:rPr>
                        <a:t>5 groups with 32 participants</a:t>
                      </a:r>
                      <a:endParaRPr lang="en-US" sz="1800" dirty="0">
                        <a:effectLst/>
                        <a:latin typeface="+mn-lt"/>
                        <a:ea typeface="Times New Roman" panose="02020603050405020304" pitchFamily="18" charset="0"/>
                        <a:cs typeface="Times New Roman" panose="02020603050405020304" pitchFamily="18" charset="0"/>
                      </a:endParaRPr>
                    </a:p>
                  </a:txBody>
                  <a:tcPr marL="74913" marR="74913" marT="0" marB="0" anchor="b"/>
                </a:tc>
                <a:extLst>
                  <a:ext uri="{0D108BD9-81ED-4DB2-BD59-A6C34878D82A}">
                    <a16:rowId xmlns:a16="http://schemas.microsoft.com/office/drawing/2014/main" val="2445435370"/>
                  </a:ext>
                </a:extLst>
              </a:tr>
              <a:tr h="735037">
                <a:tc>
                  <a:txBody>
                    <a:bodyPr/>
                    <a:lstStyle/>
                    <a:p>
                      <a:pPr marL="0" marR="0" algn="l">
                        <a:lnSpc>
                          <a:spcPct val="107000"/>
                        </a:lnSpc>
                        <a:spcBef>
                          <a:spcPts val="0"/>
                        </a:spcBef>
                        <a:spcAft>
                          <a:spcPts val="0"/>
                        </a:spcAft>
                      </a:pPr>
                      <a:r>
                        <a:rPr lang="en-US" sz="1800" b="0" dirty="0">
                          <a:effectLst/>
                        </a:rPr>
                        <a:t>Community Survey</a:t>
                      </a:r>
                      <a:endParaRPr lang="en-US" sz="1800" b="0" dirty="0">
                        <a:effectLst/>
                        <a:latin typeface="+mn-lt"/>
                        <a:ea typeface="Times New Roman" panose="02020603050405020304" pitchFamily="18" charset="0"/>
                        <a:cs typeface="Times New Roman" panose="02020603050405020304" pitchFamily="18" charset="0"/>
                      </a:endParaRPr>
                    </a:p>
                  </a:txBody>
                  <a:tcPr marL="74913" marR="74913" marT="0" marB="0" anchor="b"/>
                </a:tc>
                <a:tc>
                  <a:txBody>
                    <a:bodyPr/>
                    <a:lstStyle/>
                    <a:p>
                      <a:pPr marL="0" marR="0" algn="r">
                        <a:lnSpc>
                          <a:spcPct val="107000"/>
                        </a:lnSpc>
                        <a:spcBef>
                          <a:spcPts val="0"/>
                        </a:spcBef>
                        <a:spcAft>
                          <a:spcPts val="0"/>
                        </a:spcAft>
                      </a:pPr>
                      <a:r>
                        <a:rPr lang="en-US" sz="1800" dirty="0">
                          <a:effectLst/>
                        </a:rPr>
                        <a:t>332 respondents (303 consumers and 29 providers)</a:t>
                      </a:r>
                      <a:endParaRPr lang="en-US" sz="1800" dirty="0">
                        <a:effectLst/>
                        <a:latin typeface="+mn-lt"/>
                        <a:ea typeface="Times New Roman" panose="02020603050405020304" pitchFamily="18" charset="0"/>
                        <a:cs typeface="Times New Roman" panose="02020603050405020304" pitchFamily="18" charset="0"/>
                      </a:endParaRPr>
                    </a:p>
                  </a:txBody>
                  <a:tcPr marL="74913" marR="74913" marT="0" marB="0" anchor="b"/>
                </a:tc>
                <a:extLst>
                  <a:ext uri="{0D108BD9-81ED-4DB2-BD59-A6C34878D82A}">
                    <a16:rowId xmlns:a16="http://schemas.microsoft.com/office/drawing/2014/main" val="1001613519"/>
                  </a:ext>
                </a:extLst>
              </a:tr>
              <a:tr h="735037">
                <a:tc>
                  <a:txBody>
                    <a:bodyPr/>
                    <a:lstStyle/>
                    <a:p>
                      <a:pPr marL="0" marR="0" algn="l">
                        <a:lnSpc>
                          <a:spcPct val="107000"/>
                        </a:lnSpc>
                        <a:spcBef>
                          <a:spcPts val="0"/>
                        </a:spcBef>
                        <a:spcAft>
                          <a:spcPts val="0"/>
                        </a:spcAft>
                      </a:pPr>
                      <a:r>
                        <a:rPr lang="en-US" sz="1800" b="0" dirty="0">
                          <a:effectLst/>
                        </a:rPr>
                        <a:t>Total Participants</a:t>
                      </a:r>
                      <a:endParaRPr lang="en-US" sz="1800" b="0" dirty="0">
                        <a:effectLst/>
                        <a:latin typeface="+mn-lt"/>
                        <a:ea typeface="Times New Roman" panose="02020603050405020304" pitchFamily="18" charset="0"/>
                        <a:cs typeface="Times New Roman" panose="02020603050405020304" pitchFamily="18" charset="0"/>
                      </a:endParaRPr>
                    </a:p>
                  </a:txBody>
                  <a:tcPr marL="74913" marR="74913" marT="0" marB="0" anchor="b"/>
                </a:tc>
                <a:tc>
                  <a:txBody>
                    <a:bodyPr/>
                    <a:lstStyle/>
                    <a:p>
                      <a:pPr marL="0" marR="0" algn="r">
                        <a:lnSpc>
                          <a:spcPct val="107000"/>
                        </a:lnSpc>
                        <a:spcBef>
                          <a:spcPts val="0"/>
                        </a:spcBef>
                        <a:spcAft>
                          <a:spcPts val="0"/>
                        </a:spcAft>
                      </a:pPr>
                      <a:r>
                        <a:rPr lang="en-US" sz="1800" dirty="0">
                          <a:effectLst/>
                        </a:rPr>
                        <a:t>466 people</a:t>
                      </a:r>
                      <a:endParaRPr lang="en-US" sz="1800" dirty="0">
                        <a:effectLst/>
                        <a:latin typeface="+mn-lt"/>
                        <a:ea typeface="Times New Roman" panose="02020603050405020304" pitchFamily="18" charset="0"/>
                        <a:cs typeface="Times New Roman" panose="02020603050405020304" pitchFamily="18" charset="0"/>
                      </a:endParaRPr>
                    </a:p>
                  </a:txBody>
                  <a:tcPr marL="74913" marR="74913" marT="0" marB="0" anchor="b"/>
                </a:tc>
                <a:extLst>
                  <a:ext uri="{0D108BD9-81ED-4DB2-BD59-A6C34878D82A}">
                    <a16:rowId xmlns:a16="http://schemas.microsoft.com/office/drawing/2014/main" val="27995155"/>
                  </a:ext>
                </a:extLst>
              </a:tr>
            </a:tbl>
          </a:graphicData>
        </a:graphic>
      </p:graphicFrame>
      <p:graphicFrame>
        <p:nvGraphicFramePr>
          <p:cNvPr id="6" name="Content Placeholder 8">
            <a:extLst>
              <a:ext uri="{FF2B5EF4-FFF2-40B4-BE49-F238E27FC236}">
                <a16:creationId xmlns:a16="http://schemas.microsoft.com/office/drawing/2014/main" id="{BA10A27A-1F73-4BEC-B0B7-1CFB46291AB2}"/>
              </a:ext>
            </a:extLst>
          </p:cNvPr>
          <p:cNvGraphicFramePr>
            <a:graphicFrameLocks noGrp="1"/>
          </p:cNvGraphicFramePr>
          <p:nvPr>
            <p:ph sz="half" idx="2"/>
            <p:extLst>
              <p:ext uri="{D42A27DB-BD31-4B8C-83A1-F6EECF244321}">
                <p14:modId xmlns:p14="http://schemas.microsoft.com/office/powerpoint/2010/main" val="2332791873"/>
              </p:ext>
            </p:extLst>
          </p:nvPr>
        </p:nvGraphicFramePr>
        <p:xfrm>
          <a:off x="7442457" y="1577816"/>
          <a:ext cx="4313238" cy="37782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40441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2C888-F2EE-7E4F-B7EC-3885B4C6AAF1}"/>
              </a:ext>
            </a:extLst>
          </p:cNvPr>
          <p:cNvSpPr>
            <a:spLocks noGrp="1"/>
          </p:cNvSpPr>
          <p:nvPr>
            <p:ph type="title"/>
          </p:nvPr>
        </p:nvSpPr>
        <p:spPr>
          <a:xfrm>
            <a:off x="1640156" y="478302"/>
            <a:ext cx="4788779" cy="1219198"/>
          </a:xfrm>
        </p:spPr>
        <p:txBody>
          <a:bodyPr>
            <a:normAutofit/>
          </a:bodyPr>
          <a:lstStyle/>
          <a:p>
            <a:pPr algn="ctr"/>
            <a:r>
              <a:rPr lang="en-US" sz="2800" dirty="0"/>
              <a:t>Survey Respondents by County </a:t>
            </a:r>
          </a:p>
        </p:txBody>
      </p:sp>
      <p:graphicFrame>
        <p:nvGraphicFramePr>
          <p:cNvPr id="5" name="Content Placeholder 4">
            <a:extLst>
              <a:ext uri="{FF2B5EF4-FFF2-40B4-BE49-F238E27FC236}">
                <a16:creationId xmlns:a16="http://schemas.microsoft.com/office/drawing/2014/main" id="{9D0D2E1B-02AE-FB4A-881A-A3563CE3A7F6}"/>
              </a:ext>
            </a:extLst>
          </p:cNvPr>
          <p:cNvGraphicFramePr>
            <a:graphicFrameLocks noGrp="1"/>
          </p:cNvGraphicFramePr>
          <p:nvPr>
            <p:ph sz="half" idx="1"/>
            <p:extLst>
              <p:ext uri="{D42A27DB-BD31-4B8C-83A1-F6EECF244321}">
                <p14:modId xmlns:p14="http://schemas.microsoft.com/office/powerpoint/2010/main" val="3968642778"/>
              </p:ext>
            </p:extLst>
          </p:nvPr>
        </p:nvGraphicFramePr>
        <p:xfrm>
          <a:off x="1782763" y="1697500"/>
          <a:ext cx="4313237" cy="4536389"/>
        </p:xfrm>
        <a:graphic>
          <a:graphicData uri="http://schemas.openxmlformats.org/drawingml/2006/chart">
            <c:chart xmlns:c="http://schemas.openxmlformats.org/drawingml/2006/chart" xmlns:r="http://schemas.openxmlformats.org/officeDocument/2006/relationships" r:id="rId2"/>
          </a:graphicData>
        </a:graphic>
      </p:graphicFrame>
      <p:sp>
        <p:nvSpPr>
          <p:cNvPr id="6" name="Title 1">
            <a:extLst>
              <a:ext uri="{FF2B5EF4-FFF2-40B4-BE49-F238E27FC236}">
                <a16:creationId xmlns:a16="http://schemas.microsoft.com/office/drawing/2014/main" id="{A83656E4-810C-6542-9CEA-3DEF65430E28}"/>
              </a:ext>
            </a:extLst>
          </p:cNvPr>
          <p:cNvSpPr txBox="1">
            <a:spLocks/>
          </p:cNvSpPr>
          <p:nvPr/>
        </p:nvSpPr>
        <p:spPr>
          <a:xfrm>
            <a:off x="6571542" y="478302"/>
            <a:ext cx="4788779" cy="1219198"/>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2800" dirty="0"/>
              <a:t>Survey Respondents by Gender</a:t>
            </a:r>
          </a:p>
        </p:txBody>
      </p:sp>
      <p:graphicFrame>
        <p:nvGraphicFramePr>
          <p:cNvPr id="7" name="Content Placeholder 6">
            <a:extLst>
              <a:ext uri="{FF2B5EF4-FFF2-40B4-BE49-F238E27FC236}">
                <a16:creationId xmlns:a16="http://schemas.microsoft.com/office/drawing/2014/main" id="{00000000-0008-0000-0900-000002000000}"/>
              </a:ext>
            </a:extLst>
          </p:cNvPr>
          <p:cNvGraphicFramePr>
            <a:graphicFrameLocks noGrp="1"/>
          </p:cNvGraphicFramePr>
          <p:nvPr>
            <p:ph sz="half" idx="2"/>
            <p:extLst>
              <p:ext uri="{D42A27DB-BD31-4B8C-83A1-F6EECF244321}">
                <p14:modId xmlns:p14="http://schemas.microsoft.com/office/powerpoint/2010/main" val="557514777"/>
              </p:ext>
            </p:extLst>
          </p:nvPr>
        </p:nvGraphicFramePr>
        <p:xfrm>
          <a:off x="6715834" y="1697500"/>
          <a:ext cx="4904080" cy="453638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806498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CE925-F02D-4645-8F6A-FB152845F9FF}"/>
              </a:ext>
            </a:extLst>
          </p:cNvPr>
          <p:cNvSpPr>
            <a:spLocks noGrp="1"/>
          </p:cNvSpPr>
          <p:nvPr>
            <p:ph type="title"/>
          </p:nvPr>
        </p:nvSpPr>
        <p:spPr>
          <a:xfrm>
            <a:off x="2037797" y="624109"/>
            <a:ext cx="3251656" cy="1501553"/>
          </a:xfrm>
        </p:spPr>
        <p:txBody>
          <a:bodyPr>
            <a:noAutofit/>
          </a:bodyPr>
          <a:lstStyle/>
          <a:p>
            <a:r>
              <a:rPr lang="en-US" sz="2800" dirty="0"/>
              <a:t>Survey respondents by race/ethnicity</a:t>
            </a:r>
          </a:p>
        </p:txBody>
      </p:sp>
      <p:graphicFrame>
        <p:nvGraphicFramePr>
          <p:cNvPr id="5" name="Content Placeholder 4">
            <a:extLst>
              <a:ext uri="{FF2B5EF4-FFF2-40B4-BE49-F238E27FC236}">
                <a16:creationId xmlns:a16="http://schemas.microsoft.com/office/drawing/2014/main" id="{00000000-0008-0000-0700-000002000000}"/>
              </a:ext>
            </a:extLst>
          </p:cNvPr>
          <p:cNvGraphicFramePr>
            <a:graphicFrameLocks noGrp="1"/>
          </p:cNvGraphicFramePr>
          <p:nvPr>
            <p:ph sz="half" idx="1"/>
            <p:extLst>
              <p:ext uri="{D42A27DB-BD31-4B8C-83A1-F6EECF244321}">
                <p14:modId xmlns:p14="http://schemas.microsoft.com/office/powerpoint/2010/main" val="1795336228"/>
              </p:ext>
            </p:extLst>
          </p:nvPr>
        </p:nvGraphicFramePr>
        <p:xfrm>
          <a:off x="2037797" y="2127103"/>
          <a:ext cx="4313237" cy="37782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ontent Placeholder 5">
            <a:extLst>
              <a:ext uri="{FF2B5EF4-FFF2-40B4-BE49-F238E27FC236}">
                <a16:creationId xmlns:a16="http://schemas.microsoft.com/office/drawing/2014/main" id="{00000000-0008-0000-0600-000002000000}"/>
              </a:ext>
            </a:extLst>
          </p:cNvPr>
          <p:cNvGraphicFramePr>
            <a:graphicFrameLocks noGrp="1"/>
          </p:cNvGraphicFramePr>
          <p:nvPr>
            <p:ph sz="half" idx="2"/>
          </p:nvPr>
        </p:nvGraphicFramePr>
        <p:xfrm>
          <a:off x="7191375" y="2125663"/>
          <a:ext cx="4313238" cy="3778250"/>
        </p:xfrm>
        <a:graphic>
          <a:graphicData uri="http://schemas.openxmlformats.org/drawingml/2006/chart">
            <c:chart xmlns:c="http://schemas.openxmlformats.org/drawingml/2006/chart" xmlns:r="http://schemas.openxmlformats.org/officeDocument/2006/relationships" r:id="rId3"/>
          </a:graphicData>
        </a:graphic>
      </p:graphicFrame>
      <p:sp>
        <p:nvSpPr>
          <p:cNvPr id="9" name="Rectangle 8">
            <a:extLst>
              <a:ext uri="{FF2B5EF4-FFF2-40B4-BE49-F238E27FC236}">
                <a16:creationId xmlns:a16="http://schemas.microsoft.com/office/drawing/2014/main" id="{351828BD-24F6-474F-84E6-E0D5D109B498}"/>
              </a:ext>
            </a:extLst>
          </p:cNvPr>
          <p:cNvSpPr/>
          <p:nvPr/>
        </p:nvSpPr>
        <p:spPr>
          <a:xfrm>
            <a:off x="7722166" y="624109"/>
            <a:ext cx="3251656" cy="1384995"/>
          </a:xfrm>
          <a:prstGeom prst="rect">
            <a:avLst/>
          </a:prstGeom>
        </p:spPr>
        <p:txBody>
          <a:bodyPr wrap="square">
            <a:spAutoFit/>
          </a:bodyPr>
          <a:lstStyle/>
          <a:p>
            <a:r>
              <a:rPr lang="en-US" sz="2800" dirty="0"/>
              <a:t>Survey respondents by age</a:t>
            </a:r>
          </a:p>
        </p:txBody>
      </p:sp>
    </p:spTree>
    <p:extLst>
      <p:ext uri="{BB962C8B-B14F-4D97-AF65-F5344CB8AC3E}">
        <p14:creationId xmlns:p14="http://schemas.microsoft.com/office/powerpoint/2010/main" val="1937988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B984EFB-4B44-41EA-9439-BFB9DFB2DEF6}"/>
              </a:ext>
            </a:extLst>
          </p:cNvPr>
          <p:cNvSpPr>
            <a:spLocks noGrp="1"/>
          </p:cNvSpPr>
          <p:nvPr>
            <p:ph type="title"/>
          </p:nvPr>
        </p:nvSpPr>
        <p:spPr>
          <a:xfrm>
            <a:off x="2592924" y="624110"/>
            <a:ext cx="8911687" cy="855774"/>
          </a:xfrm>
        </p:spPr>
        <p:txBody>
          <a:bodyPr/>
          <a:lstStyle/>
          <a:p>
            <a:r>
              <a:rPr lang="en-US" dirty="0"/>
              <a:t>At-Risk Counties</a:t>
            </a:r>
          </a:p>
        </p:txBody>
      </p:sp>
      <p:sp>
        <p:nvSpPr>
          <p:cNvPr id="6" name="Content Placeholder 5">
            <a:extLst>
              <a:ext uri="{FF2B5EF4-FFF2-40B4-BE49-F238E27FC236}">
                <a16:creationId xmlns:a16="http://schemas.microsoft.com/office/drawing/2014/main" id="{B3B8A92A-68EE-42EA-970F-3379805BB670}"/>
              </a:ext>
            </a:extLst>
          </p:cNvPr>
          <p:cNvSpPr>
            <a:spLocks noGrp="1"/>
          </p:cNvSpPr>
          <p:nvPr>
            <p:ph sz="half" idx="1"/>
          </p:nvPr>
        </p:nvSpPr>
        <p:spPr>
          <a:xfrm>
            <a:off x="2589212" y="1672389"/>
            <a:ext cx="4313864" cy="4231455"/>
          </a:xfrm>
        </p:spPr>
        <p:txBody>
          <a:bodyPr>
            <a:normAutofit fontScale="92500" lnSpcReduction="10000"/>
          </a:bodyPr>
          <a:lstStyle/>
          <a:p>
            <a:pPr marL="0" indent="0">
              <a:buNone/>
            </a:pPr>
            <a:r>
              <a:rPr lang="en-US" dirty="0"/>
              <a:t>Met HRSA “2 domains” criteria:</a:t>
            </a:r>
          </a:p>
          <a:p>
            <a:pPr marL="0" marR="0" algn="l" rtl="0" eaLnBrk="1" fontAlgn="b" latinLnBrk="0" hangingPunct="1">
              <a:lnSpc>
                <a:spcPct val="150000"/>
              </a:lnSpc>
              <a:spcBef>
                <a:spcPts val="0"/>
              </a:spcBef>
              <a:spcAft>
                <a:spcPts val="0"/>
              </a:spcAft>
            </a:pPr>
            <a:r>
              <a:rPr lang="en-US" sz="1800" i="0" u="none" strike="noStrike" kern="1200" dirty="0">
                <a:solidFill>
                  <a:schemeClr val="accent1"/>
                </a:solidFill>
                <a:effectLst/>
                <a:latin typeface="Century Gothic" panose="020B0502020202020204" pitchFamily="34" charset="0"/>
              </a:rPr>
              <a:t>Bennington (Adverse Perinatal Outcomes, Crime)</a:t>
            </a:r>
            <a:endParaRPr lang="en-US" sz="1800" i="0" u="none" strike="noStrike" dirty="0">
              <a:solidFill>
                <a:schemeClr val="accent1"/>
              </a:solidFill>
              <a:effectLst/>
              <a:latin typeface="Arial" panose="020B0604020202020204" pitchFamily="34" charset="0"/>
            </a:endParaRPr>
          </a:p>
          <a:p>
            <a:pPr marL="0" marR="0" algn="l" rtl="0" eaLnBrk="1" fontAlgn="b" latinLnBrk="0" hangingPunct="1">
              <a:lnSpc>
                <a:spcPct val="150000"/>
              </a:lnSpc>
              <a:spcBef>
                <a:spcPts val="0"/>
              </a:spcBef>
              <a:spcAft>
                <a:spcPts val="0"/>
              </a:spcAft>
            </a:pPr>
            <a:r>
              <a:rPr lang="en-US" sz="1800" i="0" u="none" strike="noStrike" kern="1200" dirty="0">
                <a:solidFill>
                  <a:schemeClr val="accent1"/>
                </a:solidFill>
                <a:effectLst/>
                <a:latin typeface="Century Gothic" panose="020B0502020202020204" pitchFamily="34" charset="0"/>
              </a:rPr>
              <a:t>Chittenden (SUD, Crime)</a:t>
            </a:r>
            <a:endParaRPr lang="en-US" sz="1800" i="0" u="none" strike="noStrike" dirty="0">
              <a:solidFill>
                <a:schemeClr val="accent1"/>
              </a:solidFill>
              <a:effectLst/>
              <a:latin typeface="Arial" panose="020B0604020202020204" pitchFamily="34" charset="0"/>
            </a:endParaRPr>
          </a:p>
          <a:p>
            <a:pPr marL="0" marR="0" algn="l" rtl="0" eaLnBrk="1" fontAlgn="b" latinLnBrk="0" hangingPunct="1">
              <a:lnSpc>
                <a:spcPct val="150000"/>
              </a:lnSpc>
              <a:spcBef>
                <a:spcPts val="0"/>
              </a:spcBef>
              <a:spcAft>
                <a:spcPts val="0"/>
              </a:spcAft>
            </a:pPr>
            <a:r>
              <a:rPr lang="en-US" sz="1800" i="0" u="none" strike="noStrike" kern="1200" dirty="0">
                <a:solidFill>
                  <a:schemeClr val="accent1"/>
                </a:solidFill>
                <a:effectLst/>
                <a:latin typeface="Century Gothic" panose="020B0502020202020204" pitchFamily="34" charset="0"/>
              </a:rPr>
              <a:t>Franklin (SUD, Child Maltreatment)</a:t>
            </a:r>
            <a:endParaRPr lang="en-US" sz="1800" i="0" u="none" strike="noStrike" dirty="0">
              <a:solidFill>
                <a:schemeClr val="accent1"/>
              </a:solidFill>
              <a:effectLst/>
              <a:latin typeface="Arial" panose="020B0604020202020204" pitchFamily="34" charset="0"/>
            </a:endParaRPr>
          </a:p>
          <a:p>
            <a:pPr marL="0" marR="0" algn="l" rtl="0" eaLnBrk="1" fontAlgn="b" latinLnBrk="0" hangingPunct="1">
              <a:lnSpc>
                <a:spcPct val="150000"/>
              </a:lnSpc>
              <a:spcBef>
                <a:spcPts val="0"/>
              </a:spcBef>
              <a:spcAft>
                <a:spcPts val="0"/>
              </a:spcAft>
            </a:pPr>
            <a:r>
              <a:rPr lang="en-US" sz="1800" i="0" u="none" strike="noStrike" kern="1200" dirty="0">
                <a:solidFill>
                  <a:schemeClr val="accent1"/>
                </a:solidFill>
                <a:effectLst/>
                <a:latin typeface="Century Gothic" panose="020B0502020202020204" pitchFamily="34" charset="0"/>
              </a:rPr>
              <a:t>Grand Isle (SUD, Child Maltreatment)</a:t>
            </a:r>
            <a:endParaRPr lang="en-US" sz="1800" i="0" u="none" strike="noStrike" dirty="0">
              <a:solidFill>
                <a:schemeClr val="accent1"/>
              </a:solidFill>
              <a:effectLst/>
              <a:latin typeface="Arial" panose="020B0604020202020204" pitchFamily="34" charset="0"/>
            </a:endParaRPr>
          </a:p>
          <a:p>
            <a:pPr marL="0" marR="0" algn="l" rtl="0" eaLnBrk="1" fontAlgn="b" latinLnBrk="0" hangingPunct="1">
              <a:lnSpc>
                <a:spcPct val="150000"/>
              </a:lnSpc>
              <a:spcBef>
                <a:spcPts val="0"/>
              </a:spcBef>
              <a:spcAft>
                <a:spcPts val="0"/>
              </a:spcAft>
            </a:pPr>
            <a:r>
              <a:rPr lang="en-US" sz="1800" i="0" u="none" strike="noStrike" kern="1200" dirty="0">
                <a:solidFill>
                  <a:schemeClr val="accent1"/>
                </a:solidFill>
                <a:effectLst/>
                <a:latin typeface="Century Gothic" panose="020B0502020202020204" pitchFamily="34" charset="0"/>
              </a:rPr>
              <a:t>Orleans (SES, Adverse Perinatal Outcomes, Crime)</a:t>
            </a:r>
            <a:endParaRPr lang="en-US" sz="1800" i="0" u="none" strike="noStrike" dirty="0">
              <a:solidFill>
                <a:schemeClr val="accent1"/>
              </a:solidFill>
              <a:effectLst/>
              <a:latin typeface="Arial" panose="020B0604020202020204" pitchFamily="34" charset="0"/>
            </a:endParaRPr>
          </a:p>
          <a:p>
            <a:pPr marL="0" marR="0" algn="l" rtl="0" eaLnBrk="1" fontAlgn="b" latinLnBrk="0" hangingPunct="1">
              <a:lnSpc>
                <a:spcPct val="150000"/>
              </a:lnSpc>
              <a:spcBef>
                <a:spcPts val="0"/>
              </a:spcBef>
              <a:spcAft>
                <a:spcPts val="0"/>
              </a:spcAft>
            </a:pPr>
            <a:r>
              <a:rPr lang="en-US" sz="1800" i="0" u="none" strike="noStrike" kern="1200" dirty="0">
                <a:solidFill>
                  <a:schemeClr val="accent1"/>
                </a:solidFill>
                <a:effectLst/>
                <a:latin typeface="Century Gothic" panose="020B0502020202020204" pitchFamily="34" charset="0"/>
              </a:rPr>
              <a:t>Windham (Crime, Child Maltreatment)</a:t>
            </a:r>
            <a:endParaRPr lang="en-US" sz="1800" i="0" u="none" strike="noStrike" dirty="0">
              <a:solidFill>
                <a:schemeClr val="accent1"/>
              </a:solidFill>
              <a:effectLst/>
              <a:latin typeface="Arial" panose="020B0604020202020204" pitchFamily="34" charset="0"/>
            </a:endParaRPr>
          </a:p>
          <a:p>
            <a:pPr marL="0" indent="0">
              <a:buNone/>
            </a:pPr>
            <a:endParaRPr lang="en-US" dirty="0"/>
          </a:p>
          <a:p>
            <a:pPr marL="0" indent="0">
              <a:buNone/>
            </a:pPr>
            <a:endParaRPr lang="en-US" dirty="0"/>
          </a:p>
        </p:txBody>
      </p:sp>
      <p:sp>
        <p:nvSpPr>
          <p:cNvPr id="7" name="Content Placeholder 6">
            <a:extLst>
              <a:ext uri="{FF2B5EF4-FFF2-40B4-BE49-F238E27FC236}">
                <a16:creationId xmlns:a16="http://schemas.microsoft.com/office/drawing/2014/main" id="{B3318DD8-84FF-4320-AC52-38BB9AD9D214}"/>
              </a:ext>
            </a:extLst>
          </p:cNvPr>
          <p:cNvSpPr>
            <a:spLocks noGrp="1"/>
          </p:cNvSpPr>
          <p:nvPr>
            <p:ph sz="half" idx="2"/>
          </p:nvPr>
        </p:nvSpPr>
        <p:spPr>
          <a:xfrm>
            <a:off x="7190747" y="1756611"/>
            <a:ext cx="4313864" cy="4147233"/>
          </a:xfrm>
        </p:spPr>
        <p:txBody>
          <a:bodyPr>
            <a:normAutofit fontScale="92500" lnSpcReduction="10000"/>
          </a:bodyPr>
          <a:lstStyle/>
          <a:p>
            <a:pPr marL="0" indent="0" fontAlgn="b">
              <a:spcBef>
                <a:spcPts val="0"/>
              </a:spcBef>
              <a:buNone/>
            </a:pPr>
            <a:r>
              <a:rPr lang="en-US" dirty="0"/>
              <a:t>Met criteria for 1 domain:</a:t>
            </a:r>
          </a:p>
          <a:p>
            <a:pPr marL="0" marR="0" algn="l" rtl="0" eaLnBrk="1" fontAlgn="b" latinLnBrk="0" hangingPunct="1">
              <a:lnSpc>
                <a:spcPct val="160000"/>
              </a:lnSpc>
              <a:spcBef>
                <a:spcPts val="0"/>
              </a:spcBef>
              <a:spcAft>
                <a:spcPts val="0"/>
              </a:spcAft>
            </a:pPr>
            <a:r>
              <a:rPr lang="en-US" sz="1800" i="0" u="none" strike="noStrike" kern="1200" dirty="0">
                <a:solidFill>
                  <a:schemeClr val="accent1"/>
                </a:solidFill>
                <a:effectLst/>
                <a:latin typeface="Century Gothic" panose="020B0502020202020204" pitchFamily="34" charset="0"/>
              </a:rPr>
              <a:t>Addison (SUD)</a:t>
            </a:r>
            <a:endParaRPr lang="en-US" sz="2400" i="0" u="none" strike="noStrike" dirty="0">
              <a:solidFill>
                <a:schemeClr val="accent1"/>
              </a:solidFill>
              <a:effectLst/>
              <a:latin typeface="Arial" panose="020B0604020202020204" pitchFamily="34" charset="0"/>
            </a:endParaRPr>
          </a:p>
          <a:p>
            <a:pPr marL="0" marR="0" algn="l" rtl="0" eaLnBrk="1" fontAlgn="b" latinLnBrk="0" hangingPunct="1">
              <a:lnSpc>
                <a:spcPct val="160000"/>
              </a:lnSpc>
              <a:spcBef>
                <a:spcPts val="0"/>
              </a:spcBef>
              <a:spcAft>
                <a:spcPts val="0"/>
              </a:spcAft>
            </a:pPr>
            <a:r>
              <a:rPr lang="en-US" sz="1800" i="0" u="none" strike="noStrike" kern="1200" dirty="0">
                <a:solidFill>
                  <a:schemeClr val="accent1"/>
                </a:solidFill>
                <a:effectLst/>
                <a:latin typeface="Century Gothic" panose="020B0502020202020204" pitchFamily="34" charset="0"/>
              </a:rPr>
              <a:t>Caledonia (Child Maltreatment)</a:t>
            </a:r>
            <a:endParaRPr lang="en-US" sz="2400" i="0" u="none" strike="noStrike" dirty="0">
              <a:solidFill>
                <a:schemeClr val="accent1"/>
              </a:solidFill>
              <a:effectLst/>
              <a:latin typeface="Arial" panose="020B0604020202020204" pitchFamily="34" charset="0"/>
            </a:endParaRPr>
          </a:p>
          <a:p>
            <a:pPr marL="0" marR="0" algn="l" rtl="0" eaLnBrk="1" fontAlgn="b" latinLnBrk="0" hangingPunct="1">
              <a:lnSpc>
                <a:spcPct val="160000"/>
              </a:lnSpc>
              <a:spcBef>
                <a:spcPts val="0"/>
              </a:spcBef>
              <a:spcAft>
                <a:spcPts val="0"/>
              </a:spcAft>
            </a:pPr>
            <a:r>
              <a:rPr lang="en-US" sz="1800" i="0" u="none" strike="noStrike" kern="1200" dirty="0">
                <a:solidFill>
                  <a:schemeClr val="accent1"/>
                </a:solidFill>
                <a:effectLst/>
                <a:latin typeface="Century Gothic" panose="020B0502020202020204" pitchFamily="34" charset="0"/>
              </a:rPr>
              <a:t>Lamoille  (SES)</a:t>
            </a:r>
            <a:endParaRPr lang="en-US" sz="2400" i="0" u="none" strike="noStrike" dirty="0">
              <a:solidFill>
                <a:schemeClr val="accent1"/>
              </a:solidFill>
              <a:effectLst/>
              <a:latin typeface="Arial" panose="020B0604020202020204" pitchFamily="34" charset="0"/>
            </a:endParaRPr>
          </a:p>
          <a:p>
            <a:pPr marL="0" marR="0" algn="l" rtl="0" eaLnBrk="1" fontAlgn="b" latinLnBrk="0" hangingPunct="1">
              <a:lnSpc>
                <a:spcPct val="160000"/>
              </a:lnSpc>
              <a:spcBef>
                <a:spcPts val="0"/>
              </a:spcBef>
              <a:spcAft>
                <a:spcPts val="0"/>
              </a:spcAft>
            </a:pPr>
            <a:r>
              <a:rPr lang="en-US" sz="1800" i="0" u="none" strike="noStrike" kern="1200" dirty="0">
                <a:solidFill>
                  <a:schemeClr val="accent1"/>
                </a:solidFill>
                <a:effectLst/>
                <a:latin typeface="Century Gothic" panose="020B0502020202020204" pitchFamily="34" charset="0"/>
              </a:rPr>
              <a:t>Windsor (Child Maltreatment)</a:t>
            </a:r>
          </a:p>
          <a:p>
            <a:pPr marL="0" marR="0" indent="0" algn="l" rtl="0" eaLnBrk="1" fontAlgn="b" latinLnBrk="0" hangingPunct="1">
              <a:spcBef>
                <a:spcPts val="0"/>
              </a:spcBef>
              <a:spcAft>
                <a:spcPts val="0"/>
              </a:spcAft>
              <a:buNone/>
            </a:pPr>
            <a:endParaRPr lang="en-US" b="1" dirty="0">
              <a:solidFill>
                <a:schemeClr val="accent1"/>
              </a:solidFill>
              <a:latin typeface="Century Gothic" panose="020B0502020202020204" pitchFamily="34" charset="0"/>
            </a:endParaRPr>
          </a:p>
          <a:p>
            <a:pPr marL="0" indent="0" fontAlgn="b">
              <a:spcBef>
                <a:spcPts val="0"/>
              </a:spcBef>
              <a:buNone/>
            </a:pPr>
            <a:r>
              <a:rPr lang="en-US" dirty="0"/>
              <a:t>No domains based on HRSA’s standardized data:</a:t>
            </a:r>
          </a:p>
          <a:p>
            <a:pPr marL="0" marR="0" algn="l" rtl="0" eaLnBrk="1" fontAlgn="b" latinLnBrk="0" hangingPunct="1">
              <a:lnSpc>
                <a:spcPct val="160000"/>
              </a:lnSpc>
              <a:spcBef>
                <a:spcPts val="0"/>
              </a:spcBef>
              <a:spcAft>
                <a:spcPts val="0"/>
              </a:spcAft>
            </a:pPr>
            <a:r>
              <a:rPr lang="en-US" sz="1800" i="0" u="none" strike="noStrike" kern="1200" dirty="0">
                <a:solidFill>
                  <a:schemeClr val="accent1"/>
                </a:solidFill>
                <a:effectLst/>
                <a:latin typeface="Century Gothic" panose="020B0502020202020204" pitchFamily="34" charset="0"/>
              </a:rPr>
              <a:t>Essex</a:t>
            </a:r>
            <a:endParaRPr lang="en-US" sz="2400" i="0" u="none" strike="noStrike" dirty="0">
              <a:solidFill>
                <a:schemeClr val="accent1"/>
              </a:solidFill>
              <a:effectLst/>
              <a:latin typeface="Arial" panose="020B0604020202020204" pitchFamily="34" charset="0"/>
            </a:endParaRPr>
          </a:p>
          <a:p>
            <a:pPr marL="0" marR="0" algn="l" rtl="0" eaLnBrk="1" fontAlgn="b" latinLnBrk="0" hangingPunct="1">
              <a:lnSpc>
                <a:spcPct val="160000"/>
              </a:lnSpc>
              <a:spcBef>
                <a:spcPts val="0"/>
              </a:spcBef>
              <a:spcAft>
                <a:spcPts val="0"/>
              </a:spcAft>
            </a:pPr>
            <a:r>
              <a:rPr lang="en-US" sz="1800" i="0" u="none" strike="noStrike" kern="1200" dirty="0">
                <a:solidFill>
                  <a:schemeClr val="accent1"/>
                </a:solidFill>
                <a:effectLst/>
                <a:latin typeface="Century Gothic" panose="020B0502020202020204" pitchFamily="34" charset="0"/>
              </a:rPr>
              <a:t>Orange</a:t>
            </a:r>
            <a:endParaRPr lang="en-US" sz="2400" i="0" u="none" strike="noStrike" dirty="0">
              <a:solidFill>
                <a:schemeClr val="accent1"/>
              </a:solidFill>
              <a:effectLst/>
              <a:latin typeface="Arial" panose="020B0604020202020204" pitchFamily="34" charset="0"/>
            </a:endParaRPr>
          </a:p>
          <a:p>
            <a:pPr marL="0" marR="0" algn="l" rtl="0" eaLnBrk="1" fontAlgn="b" latinLnBrk="0" hangingPunct="1">
              <a:lnSpc>
                <a:spcPct val="160000"/>
              </a:lnSpc>
              <a:spcBef>
                <a:spcPts val="0"/>
              </a:spcBef>
              <a:spcAft>
                <a:spcPts val="0"/>
              </a:spcAft>
            </a:pPr>
            <a:r>
              <a:rPr lang="en-US" sz="1800" i="0" u="none" strike="noStrike" kern="1200" dirty="0">
                <a:solidFill>
                  <a:schemeClr val="accent1"/>
                </a:solidFill>
                <a:effectLst/>
                <a:latin typeface="Century Gothic" panose="020B0502020202020204" pitchFamily="34" charset="0"/>
              </a:rPr>
              <a:t>Rutland</a:t>
            </a:r>
            <a:endParaRPr lang="en-US" sz="2400" i="0" u="none" strike="noStrike" dirty="0">
              <a:solidFill>
                <a:schemeClr val="accent1"/>
              </a:solidFill>
              <a:effectLst/>
              <a:latin typeface="Arial" panose="020B0604020202020204" pitchFamily="34" charset="0"/>
            </a:endParaRPr>
          </a:p>
          <a:p>
            <a:pPr marL="0" marR="0" algn="l" rtl="0" eaLnBrk="1" fontAlgn="b" latinLnBrk="0" hangingPunct="1">
              <a:lnSpc>
                <a:spcPct val="160000"/>
              </a:lnSpc>
              <a:spcBef>
                <a:spcPts val="0"/>
              </a:spcBef>
              <a:spcAft>
                <a:spcPts val="0"/>
              </a:spcAft>
            </a:pPr>
            <a:r>
              <a:rPr lang="en-US" sz="1800" i="0" u="none" strike="noStrike" kern="1200" dirty="0">
                <a:solidFill>
                  <a:schemeClr val="accent1"/>
                </a:solidFill>
                <a:effectLst/>
                <a:latin typeface="Century Gothic" panose="020B0502020202020204" pitchFamily="34" charset="0"/>
              </a:rPr>
              <a:t>Washington</a:t>
            </a:r>
            <a:endParaRPr lang="en-US" sz="2400" i="0" u="none" strike="noStrike" dirty="0">
              <a:solidFill>
                <a:schemeClr val="accent1"/>
              </a:solidFill>
              <a:effectLst/>
              <a:latin typeface="Arial" panose="020B0604020202020204" pitchFamily="34" charset="0"/>
            </a:endParaRPr>
          </a:p>
          <a:p>
            <a:endParaRPr lang="en-US" dirty="0"/>
          </a:p>
        </p:txBody>
      </p:sp>
    </p:spTree>
    <p:extLst>
      <p:ext uri="{BB962C8B-B14F-4D97-AF65-F5344CB8AC3E}">
        <p14:creationId xmlns:p14="http://schemas.microsoft.com/office/powerpoint/2010/main" val="480418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AE401-0092-154D-BA12-FA984A3C0AB2}"/>
              </a:ext>
            </a:extLst>
          </p:cNvPr>
          <p:cNvSpPr>
            <a:spLocks noGrp="1"/>
          </p:cNvSpPr>
          <p:nvPr>
            <p:ph type="title"/>
          </p:nvPr>
        </p:nvSpPr>
        <p:spPr/>
        <p:txBody>
          <a:bodyPr>
            <a:normAutofit/>
          </a:bodyPr>
          <a:lstStyle/>
          <a:p>
            <a:r>
              <a:rPr lang="en-US" sz="2800" dirty="0"/>
              <a:t>ADDED RISK DOMAINS</a:t>
            </a:r>
          </a:p>
        </p:txBody>
      </p:sp>
      <p:sp>
        <p:nvSpPr>
          <p:cNvPr id="3" name="Content Placeholder 2">
            <a:extLst>
              <a:ext uri="{FF2B5EF4-FFF2-40B4-BE49-F238E27FC236}">
                <a16:creationId xmlns:a16="http://schemas.microsoft.com/office/drawing/2014/main" id="{1F775793-273F-6A45-8115-CDF175A9AA5D}"/>
              </a:ext>
            </a:extLst>
          </p:cNvPr>
          <p:cNvSpPr>
            <a:spLocks noGrp="1"/>
          </p:cNvSpPr>
          <p:nvPr>
            <p:ph idx="1"/>
          </p:nvPr>
        </p:nvSpPr>
        <p:spPr>
          <a:xfrm>
            <a:off x="2589212" y="1905000"/>
            <a:ext cx="8915400" cy="4006222"/>
          </a:xfrm>
        </p:spPr>
        <p:txBody>
          <a:bodyPr>
            <a:normAutofit/>
          </a:bodyPr>
          <a:lstStyle/>
          <a:p>
            <a:r>
              <a:rPr lang="en-US" sz="2600" dirty="0"/>
              <a:t>Because only 6 counties met the HRSA 2 domain criteria, it was important to review additional data for the remaining 8 counties and describe their risks one by one.</a:t>
            </a:r>
          </a:p>
          <a:p>
            <a:r>
              <a:rPr lang="en-US" sz="2600" u="sng" dirty="0"/>
              <a:t>ALL 14</a:t>
            </a:r>
            <a:r>
              <a:rPr lang="en-US" sz="2600" dirty="0"/>
              <a:t> Vermont counties were reported as being at-risk and in need of MIECHV services.</a:t>
            </a:r>
          </a:p>
        </p:txBody>
      </p:sp>
    </p:spTree>
    <p:extLst>
      <p:ext uri="{BB962C8B-B14F-4D97-AF65-F5344CB8AC3E}">
        <p14:creationId xmlns:p14="http://schemas.microsoft.com/office/powerpoint/2010/main" val="34699651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61011-2905-414D-A64D-32C96C6A2269}"/>
              </a:ext>
            </a:extLst>
          </p:cNvPr>
          <p:cNvSpPr>
            <a:spLocks noGrp="1"/>
          </p:cNvSpPr>
          <p:nvPr>
            <p:ph type="title"/>
          </p:nvPr>
        </p:nvSpPr>
        <p:spPr>
          <a:xfrm>
            <a:off x="2592925" y="624110"/>
            <a:ext cx="8911687" cy="817828"/>
          </a:xfrm>
        </p:spPr>
        <p:txBody>
          <a:bodyPr/>
          <a:lstStyle/>
          <a:p>
            <a:r>
              <a:rPr lang="en-US" b="1" dirty="0"/>
              <a:t>Guiding Questions for the Assessment</a:t>
            </a:r>
          </a:p>
        </p:txBody>
      </p:sp>
      <p:sp>
        <p:nvSpPr>
          <p:cNvPr id="3" name="Content Placeholder 2">
            <a:extLst>
              <a:ext uri="{FF2B5EF4-FFF2-40B4-BE49-F238E27FC236}">
                <a16:creationId xmlns:a16="http://schemas.microsoft.com/office/drawing/2014/main" id="{ECB02C43-7E99-4FD0-B8A7-611463642E18}"/>
              </a:ext>
            </a:extLst>
          </p:cNvPr>
          <p:cNvSpPr>
            <a:spLocks noGrp="1"/>
          </p:cNvSpPr>
          <p:nvPr>
            <p:ph idx="1"/>
          </p:nvPr>
        </p:nvSpPr>
        <p:spPr/>
        <p:txBody>
          <a:bodyPr>
            <a:normAutofit/>
          </a:bodyPr>
          <a:lstStyle/>
          <a:p>
            <a:pPr marL="0" indent="0">
              <a:buNone/>
            </a:pPr>
            <a:r>
              <a:rPr lang="en-US" sz="2800" dirty="0"/>
              <a:t>What are the strengths, challenges, and opportunities for Vermont families and children that can be addressed through home visiting?</a:t>
            </a:r>
          </a:p>
          <a:p>
            <a:pPr marL="0" indent="0">
              <a:buNone/>
            </a:pPr>
            <a:endParaRPr lang="en-US" sz="2800" dirty="0"/>
          </a:p>
          <a:p>
            <a:pPr marL="0" indent="0">
              <a:buNone/>
            </a:pPr>
            <a:r>
              <a:rPr lang="en-US" sz="2800" dirty="0"/>
              <a:t>What are the strengths, challenges, and opportunities within Vermont’s home visiting system?</a:t>
            </a:r>
          </a:p>
        </p:txBody>
      </p:sp>
    </p:spTree>
    <p:extLst>
      <p:ext uri="{BB962C8B-B14F-4D97-AF65-F5344CB8AC3E}">
        <p14:creationId xmlns:p14="http://schemas.microsoft.com/office/powerpoint/2010/main" val="41792745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F5A153F-3127-4993-AFCF-CF208C3D8934}"/>
              </a:ext>
            </a:extLst>
          </p:cNvPr>
          <p:cNvSpPr>
            <a:spLocks noGrp="1"/>
          </p:cNvSpPr>
          <p:nvPr>
            <p:ph type="body" sz="quarter" idx="13"/>
          </p:nvPr>
        </p:nvSpPr>
        <p:spPr/>
        <p:txBody>
          <a:bodyPr/>
          <a:lstStyle/>
          <a:p>
            <a:pPr algn="r"/>
            <a:r>
              <a:rPr lang="en-US" sz="1600" dirty="0">
                <a:solidFill>
                  <a:srgbClr val="000000"/>
                </a:solidFill>
                <a:ea typeface="Calibri" panose="020F0502020204030204" pitchFamily="34" charset="0"/>
                <a:cs typeface="Times New Roman" panose="02020603050405020304" pitchFamily="18" charset="0"/>
              </a:rPr>
              <a:t>~ A survey respondent</a:t>
            </a:r>
            <a:endParaRPr lang="en-US" dirty="0"/>
          </a:p>
        </p:txBody>
      </p:sp>
      <p:sp>
        <p:nvSpPr>
          <p:cNvPr id="5" name="Content Placeholder 4">
            <a:extLst>
              <a:ext uri="{FF2B5EF4-FFF2-40B4-BE49-F238E27FC236}">
                <a16:creationId xmlns:a16="http://schemas.microsoft.com/office/drawing/2014/main" id="{E0721812-1BBA-41F0-A699-7EEDA426153A}"/>
              </a:ext>
            </a:extLst>
          </p:cNvPr>
          <p:cNvSpPr>
            <a:spLocks noGrp="1"/>
          </p:cNvSpPr>
          <p:nvPr>
            <p:ph type="title"/>
          </p:nvPr>
        </p:nvSpPr>
        <p:spPr>
          <a:xfrm>
            <a:off x="2849563" y="609600"/>
            <a:ext cx="8394700" cy="2895600"/>
          </a:xfrm>
        </p:spPr>
        <p:txBody>
          <a:bodyPr>
            <a:normAutofit fontScale="92500"/>
          </a:bodyPr>
          <a:lstStyle/>
          <a:p>
            <a:pPr marL="0" indent="0">
              <a:buNone/>
            </a:pPr>
            <a:r>
              <a:rPr lang="en-US" sz="2000" i="1" dirty="0">
                <a:solidFill>
                  <a:srgbClr val="000000"/>
                </a:solidFill>
                <a:effectLst/>
                <a:ea typeface="Times New Roman" panose="02020603050405020304" pitchFamily="18" charset="0"/>
                <a:cs typeface="Times New Roman" panose="02020603050405020304" pitchFamily="18" charset="0"/>
              </a:rPr>
              <a:t>Best care ever: After the birth of my daughter, postpartum issues, breast feeding issues, insurance allowed for some home visits from home health nurse (these visits were the best care I have </a:t>
            </a:r>
            <a:r>
              <a:rPr lang="en-US" sz="2000" i="1" u="sng" dirty="0">
                <a:solidFill>
                  <a:srgbClr val="000000"/>
                </a:solidFill>
                <a:effectLst/>
                <a:ea typeface="Times New Roman" panose="02020603050405020304" pitchFamily="18" charset="0"/>
                <a:cs typeface="Times New Roman" panose="02020603050405020304" pitchFamily="18" charset="0"/>
              </a:rPr>
              <a:t>ever</a:t>
            </a:r>
            <a:r>
              <a:rPr lang="en-US" sz="2000" i="1" dirty="0">
                <a:solidFill>
                  <a:srgbClr val="000000"/>
                </a:solidFill>
                <a:effectLst/>
                <a:ea typeface="Times New Roman" panose="02020603050405020304" pitchFamily="18" charset="0"/>
                <a:cs typeface="Times New Roman" panose="02020603050405020304" pitchFamily="18" charset="0"/>
              </a:rPr>
              <a:t> been given). </a:t>
            </a:r>
            <a:br>
              <a:rPr lang="en-US" sz="2000" i="1" dirty="0">
                <a:solidFill>
                  <a:srgbClr val="000000"/>
                </a:solidFill>
                <a:effectLst/>
                <a:ea typeface="Times New Roman" panose="02020603050405020304" pitchFamily="18" charset="0"/>
                <a:cs typeface="Times New Roman" panose="02020603050405020304" pitchFamily="18" charset="0"/>
              </a:rPr>
            </a:br>
            <a:endParaRPr lang="en-US" sz="2000" i="1" dirty="0">
              <a:solidFill>
                <a:srgbClr val="000000"/>
              </a:solidFill>
              <a:effectLst/>
              <a:ea typeface="Times New Roman" panose="02020603050405020304" pitchFamily="18" charset="0"/>
              <a:cs typeface="Times New Roman" panose="02020603050405020304" pitchFamily="18" charset="0"/>
            </a:endParaRPr>
          </a:p>
          <a:p>
            <a:pPr marL="0" indent="0">
              <a:buNone/>
            </a:pPr>
            <a:r>
              <a:rPr lang="en-US" sz="2000" i="1" dirty="0">
                <a:solidFill>
                  <a:srgbClr val="000000"/>
                </a:solidFill>
                <a:effectLst/>
                <a:ea typeface="Times New Roman" panose="02020603050405020304" pitchFamily="18" charset="0"/>
                <a:cs typeface="Times New Roman" panose="02020603050405020304" pitchFamily="18" charset="0"/>
              </a:rPr>
              <a:t>And then the worst care ever was having this drop off because of insurance. Scary and traumatic when this stops, especially when suffering from postpartum depression.</a:t>
            </a:r>
          </a:p>
        </p:txBody>
      </p:sp>
    </p:spTree>
    <p:extLst>
      <p:ext uri="{BB962C8B-B14F-4D97-AF65-F5344CB8AC3E}">
        <p14:creationId xmlns:p14="http://schemas.microsoft.com/office/powerpoint/2010/main" val="2560282479"/>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2928</TotalTime>
  <Words>920</Words>
  <Application>Microsoft Office PowerPoint</Application>
  <PresentationFormat>Widescreen</PresentationFormat>
  <Paragraphs>119</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Century Gothic</vt:lpstr>
      <vt:lpstr>Tw Cen MT</vt:lpstr>
      <vt:lpstr>Wingdings 3</vt:lpstr>
      <vt:lpstr>Wisp</vt:lpstr>
      <vt:lpstr>VERMONT MATERNAL, INFANT, EARLY CHILDHOOD HOME VISITING PROGRAM </vt:lpstr>
      <vt:lpstr>PURPOSE OF THE MIECHV STATEWIDE NEEDS ASSESSMENT </vt:lpstr>
      <vt:lpstr>Who participated?</vt:lpstr>
      <vt:lpstr>Survey Respondents by County </vt:lpstr>
      <vt:lpstr>Survey respondents by race/ethnicity</vt:lpstr>
      <vt:lpstr>At-Risk Counties</vt:lpstr>
      <vt:lpstr>ADDED RISK DOMAINS</vt:lpstr>
      <vt:lpstr>Guiding Questions for the Assessment</vt:lpstr>
      <vt:lpstr>Best care ever: After the birth of my daughter, postpartum issues, breast feeding issues, insurance allowed for some home visits from home health nurse (these visits were the best care I have ever been given).   And then the worst care ever was having this drop off because of insurance. Scary and traumatic when this stops, especially when suffering from postpartum depression.</vt:lpstr>
      <vt:lpstr>STRENGTHS OF THE HOME VISITING SYSTEM </vt:lpstr>
      <vt:lpstr>MAJOR NEEDS ASSESSMENT FINDINGS</vt:lpstr>
      <vt:lpstr>MAJOR FINDINGS OF THE STATEWIDE NEEDS ASSESSMENT</vt:lpstr>
      <vt:lpstr>We all spend time trying to reduce burnout, support our teams—but clients are complex—hard for nurses to not carry this work home—it wears on nurses, and it is the supervisor’s job to help make sure our direct providers are okay. </vt:lpstr>
      <vt:lpstr>There is danger in the world—SUDs, mental health issues, we all face safety concerns. When everyone is in one place, the teamwork and communication increases safety for workers.</vt:lpstr>
      <vt:lpstr>MAJOR FINDINGS OF THE STATEWIDE NEEDS ASSESSMENT</vt:lpstr>
      <vt:lpstr>Identified Gaps for Families</vt:lpstr>
      <vt:lpstr>“We have a “let’s figure out what we can do” approach when families are struggling—they can show up with kids and tell us what they need. I need tires/ food/ a place to cry or talk—we are positioned to “receive it all.”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VERMONT MATERNAL, INFANT, EARLY CHILDHOOD HOME VISITING PROGRAM</dc:title>
  <dc:creator>Jane Van Buren</dc:creator>
  <cp:lastModifiedBy>Tarmy, Margaret</cp:lastModifiedBy>
  <cp:revision>32</cp:revision>
  <dcterms:created xsi:type="dcterms:W3CDTF">2020-10-06T14:11:28Z</dcterms:created>
  <dcterms:modified xsi:type="dcterms:W3CDTF">2020-12-08T15:43:11Z</dcterms:modified>
</cp:coreProperties>
</file>