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0"/>
  </p:notesMasterIdLst>
  <p:sldIdLst>
    <p:sldId id="505" r:id="rId6"/>
    <p:sldId id="480" r:id="rId7"/>
    <p:sldId id="500" r:id="rId8"/>
    <p:sldId id="501"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8DD44B-9135-450A-6FD2-11E61A6F2BE1}" name="Carman, Chelsea" initials="CC" userId="S::Chelsea.Carman@vermont.gov::4d8850c5-d658-4e67-9c91-7e536e03cdea" providerId="AD"/>
  <p188:author id="{E9AB5758-44FF-29D4-9FA6-CC59AFF64F4D}" name="VanDonsel, Anne" initials="VA" userId="S::Anne.VanDonsel@vermont.gov::87aee690-906c-4474-9894-dd71d87264fa" providerId="AD"/>
  <p188:author id="{A3951FE4-E6D2-CE00-4635-01B2E18A4798}" name="Pistole, Jennifer" initials="PJ" userId="S::Jennifer.Pistole@vermont.gov::25ab0a94-8d0d-49fb-a24c-e9aa4ba4de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DE5"/>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84557" autoAdjust="0"/>
  </p:normalViewPr>
  <p:slideViewPr>
    <p:cSldViewPr snapToGrid="0">
      <p:cViewPr varScale="1">
        <p:scale>
          <a:sx n="80" d="100"/>
          <a:sy n="80" d="100"/>
        </p:scale>
        <p:origin x="79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249CFA-ED21-4D73-9AE8-2B99149E4F98}" type="datetimeFigureOut">
              <a:rPr lang="en-US" smtClean="0"/>
              <a:t>3/17/2022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07BB18D-BBAE-4F1F-A0A3-CA4B9F4D498F}" type="slidenum">
              <a:rPr lang="en-US" smtClean="0"/>
              <a:t>‹#›</a:t>
            </a:fld>
            <a:endParaRPr lang="en-US"/>
          </a:p>
        </p:txBody>
      </p:sp>
    </p:spTree>
    <p:extLst>
      <p:ext uri="{BB962C8B-B14F-4D97-AF65-F5344CB8AC3E}">
        <p14:creationId xmlns:p14="http://schemas.microsoft.com/office/powerpoint/2010/main" val="140390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2</a:t>
            </a:fld>
            <a:endParaRPr lang="en-US"/>
          </a:p>
        </p:txBody>
      </p:sp>
    </p:spTree>
    <p:extLst>
      <p:ext uri="{BB962C8B-B14F-4D97-AF65-F5344CB8AC3E}">
        <p14:creationId xmlns:p14="http://schemas.microsoft.com/office/powerpoint/2010/main" val="3010372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3</a:t>
            </a:fld>
            <a:endParaRPr lang="en-US"/>
          </a:p>
        </p:txBody>
      </p:sp>
    </p:spTree>
    <p:extLst>
      <p:ext uri="{BB962C8B-B14F-4D97-AF65-F5344CB8AC3E}">
        <p14:creationId xmlns:p14="http://schemas.microsoft.com/office/powerpoint/2010/main" val="110310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BB18D-BBAE-4F1F-A0A3-CA4B9F4D498F}" type="slidenum">
              <a:rPr lang="en-US" smtClean="0"/>
              <a:t>4</a:t>
            </a:fld>
            <a:endParaRPr lang="en-US"/>
          </a:p>
        </p:txBody>
      </p:sp>
    </p:spTree>
    <p:extLst>
      <p:ext uri="{BB962C8B-B14F-4D97-AF65-F5344CB8AC3E}">
        <p14:creationId xmlns:p14="http://schemas.microsoft.com/office/powerpoint/2010/main" val="2809638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lit Screen Title Slide">
    <p:spTree>
      <p:nvGrpSpPr>
        <p:cNvPr id="1" name=""/>
        <p:cNvGrpSpPr/>
        <p:nvPr/>
      </p:nvGrpSpPr>
      <p:grpSpPr>
        <a:xfrm>
          <a:off x="0" y="0"/>
          <a:ext cx="0" cy="0"/>
          <a:chOff x="0" y="0"/>
          <a:chExt cx="0" cy="0"/>
        </a:xfrm>
      </p:grpSpPr>
      <p:sp>
        <p:nvSpPr>
          <p:cNvPr id="12" name="Content Placeholder 21">
            <a:extLst>
              <a:ext uri="{FF2B5EF4-FFF2-40B4-BE49-F238E27FC236}">
                <a16:creationId xmlns:a16="http://schemas.microsoft.com/office/drawing/2014/main" id="{48A7FCA1-3FE6-48AC-95C0-55D266CB5DB0}"/>
              </a:ext>
            </a:extLst>
          </p:cNvPr>
          <p:cNvSpPr>
            <a:spLocks noGrp="1"/>
          </p:cNvSpPr>
          <p:nvPr>
            <p:ph sz="quarter" idx="13" hasCustomPrompt="1"/>
          </p:nvPr>
        </p:nvSpPr>
        <p:spPr>
          <a:xfrm>
            <a:off x="2" y="0"/>
            <a:ext cx="4456671" cy="6858000"/>
          </a:xfrm>
        </p:spPr>
        <p:txBody>
          <a:bodyPr/>
          <a:lstStyle>
            <a:lvl1pPr>
              <a:defRPr/>
            </a:lvl1pPr>
          </a:lstStyle>
          <a:p>
            <a:pPr lvl="0"/>
            <a:r>
              <a:rPr lang="en-US" dirty="0"/>
              <a:t>Put an image or icon on this side that is related to your presentation.</a:t>
            </a:r>
          </a:p>
        </p:txBody>
      </p:sp>
      <p:sp>
        <p:nvSpPr>
          <p:cNvPr id="2" name="Title 1">
            <a:extLst>
              <a:ext uri="{FF2B5EF4-FFF2-40B4-BE49-F238E27FC236}">
                <a16:creationId xmlns:a16="http://schemas.microsoft.com/office/drawing/2014/main" id="{510B863C-96B9-4115-9C08-E71570C5F37E}"/>
              </a:ext>
            </a:extLst>
          </p:cNvPr>
          <p:cNvSpPr>
            <a:spLocks noGrp="1"/>
          </p:cNvSpPr>
          <p:nvPr>
            <p:ph type="ctrTitle" hasCustomPrompt="1"/>
          </p:nvPr>
        </p:nvSpPr>
        <p:spPr>
          <a:xfrm>
            <a:off x="4880008" y="480469"/>
            <a:ext cx="6375133" cy="2387600"/>
          </a:xfrm>
        </p:spPr>
        <p:txBody>
          <a:bodyPr anchor="b">
            <a:normAutofit/>
          </a:bodyPr>
          <a:lstStyle>
            <a:lvl1pPr algn="l">
              <a:defRPr sz="4000">
                <a:latin typeface="Franklin Gothic Demi Cond" panose="020B0706030402020204" pitchFamily="34" charset="0"/>
              </a:defRPr>
            </a:lvl1pPr>
          </a:lstStyle>
          <a:p>
            <a:r>
              <a:rPr lang="en-US" dirty="0"/>
              <a:t>Presentation Title</a:t>
            </a:r>
          </a:p>
        </p:txBody>
      </p:sp>
      <p:sp>
        <p:nvSpPr>
          <p:cNvPr id="3" name="Subtitle 2">
            <a:extLst>
              <a:ext uri="{FF2B5EF4-FFF2-40B4-BE49-F238E27FC236}">
                <a16:creationId xmlns:a16="http://schemas.microsoft.com/office/drawing/2014/main" id="{0BE84404-6AAE-4713-8412-14D5B6FB51C5}"/>
              </a:ext>
            </a:extLst>
          </p:cNvPr>
          <p:cNvSpPr>
            <a:spLocks noGrp="1"/>
          </p:cNvSpPr>
          <p:nvPr>
            <p:ph type="subTitle" idx="1" hasCustomPrompt="1"/>
          </p:nvPr>
        </p:nvSpPr>
        <p:spPr>
          <a:xfrm>
            <a:off x="4880011" y="2960144"/>
            <a:ext cx="6375133" cy="1294974"/>
          </a:xfrm>
        </p:spPr>
        <p:txBody>
          <a:bodyPr>
            <a:noAutofit/>
          </a:bodyPr>
          <a:lstStyle>
            <a:lvl1pPr marL="0" indent="0" algn="l">
              <a:buNone/>
              <a:defRPr sz="2400">
                <a:solidFill>
                  <a:schemeClr val="tx1"/>
                </a:solidFill>
                <a:latin typeface="Franklin Gothic Medium" panose="020B06030201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Put a subtitle here if needed.</a:t>
            </a:r>
          </a:p>
        </p:txBody>
      </p:sp>
      <p:pic>
        <p:nvPicPr>
          <p:cNvPr id="8" name="Picture 7">
            <a:extLst>
              <a:ext uri="{FF2B5EF4-FFF2-40B4-BE49-F238E27FC236}">
                <a16:creationId xmlns:a16="http://schemas.microsoft.com/office/drawing/2014/main" id="{02251580-7171-4B22-A86F-641F2D0E14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1367" y="5925744"/>
            <a:ext cx="1683774" cy="451787"/>
          </a:xfrm>
          <a:prstGeom prst="rect">
            <a:avLst/>
          </a:prstGeom>
        </p:spPr>
      </p:pic>
      <p:sp>
        <p:nvSpPr>
          <p:cNvPr id="7" name="Text Placeholder 6">
            <a:extLst>
              <a:ext uri="{FF2B5EF4-FFF2-40B4-BE49-F238E27FC236}">
                <a16:creationId xmlns:a16="http://schemas.microsoft.com/office/drawing/2014/main" id="{6D956C2A-1D08-4F7E-8F15-F176BB2D6502}"/>
              </a:ext>
            </a:extLst>
          </p:cNvPr>
          <p:cNvSpPr>
            <a:spLocks noGrp="1"/>
          </p:cNvSpPr>
          <p:nvPr>
            <p:ph type="body" sz="quarter" idx="14" hasCustomPrompt="1"/>
          </p:nvPr>
        </p:nvSpPr>
        <p:spPr>
          <a:xfrm>
            <a:off x="4880011" y="4530726"/>
            <a:ext cx="6375367" cy="359930"/>
          </a:xfrm>
        </p:spPr>
        <p:txBody>
          <a:bodyPr>
            <a:normAutofit/>
          </a:bodyPr>
          <a:lstStyle>
            <a:lvl1pPr>
              <a:defRPr sz="1013"/>
            </a:lvl1pPr>
          </a:lstStyle>
          <a:p>
            <a:pPr lvl="0"/>
            <a:r>
              <a:rPr lang="en-US" dirty="0"/>
              <a:t>Date</a:t>
            </a:r>
          </a:p>
        </p:txBody>
      </p:sp>
    </p:spTree>
    <p:extLst>
      <p:ext uri="{BB962C8B-B14F-4D97-AF65-F5344CB8AC3E}">
        <p14:creationId xmlns:p14="http://schemas.microsoft.com/office/powerpoint/2010/main" val="52929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5317015-F85D-4753-B5BA-F9F1A37347C3}"/>
              </a:ext>
            </a:extLst>
          </p:cNvPr>
          <p:cNvSpPr/>
          <p:nvPr userDrawn="1"/>
        </p:nvSpPr>
        <p:spPr>
          <a:xfrm>
            <a:off x="-1" y="3484008"/>
            <a:ext cx="12192001" cy="337399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pic>
        <p:nvPicPr>
          <p:cNvPr id="23" name="Picture 22">
            <a:extLst>
              <a:ext uri="{FF2B5EF4-FFF2-40B4-BE49-F238E27FC236}">
                <a16:creationId xmlns:a16="http://schemas.microsoft.com/office/drawing/2014/main" id="{19C2C04E-98F3-4E37-95CF-3F1927C4FF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2317" y="743409"/>
            <a:ext cx="2380239" cy="638661"/>
          </a:xfrm>
          <a:prstGeom prst="rect">
            <a:avLst/>
          </a:prstGeom>
        </p:spPr>
      </p:pic>
      <p:sp>
        <p:nvSpPr>
          <p:cNvPr id="25" name="Text Placeholder 11">
            <a:extLst>
              <a:ext uri="{FF2B5EF4-FFF2-40B4-BE49-F238E27FC236}">
                <a16:creationId xmlns:a16="http://schemas.microsoft.com/office/drawing/2014/main" id="{31EC38E7-90DC-4240-BB07-17CB10FC0E81}"/>
              </a:ext>
            </a:extLst>
          </p:cNvPr>
          <p:cNvSpPr>
            <a:spLocks noGrp="1"/>
          </p:cNvSpPr>
          <p:nvPr>
            <p:ph type="body" sz="quarter" idx="12"/>
          </p:nvPr>
        </p:nvSpPr>
        <p:spPr>
          <a:xfrm>
            <a:off x="5028557" y="4919056"/>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a:t>Click to edit Master text styles</a:t>
            </a:r>
          </a:p>
        </p:txBody>
      </p:sp>
      <p:sp>
        <p:nvSpPr>
          <p:cNvPr id="26" name="Title 1">
            <a:extLst>
              <a:ext uri="{FF2B5EF4-FFF2-40B4-BE49-F238E27FC236}">
                <a16:creationId xmlns:a16="http://schemas.microsoft.com/office/drawing/2014/main" id="{888AF295-1154-4875-880B-78365AB7D58E}"/>
              </a:ext>
            </a:extLst>
          </p:cNvPr>
          <p:cNvSpPr>
            <a:spLocks noGrp="1"/>
          </p:cNvSpPr>
          <p:nvPr>
            <p:ph type="title" hasCustomPrompt="1"/>
          </p:nvPr>
        </p:nvSpPr>
        <p:spPr>
          <a:xfrm>
            <a:off x="4026115" y="1607392"/>
            <a:ext cx="6608934" cy="1600200"/>
          </a:xfrm>
        </p:spPr>
        <p:txBody>
          <a:bodyPr anchor="b">
            <a:normAutofit/>
          </a:bodyPr>
          <a:lstStyle>
            <a:lvl1pPr>
              <a:defRPr sz="4000">
                <a:solidFill>
                  <a:schemeClr val="tx1"/>
                </a:solidFill>
              </a:defRPr>
            </a:lvl1pPr>
          </a:lstStyle>
          <a:p>
            <a:r>
              <a:rPr lang="en-US" dirty="0"/>
              <a:t>Thank you!</a:t>
            </a:r>
          </a:p>
        </p:txBody>
      </p:sp>
      <p:sp>
        <p:nvSpPr>
          <p:cNvPr id="27" name="Text Placeholder 4">
            <a:extLst>
              <a:ext uri="{FF2B5EF4-FFF2-40B4-BE49-F238E27FC236}">
                <a16:creationId xmlns:a16="http://schemas.microsoft.com/office/drawing/2014/main" id="{3C5D7E38-A48C-4E81-A5DB-A88FFB1D56A9}"/>
              </a:ext>
            </a:extLst>
          </p:cNvPr>
          <p:cNvSpPr>
            <a:spLocks noGrp="1"/>
          </p:cNvSpPr>
          <p:nvPr>
            <p:ph type="body" sz="quarter" idx="13" hasCustomPrompt="1"/>
          </p:nvPr>
        </p:nvSpPr>
        <p:spPr>
          <a:xfrm>
            <a:off x="4026115" y="4172109"/>
            <a:ext cx="6608552" cy="509503"/>
          </a:xfrm>
        </p:spPr>
        <p:txBody>
          <a:bodyPr>
            <a:normAutofit/>
          </a:bodyPr>
          <a:lstStyle>
            <a:lvl1pPr>
              <a:defRPr sz="3200">
                <a:solidFill>
                  <a:schemeClr val="bg1"/>
                </a:solidFill>
                <a:latin typeface="+mj-lt"/>
              </a:defRPr>
            </a:lvl1pPr>
          </a:lstStyle>
          <a:p>
            <a:pPr lvl="0"/>
            <a:r>
              <a:rPr lang="en-US" dirty="0"/>
              <a:t>Let’s stay in touch.</a:t>
            </a:r>
          </a:p>
        </p:txBody>
      </p:sp>
      <p:sp>
        <p:nvSpPr>
          <p:cNvPr id="28" name="Text Placeholder 11">
            <a:extLst>
              <a:ext uri="{FF2B5EF4-FFF2-40B4-BE49-F238E27FC236}">
                <a16:creationId xmlns:a16="http://schemas.microsoft.com/office/drawing/2014/main" id="{FA6E5943-7075-4F81-B9DA-EFBF6C7EA548}"/>
              </a:ext>
            </a:extLst>
          </p:cNvPr>
          <p:cNvSpPr>
            <a:spLocks noGrp="1"/>
          </p:cNvSpPr>
          <p:nvPr>
            <p:ph type="body" sz="quarter" idx="14" hasCustomPrompt="1"/>
          </p:nvPr>
        </p:nvSpPr>
        <p:spPr>
          <a:xfrm>
            <a:off x="4025796" y="4919056"/>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Email:</a:t>
            </a:r>
          </a:p>
        </p:txBody>
      </p:sp>
      <p:sp>
        <p:nvSpPr>
          <p:cNvPr id="29" name="Text Placeholder 11">
            <a:extLst>
              <a:ext uri="{FF2B5EF4-FFF2-40B4-BE49-F238E27FC236}">
                <a16:creationId xmlns:a16="http://schemas.microsoft.com/office/drawing/2014/main" id="{1C7F5132-370C-4BF1-9F89-384CFC67F03D}"/>
              </a:ext>
            </a:extLst>
          </p:cNvPr>
          <p:cNvSpPr>
            <a:spLocks noGrp="1"/>
          </p:cNvSpPr>
          <p:nvPr>
            <p:ph type="body" sz="quarter" idx="15" hasCustomPrompt="1"/>
          </p:nvPr>
        </p:nvSpPr>
        <p:spPr>
          <a:xfrm>
            <a:off x="4025796" y="5384394"/>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Web:</a:t>
            </a:r>
          </a:p>
        </p:txBody>
      </p:sp>
      <p:sp>
        <p:nvSpPr>
          <p:cNvPr id="30" name="Text Placeholder 11">
            <a:extLst>
              <a:ext uri="{FF2B5EF4-FFF2-40B4-BE49-F238E27FC236}">
                <a16:creationId xmlns:a16="http://schemas.microsoft.com/office/drawing/2014/main" id="{F5E824F4-6790-40DA-BF23-AC14B8A48591}"/>
              </a:ext>
            </a:extLst>
          </p:cNvPr>
          <p:cNvSpPr>
            <a:spLocks noGrp="1"/>
          </p:cNvSpPr>
          <p:nvPr>
            <p:ph type="body" sz="quarter" idx="16" hasCustomPrompt="1"/>
          </p:nvPr>
        </p:nvSpPr>
        <p:spPr>
          <a:xfrm>
            <a:off x="4025796" y="5824132"/>
            <a:ext cx="1002443" cy="439738"/>
          </a:xfrm>
        </p:spPr>
        <p:txBody>
          <a:bodyPr>
            <a:normAutofit/>
          </a:bodyPr>
          <a:lstStyle>
            <a:lvl1pPr marL="0" indent="0">
              <a:buFont typeface="Arial" panose="020B0604020202020204" pitchFamily="34" charset="0"/>
              <a:buNone/>
              <a:defRPr sz="2400">
                <a:solidFill>
                  <a:schemeClr val="bg1"/>
                </a:solidFill>
                <a:latin typeface="+mj-lt"/>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Social:</a:t>
            </a:r>
          </a:p>
        </p:txBody>
      </p:sp>
      <p:sp>
        <p:nvSpPr>
          <p:cNvPr id="31" name="Text Placeholder 11">
            <a:extLst>
              <a:ext uri="{FF2B5EF4-FFF2-40B4-BE49-F238E27FC236}">
                <a16:creationId xmlns:a16="http://schemas.microsoft.com/office/drawing/2014/main" id="{4C596046-DA51-49D0-8BCC-BDCE7C4D0FA6}"/>
              </a:ext>
            </a:extLst>
          </p:cNvPr>
          <p:cNvSpPr>
            <a:spLocks noGrp="1"/>
          </p:cNvSpPr>
          <p:nvPr>
            <p:ph type="body" sz="quarter" idx="17" hasCustomPrompt="1"/>
          </p:nvPr>
        </p:nvSpPr>
        <p:spPr>
          <a:xfrm>
            <a:off x="5028239" y="5378960"/>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healthvermont.gov</a:t>
            </a:r>
          </a:p>
        </p:txBody>
      </p:sp>
      <p:sp>
        <p:nvSpPr>
          <p:cNvPr id="32" name="Text Placeholder 11">
            <a:extLst>
              <a:ext uri="{FF2B5EF4-FFF2-40B4-BE49-F238E27FC236}">
                <a16:creationId xmlns:a16="http://schemas.microsoft.com/office/drawing/2014/main" id="{28633B5A-E5E2-4F24-B8B2-96ED4105C5FD}"/>
              </a:ext>
            </a:extLst>
          </p:cNvPr>
          <p:cNvSpPr>
            <a:spLocks noGrp="1"/>
          </p:cNvSpPr>
          <p:nvPr>
            <p:ph type="body" sz="quarter" idx="18" hasCustomPrompt="1"/>
          </p:nvPr>
        </p:nvSpPr>
        <p:spPr>
          <a:xfrm>
            <a:off x="5028239" y="5824132"/>
            <a:ext cx="5606428"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a:t>
            </a:r>
            <a:r>
              <a:rPr lang="en-US" dirty="0" err="1"/>
              <a:t>healthvermont</a:t>
            </a:r>
            <a:endParaRPr lang="en-US" dirty="0"/>
          </a:p>
        </p:txBody>
      </p:sp>
    </p:spTree>
    <p:extLst>
      <p:ext uri="{BB962C8B-B14F-4D97-AF65-F5344CB8AC3E}">
        <p14:creationId xmlns:p14="http://schemas.microsoft.com/office/powerpoint/2010/main" val="9754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5769B8-9AC8-44C2-92EE-6502E01B8D95}"/>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361FF16F-32E0-4B65-A384-AF4601536E5D}"/>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full sentence.</a:t>
            </a:r>
          </a:p>
        </p:txBody>
      </p:sp>
      <p:sp>
        <p:nvSpPr>
          <p:cNvPr id="3" name="Content Placeholder 2">
            <a:extLst>
              <a:ext uri="{FF2B5EF4-FFF2-40B4-BE49-F238E27FC236}">
                <a16:creationId xmlns:a16="http://schemas.microsoft.com/office/drawing/2014/main" id="{984D45EB-D754-4138-B747-9B757AF45E50}"/>
              </a:ext>
            </a:extLst>
          </p:cNvPr>
          <p:cNvSpPr>
            <a:spLocks noGrp="1"/>
          </p:cNvSpPr>
          <p:nvPr>
            <p:ph idx="1" hasCustomPrompt="1"/>
          </p:nvPr>
        </p:nvSpPr>
        <p:spPr/>
        <p:txBody>
          <a:bodyPr>
            <a:normAutofit/>
          </a:bodyPr>
          <a:lstStyle>
            <a:lvl1pPr marL="0" indent="0">
              <a:buNone/>
              <a:defRPr sz="2400"/>
            </a:lvl1pPr>
          </a:lstStyle>
          <a:p>
            <a:pPr lvl="0"/>
            <a:r>
              <a:rPr lang="en-US" dirty="0"/>
              <a:t>This is a slide layout for general purposes. Use it for some simple text or a large data visualization.</a:t>
            </a:r>
          </a:p>
          <a:p>
            <a:pPr lvl="0"/>
            <a:endParaRPr lang="en-US" dirty="0"/>
          </a:p>
          <a:p>
            <a:pPr lvl="0"/>
            <a:r>
              <a:rPr lang="en-US" dirty="0"/>
              <a:t>Remember: don’t fill your slides with text! Use your slides to reinforce the key messages of your presentation, but don’t overwhelm the viewer by giving them too much to read.</a:t>
            </a:r>
          </a:p>
        </p:txBody>
      </p:sp>
      <p:sp>
        <p:nvSpPr>
          <p:cNvPr id="8" name="Slide Number Placeholder 3">
            <a:extLst>
              <a:ext uri="{FF2B5EF4-FFF2-40B4-BE49-F238E27FC236}">
                <a16:creationId xmlns:a16="http://schemas.microsoft.com/office/drawing/2014/main" id="{A0565F52-8E19-4DCE-802C-1F74B0DFFD26}"/>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9" name="Footer Placeholder 4">
            <a:extLst>
              <a:ext uri="{FF2B5EF4-FFF2-40B4-BE49-F238E27FC236}">
                <a16:creationId xmlns:a16="http://schemas.microsoft.com/office/drawing/2014/main" id="{2115853A-89C4-4567-A46A-6995F893907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96980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CD12-6501-4514-912A-11CD1708F2D6}"/>
              </a:ext>
            </a:extLst>
          </p:cNvPr>
          <p:cNvSpPr>
            <a:spLocks noGrp="1"/>
          </p:cNvSpPr>
          <p:nvPr>
            <p:ph type="title" hasCustomPrompt="1"/>
          </p:nvPr>
        </p:nvSpPr>
        <p:spPr>
          <a:xfrm>
            <a:off x="831851" y="1709742"/>
            <a:ext cx="10515600" cy="2852737"/>
          </a:xfrm>
        </p:spPr>
        <p:txBody>
          <a:bodyPr anchor="b">
            <a:normAutofit/>
          </a:bodyPr>
          <a:lstStyle>
            <a:lvl1pPr>
              <a:defRPr sz="4000">
                <a:solidFill>
                  <a:schemeClr val="accent1"/>
                </a:solidFill>
              </a:defRPr>
            </a:lvl1pPr>
          </a:lstStyle>
          <a:p>
            <a:r>
              <a:rPr lang="en-US" dirty="0"/>
              <a:t>Section Title</a:t>
            </a:r>
          </a:p>
        </p:txBody>
      </p:sp>
      <p:sp>
        <p:nvSpPr>
          <p:cNvPr id="3" name="Text Placeholder 2">
            <a:extLst>
              <a:ext uri="{FF2B5EF4-FFF2-40B4-BE49-F238E27FC236}">
                <a16:creationId xmlns:a16="http://schemas.microsoft.com/office/drawing/2014/main" id="{13AA1ECA-ED70-4B31-993D-12E5981F492C}"/>
              </a:ext>
            </a:extLst>
          </p:cNvPr>
          <p:cNvSpPr>
            <a:spLocks noGrp="1"/>
          </p:cNvSpPr>
          <p:nvPr>
            <p:ph type="body" idx="1" hasCustomPrompt="1"/>
          </p:nvPr>
        </p:nvSpPr>
        <p:spPr>
          <a:xfrm>
            <a:off x="831851" y="4589467"/>
            <a:ext cx="10515600" cy="1500187"/>
          </a:xfrm>
        </p:spPr>
        <p:txBody>
          <a:bodyPr>
            <a:normAutofit/>
          </a:bodyPr>
          <a:lstStyle>
            <a:lvl1pPr marL="0" indent="0">
              <a:buNone/>
              <a:defRPr sz="240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Use this slide to create a break between sections of your presentation. You can include subtext in this space if needed.</a:t>
            </a:r>
          </a:p>
        </p:txBody>
      </p:sp>
    </p:spTree>
    <p:extLst>
      <p:ext uri="{BB962C8B-B14F-4D97-AF65-F5344CB8AC3E}">
        <p14:creationId xmlns:p14="http://schemas.microsoft.com/office/powerpoint/2010/main" val="203741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DB5CC-2978-43FA-A375-024F0648C1F4}"/>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8582F355-E948-42EE-A677-0FCC9BED4D53}"/>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3A36713B-3791-4932-8705-79F9316DC928}"/>
              </a:ext>
            </a:extLst>
          </p:cNvPr>
          <p:cNvSpPr>
            <a:spLocks noGrp="1"/>
          </p:cNvSpPr>
          <p:nvPr>
            <p:ph sz="half" idx="1" hasCustomPrompt="1"/>
          </p:nvPr>
        </p:nvSpPr>
        <p:spPr>
          <a:xfrm>
            <a:off x="838200" y="1825625"/>
            <a:ext cx="5181600" cy="4351338"/>
          </a:xfrm>
        </p:spPr>
        <p:txBody>
          <a:bodyPr>
            <a:normAutofit/>
          </a:bodyPr>
          <a:lstStyle>
            <a:lvl1pPr>
              <a:defRPr sz="2400"/>
            </a:lvl1pPr>
          </a:lstStyle>
          <a:p>
            <a:pPr lvl="0"/>
            <a:r>
              <a:rPr lang="en-US" dirty="0"/>
              <a:t>Text or data visualization here</a:t>
            </a:r>
          </a:p>
        </p:txBody>
      </p:sp>
      <p:sp>
        <p:nvSpPr>
          <p:cNvPr id="4" name="Content Placeholder 3">
            <a:extLst>
              <a:ext uri="{FF2B5EF4-FFF2-40B4-BE49-F238E27FC236}">
                <a16:creationId xmlns:a16="http://schemas.microsoft.com/office/drawing/2014/main" id="{8470189A-3AF6-4E59-AA0F-3F10CB7E7A19}"/>
              </a:ext>
            </a:extLst>
          </p:cNvPr>
          <p:cNvSpPr>
            <a:spLocks noGrp="1"/>
          </p:cNvSpPr>
          <p:nvPr>
            <p:ph sz="half" idx="2" hasCustomPrompt="1"/>
          </p:nvPr>
        </p:nvSpPr>
        <p:spPr>
          <a:xfrm>
            <a:off x="6172200" y="1825625"/>
            <a:ext cx="5181600" cy="4351338"/>
          </a:xfrm>
        </p:spPr>
        <p:txBody>
          <a:bodyPr>
            <a:normAutofit/>
          </a:bodyPr>
          <a:lstStyle>
            <a:lvl1pPr>
              <a:defRPr sz="2400"/>
            </a:lvl1pPr>
          </a:lstStyle>
          <a:p>
            <a:pPr lvl="0"/>
            <a:r>
              <a:rPr lang="en-US" dirty="0"/>
              <a:t>Text or data visualization here</a:t>
            </a:r>
          </a:p>
        </p:txBody>
      </p:sp>
      <p:sp>
        <p:nvSpPr>
          <p:cNvPr id="13" name="Slide Number Placeholder 3">
            <a:extLst>
              <a:ext uri="{FF2B5EF4-FFF2-40B4-BE49-F238E27FC236}">
                <a16:creationId xmlns:a16="http://schemas.microsoft.com/office/drawing/2014/main" id="{A97C5068-ED4B-4E8D-8D2B-2EAB2AE4405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E436CFF-E5C4-4E0E-9D88-4FDBD8E2ED2A}"/>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57386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CDE78A0C-6B5E-46AE-B27D-A51E59A88FBD}"/>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40F792BE-FFC2-4C14-9A28-B52AC822673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392803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lstStyle>
            <a:lvl1pPr marL="0" indent="0" algn="r">
              <a:buNone/>
              <a:defRPr sz="3200">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6" name="Slide Number Placeholder 3">
            <a:extLst>
              <a:ext uri="{FF2B5EF4-FFF2-40B4-BE49-F238E27FC236}">
                <a16:creationId xmlns:a16="http://schemas.microsoft.com/office/drawing/2014/main" id="{2AB13E42-2D86-4131-B601-6F078CA98F4A}"/>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F8A30E44-A09F-4D0F-98E8-D9E1E5FC68F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58602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2">
    <p:bg>
      <p:bgPr>
        <a:solidFill>
          <a:schemeClr val="accent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normAutofit/>
          </a:bodyPr>
          <a:lstStyle>
            <a:lvl1pPr marL="0" indent="0" algn="r">
              <a:buNone/>
              <a:defRPr sz="3200">
                <a:solidFill>
                  <a:schemeClr val="bg1"/>
                </a:solidFill>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10" name="Slide Number Placeholder 3">
            <a:extLst>
              <a:ext uri="{FF2B5EF4-FFF2-40B4-BE49-F238E27FC236}">
                <a16:creationId xmlns:a16="http://schemas.microsoft.com/office/drawing/2014/main" id="{5B509990-F7C6-4D6A-8711-A4EBAE1BAED5}"/>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bg1"/>
                </a:solidFill>
              </a:defRPr>
            </a:lvl1pPr>
          </a:lstStyle>
          <a:p>
            <a:fld id="{820DBD16-8F52-45AC-8998-73485FE4613D}" type="slidenum">
              <a:rPr lang="en-US" smtClean="0"/>
              <a:pPr/>
              <a:t>‹#›</a:t>
            </a:fld>
            <a:endParaRPr lang="en-US" dirty="0"/>
          </a:p>
        </p:txBody>
      </p:sp>
      <p:sp>
        <p:nvSpPr>
          <p:cNvPr id="11" name="Footer Placeholder 4">
            <a:extLst>
              <a:ext uri="{FF2B5EF4-FFF2-40B4-BE49-F238E27FC236}">
                <a16:creationId xmlns:a16="http://schemas.microsoft.com/office/drawing/2014/main" id="{735839DA-177B-439B-A35C-142DA0BF5ECB}"/>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bg1"/>
                </a:solidFill>
              </a:defRPr>
            </a:lvl1pPr>
          </a:lstStyle>
          <a:p>
            <a:r>
              <a:rPr lang="en-US"/>
              <a:t>Vermont Department of Health</a:t>
            </a:r>
            <a:endParaRPr lang="en-US" dirty="0"/>
          </a:p>
        </p:txBody>
      </p:sp>
    </p:spTree>
    <p:extLst>
      <p:ext uri="{BB962C8B-B14F-4D97-AF65-F5344CB8AC3E}">
        <p14:creationId xmlns:p14="http://schemas.microsoft.com/office/powerpoint/2010/main" val="73568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Half P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F316-2029-4109-AD44-4D3259B84309}"/>
              </a:ext>
            </a:extLst>
          </p:cNvPr>
          <p:cNvSpPr>
            <a:spLocks noGrp="1"/>
          </p:cNvSpPr>
          <p:nvPr>
            <p:ph type="title" hasCustomPrompt="1"/>
          </p:nvPr>
        </p:nvSpPr>
        <p:spPr>
          <a:xfrm>
            <a:off x="839788" y="987425"/>
            <a:ext cx="3932237" cy="1600200"/>
          </a:xfrm>
        </p:spPr>
        <p:txBody>
          <a:bodyPr anchor="b">
            <a:normAutofit/>
          </a:bodyPr>
          <a:lstStyle>
            <a:lvl1pPr>
              <a:defRPr sz="3200">
                <a:solidFill>
                  <a:schemeClr val="tx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A65F0E9F-F7D2-4151-9EFB-AA2749E8A8B0}"/>
              </a:ext>
            </a:extLst>
          </p:cNvPr>
          <p:cNvSpPr>
            <a:spLocks noGrp="1"/>
          </p:cNvSpPr>
          <p:nvPr>
            <p:ph idx="1"/>
          </p:nvPr>
        </p:nvSpPr>
        <p:spPr>
          <a:xfrm>
            <a:off x="5183188" y="987429"/>
            <a:ext cx="6172200" cy="4873625"/>
          </a:xfrm>
        </p:spPr>
        <p:txBody>
          <a:bodyPr>
            <a:normAutofit/>
          </a:bodyPr>
          <a:lstStyle>
            <a:lvl1pPr marL="0" indent="0">
              <a:buNone/>
              <a:defRPr sz="24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p:txBody>
      </p:sp>
      <p:sp>
        <p:nvSpPr>
          <p:cNvPr id="4" name="Text Placeholder 3">
            <a:extLst>
              <a:ext uri="{FF2B5EF4-FFF2-40B4-BE49-F238E27FC236}">
                <a16:creationId xmlns:a16="http://schemas.microsoft.com/office/drawing/2014/main" id="{C231308B-BE6E-4047-ABF5-41A9E7F11AC8}"/>
              </a:ext>
            </a:extLst>
          </p:cNvPr>
          <p:cNvSpPr>
            <a:spLocks noGrp="1"/>
          </p:cNvSpPr>
          <p:nvPr>
            <p:ph type="body" sz="half" idx="2" hasCustomPrompt="1"/>
          </p:nvPr>
        </p:nvSpPr>
        <p:spPr>
          <a:xfrm>
            <a:off x="839788" y="2587628"/>
            <a:ext cx="3932237" cy="3281363"/>
          </a:xfrm>
        </p:spPr>
        <p:txBody>
          <a:bodyPr>
            <a:normAutofit/>
          </a:bodyPr>
          <a:lstStyle>
            <a:lvl1pPr marL="0" indent="0">
              <a:buNone/>
              <a:defRPr sz="2400">
                <a:solidFill>
                  <a:schemeClr val="tx1"/>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Put supporting text here, but not too much!</a:t>
            </a:r>
          </a:p>
        </p:txBody>
      </p:sp>
      <p:sp>
        <p:nvSpPr>
          <p:cNvPr id="8" name="Slide Number Placeholder 3">
            <a:extLst>
              <a:ext uri="{FF2B5EF4-FFF2-40B4-BE49-F238E27FC236}">
                <a16:creationId xmlns:a16="http://schemas.microsoft.com/office/drawing/2014/main" id="{5CC2A6E0-B1D5-4D40-9212-034A623B267F}"/>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0" name="Footer Placeholder 4">
            <a:extLst>
              <a:ext uri="{FF2B5EF4-FFF2-40B4-BE49-F238E27FC236}">
                <a16:creationId xmlns:a16="http://schemas.microsoft.com/office/drawing/2014/main" id="{FAE77D1F-1547-478F-8ED2-2A92205F895F}"/>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737563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1B5C-CBC5-4813-B9F4-1E4BD2B87BDD}"/>
              </a:ext>
            </a:extLst>
          </p:cNvPr>
          <p:cNvSpPr>
            <a:spLocks noGrp="1"/>
          </p:cNvSpPr>
          <p:nvPr>
            <p:ph type="title" hasCustomPrompt="1"/>
          </p:nvPr>
        </p:nvSpPr>
        <p:spPr/>
        <p:txBody>
          <a:bodyPr>
            <a:normAutofit/>
          </a:bodyPr>
          <a:lstStyle>
            <a:lvl1pPr>
              <a:defRPr sz="3200"/>
            </a:lvl1pPr>
          </a:lstStyle>
          <a:p>
            <a:r>
              <a:rPr lang="en-US" dirty="0"/>
              <a:t>A Quick Recap</a:t>
            </a:r>
          </a:p>
        </p:txBody>
      </p:sp>
      <p:sp>
        <p:nvSpPr>
          <p:cNvPr id="6" name="Text Placeholder 5">
            <a:extLst>
              <a:ext uri="{FF2B5EF4-FFF2-40B4-BE49-F238E27FC236}">
                <a16:creationId xmlns:a16="http://schemas.microsoft.com/office/drawing/2014/main" id="{71337633-62BA-440A-8490-978F90888F01}"/>
              </a:ext>
            </a:extLst>
          </p:cNvPr>
          <p:cNvSpPr>
            <a:spLocks noGrp="1"/>
          </p:cNvSpPr>
          <p:nvPr>
            <p:ph type="body" sz="quarter" idx="12" hasCustomPrompt="1"/>
          </p:nvPr>
        </p:nvSpPr>
        <p:spPr>
          <a:xfrm>
            <a:off x="1993559" y="2137719"/>
            <a:ext cx="9362303" cy="1154112"/>
          </a:xfrm>
        </p:spPr>
        <p:txBody>
          <a:bodyPr/>
          <a:lstStyle>
            <a:lvl1pPr>
              <a:defRPr sz="2400"/>
            </a:lvl1pPr>
          </a:lstStyle>
          <a:p>
            <a:pPr lvl="0"/>
            <a:r>
              <a:rPr lang="en-US" dirty="0"/>
              <a:t>Use these points </a:t>
            </a:r>
            <a:r>
              <a:rPr lang="en-US"/>
              <a:t>to share </a:t>
            </a:r>
            <a:r>
              <a:rPr lang="en-US" dirty="0"/>
              <a:t>key takeaways from your presentation.</a:t>
            </a:r>
          </a:p>
        </p:txBody>
      </p:sp>
      <p:sp>
        <p:nvSpPr>
          <p:cNvPr id="8" name="Text Placeholder 5">
            <a:extLst>
              <a:ext uri="{FF2B5EF4-FFF2-40B4-BE49-F238E27FC236}">
                <a16:creationId xmlns:a16="http://schemas.microsoft.com/office/drawing/2014/main" id="{44FF4757-61B2-411F-981B-09DDFCB67737}"/>
              </a:ext>
            </a:extLst>
          </p:cNvPr>
          <p:cNvSpPr>
            <a:spLocks noGrp="1"/>
          </p:cNvSpPr>
          <p:nvPr>
            <p:ph type="body" sz="quarter" idx="13" hasCustomPrompt="1"/>
          </p:nvPr>
        </p:nvSpPr>
        <p:spPr>
          <a:xfrm>
            <a:off x="1991499" y="3420762"/>
            <a:ext cx="9362303" cy="1154112"/>
          </a:xfrm>
        </p:spPr>
        <p:txBody>
          <a:bodyPr/>
          <a:lstStyle>
            <a:lvl1pPr algn="l">
              <a:defRPr sz="2400"/>
            </a:lvl1pPr>
          </a:lstStyle>
          <a:p>
            <a:pPr lvl="0"/>
            <a:r>
              <a:rPr lang="en-US" dirty="0"/>
              <a:t>Points should be no longer than one sentence – the more boiled down and digestible, the better!</a:t>
            </a:r>
          </a:p>
        </p:txBody>
      </p:sp>
      <p:sp>
        <p:nvSpPr>
          <p:cNvPr id="9" name="Text Placeholder 5">
            <a:extLst>
              <a:ext uri="{FF2B5EF4-FFF2-40B4-BE49-F238E27FC236}">
                <a16:creationId xmlns:a16="http://schemas.microsoft.com/office/drawing/2014/main" id="{3675A2CB-5BCC-42DC-AB4C-85E0423997B4}"/>
              </a:ext>
            </a:extLst>
          </p:cNvPr>
          <p:cNvSpPr>
            <a:spLocks noGrp="1"/>
          </p:cNvSpPr>
          <p:nvPr>
            <p:ph type="body" sz="quarter" idx="14" hasCustomPrompt="1"/>
          </p:nvPr>
        </p:nvSpPr>
        <p:spPr>
          <a:xfrm>
            <a:off x="1991499" y="4703806"/>
            <a:ext cx="9362303" cy="1154112"/>
          </a:xfrm>
        </p:spPr>
        <p:txBody>
          <a:bodyPr>
            <a:normAutofit/>
          </a:bodyPr>
          <a:lstStyle>
            <a:lvl1pPr>
              <a:defRPr sz="2400"/>
            </a:lvl1pPr>
          </a:lstStyle>
          <a:p>
            <a:pPr lvl="0"/>
            <a:r>
              <a:rPr lang="en-US" dirty="0"/>
              <a:t>This final point should bring it all home – this is what will stick in people’s minds.</a:t>
            </a:r>
          </a:p>
        </p:txBody>
      </p:sp>
      <p:sp>
        <p:nvSpPr>
          <p:cNvPr id="10" name="TextBox 9">
            <a:extLst>
              <a:ext uri="{FF2B5EF4-FFF2-40B4-BE49-F238E27FC236}">
                <a16:creationId xmlns:a16="http://schemas.microsoft.com/office/drawing/2014/main" id="{3DCF7EA1-3A3E-4DD8-8050-FA5A3A498069}"/>
              </a:ext>
            </a:extLst>
          </p:cNvPr>
          <p:cNvSpPr txBox="1"/>
          <p:nvPr userDrawn="1"/>
        </p:nvSpPr>
        <p:spPr>
          <a:xfrm>
            <a:off x="879390" y="1872426"/>
            <a:ext cx="1376817" cy="784830"/>
          </a:xfrm>
          <a:prstGeom prst="rect">
            <a:avLst/>
          </a:prstGeom>
          <a:noFill/>
        </p:spPr>
        <p:txBody>
          <a:bodyPr wrap="square" rtlCol="0">
            <a:spAutoFit/>
          </a:bodyPr>
          <a:lstStyle/>
          <a:p>
            <a:r>
              <a:rPr lang="en-US" sz="4500" dirty="0">
                <a:solidFill>
                  <a:schemeClr val="accent1"/>
                </a:solidFill>
                <a:latin typeface="+mj-lt"/>
              </a:rPr>
              <a:t>1</a:t>
            </a:r>
          </a:p>
        </p:txBody>
      </p:sp>
      <p:sp>
        <p:nvSpPr>
          <p:cNvPr id="11" name="TextBox 10">
            <a:extLst>
              <a:ext uri="{FF2B5EF4-FFF2-40B4-BE49-F238E27FC236}">
                <a16:creationId xmlns:a16="http://schemas.microsoft.com/office/drawing/2014/main" id="{28B074D7-5222-44F8-BB3F-E5728699E8EB}"/>
              </a:ext>
            </a:extLst>
          </p:cNvPr>
          <p:cNvSpPr txBox="1"/>
          <p:nvPr userDrawn="1"/>
        </p:nvSpPr>
        <p:spPr>
          <a:xfrm>
            <a:off x="838202" y="3155468"/>
            <a:ext cx="1376817" cy="784830"/>
          </a:xfrm>
          <a:prstGeom prst="rect">
            <a:avLst/>
          </a:prstGeom>
          <a:noFill/>
        </p:spPr>
        <p:txBody>
          <a:bodyPr wrap="square" rtlCol="0">
            <a:spAutoFit/>
          </a:bodyPr>
          <a:lstStyle/>
          <a:p>
            <a:r>
              <a:rPr lang="en-US" sz="4500" dirty="0">
                <a:solidFill>
                  <a:schemeClr val="accent1"/>
                </a:solidFill>
                <a:latin typeface="+mj-lt"/>
              </a:rPr>
              <a:t>2</a:t>
            </a:r>
          </a:p>
        </p:txBody>
      </p:sp>
      <p:sp>
        <p:nvSpPr>
          <p:cNvPr id="12" name="TextBox 11">
            <a:extLst>
              <a:ext uri="{FF2B5EF4-FFF2-40B4-BE49-F238E27FC236}">
                <a16:creationId xmlns:a16="http://schemas.microsoft.com/office/drawing/2014/main" id="{463AEF0F-7350-45D4-94C7-679A13CA7CB7}"/>
              </a:ext>
            </a:extLst>
          </p:cNvPr>
          <p:cNvSpPr txBox="1"/>
          <p:nvPr userDrawn="1"/>
        </p:nvSpPr>
        <p:spPr>
          <a:xfrm>
            <a:off x="838202" y="4438513"/>
            <a:ext cx="1376817" cy="784830"/>
          </a:xfrm>
          <a:prstGeom prst="rect">
            <a:avLst/>
          </a:prstGeom>
          <a:noFill/>
        </p:spPr>
        <p:txBody>
          <a:bodyPr wrap="square" rtlCol="0">
            <a:spAutoFit/>
          </a:bodyPr>
          <a:lstStyle/>
          <a:p>
            <a:r>
              <a:rPr lang="en-US" sz="4500" dirty="0">
                <a:solidFill>
                  <a:schemeClr val="accent1"/>
                </a:solidFill>
                <a:latin typeface="+mj-lt"/>
              </a:rPr>
              <a:t>3</a:t>
            </a:r>
          </a:p>
        </p:txBody>
      </p:sp>
      <p:sp>
        <p:nvSpPr>
          <p:cNvPr id="13" name="Slide Number Placeholder 3">
            <a:extLst>
              <a:ext uri="{FF2B5EF4-FFF2-40B4-BE49-F238E27FC236}">
                <a16:creationId xmlns:a16="http://schemas.microsoft.com/office/drawing/2014/main" id="{2D8250ED-B23E-4F43-AE50-FD67383E9C23}"/>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165246F-2EF3-4711-AA1E-8B42840B69BE}"/>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94976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B1A1B-D138-4C0D-8129-C12085219626}"/>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646339-AB4D-403F-8C57-1C6D39546D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51673B80-304C-4942-9670-CD64AB9DB5E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5" name="Footer Placeholder 4">
            <a:extLst>
              <a:ext uri="{FF2B5EF4-FFF2-40B4-BE49-F238E27FC236}">
                <a16:creationId xmlns:a16="http://schemas.microsoft.com/office/drawing/2014/main" id="{0ECC9936-B2F4-4849-B5D6-1047A5351FE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1551588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8" r:id="rId6"/>
    <p:sldLayoutId id="2147483660" r:id="rId7"/>
    <p:sldLayoutId id="2147483656" r:id="rId8"/>
    <p:sldLayoutId id="2147483663" r:id="rId9"/>
    <p:sldLayoutId id="2147483662" r:id="rId10"/>
  </p:sldLayoutIdLst>
  <p:hf hdr="0" dt="0"/>
  <p:txStyles>
    <p:titleStyle>
      <a:lvl1pPr algn="l" defTabSz="51435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514350" rtl="0" eaLnBrk="1" latinLnBrk="0" hangingPunct="1">
        <a:lnSpc>
          <a:spcPct val="90000"/>
        </a:lnSpc>
        <a:spcBef>
          <a:spcPts val="563"/>
        </a:spcBef>
        <a:buFont typeface="Arial" panose="020B0604020202020204" pitchFamily="34" charset="0"/>
        <a:buNone/>
        <a:defRPr sz="2400"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View of snowy town with mountains in the background.">
            <a:extLst>
              <a:ext uri="{FF2B5EF4-FFF2-40B4-BE49-F238E27FC236}">
                <a16:creationId xmlns:a16="http://schemas.microsoft.com/office/drawing/2014/main" id="{CF1B6B79-9F7B-4033-8EE7-824BFFD7A93D}"/>
              </a:ext>
              <a:ext uri="{C183D7F6-B498-43B3-948B-1728B52AA6E4}">
                <adec:decorative xmlns:adec="http://schemas.microsoft.com/office/drawing/2017/decorative" val="0"/>
              </a:ext>
            </a:extLst>
          </p:cNvPr>
          <p:cNvPicPr>
            <a:picLocks noGrp="1" noChangeAspect="1"/>
          </p:cNvPicPr>
          <p:nvPr>
            <p:ph sz="quarter" idx="13"/>
          </p:nvPr>
        </p:nvPicPr>
        <p:blipFill>
          <a:blip r:embed="rId2"/>
          <a:stretch>
            <a:fillRect/>
          </a:stretch>
        </p:blipFill>
        <p:spPr>
          <a:xfrm>
            <a:off x="308124" y="3631861"/>
            <a:ext cx="4493241" cy="3008867"/>
          </a:xfrm>
          <a:prstGeom prst="rect">
            <a:avLst/>
          </a:prstGeom>
        </p:spPr>
      </p:pic>
      <p:sp>
        <p:nvSpPr>
          <p:cNvPr id="3" name="Title 2">
            <a:extLst>
              <a:ext uri="{FF2B5EF4-FFF2-40B4-BE49-F238E27FC236}">
                <a16:creationId xmlns:a16="http://schemas.microsoft.com/office/drawing/2014/main" id="{D189B86B-4E8A-4131-86AB-53B8880B31DF}"/>
              </a:ext>
            </a:extLst>
          </p:cNvPr>
          <p:cNvSpPr>
            <a:spLocks noGrp="1"/>
          </p:cNvSpPr>
          <p:nvPr>
            <p:ph type="ctrTitle"/>
          </p:nvPr>
        </p:nvSpPr>
        <p:spPr>
          <a:xfrm>
            <a:off x="4880007" y="1308814"/>
            <a:ext cx="6375133" cy="2387600"/>
          </a:xfrm>
        </p:spPr>
        <p:txBody>
          <a:bodyPr>
            <a:normAutofit/>
          </a:bodyPr>
          <a:lstStyle/>
          <a:p>
            <a:r>
              <a:rPr lang="en-US" dirty="0"/>
              <a:t>Logic Models Templates</a:t>
            </a:r>
            <a:br>
              <a:rPr lang="en-US" dirty="0"/>
            </a:br>
            <a:br>
              <a:rPr lang="en-US" dirty="0"/>
            </a:br>
            <a:r>
              <a:rPr lang="en-US" sz="2800" dirty="0"/>
              <a:t>Fillable logic model templates that can be used when applying for funding.</a:t>
            </a:r>
            <a:endParaRPr lang="en-US" dirty="0"/>
          </a:p>
        </p:txBody>
      </p:sp>
      <p:sp>
        <p:nvSpPr>
          <p:cNvPr id="4" name="Subtitle 3">
            <a:extLst>
              <a:ext uri="{FF2B5EF4-FFF2-40B4-BE49-F238E27FC236}">
                <a16:creationId xmlns:a16="http://schemas.microsoft.com/office/drawing/2014/main" id="{76407AEF-F308-4B2C-A55C-342448F67420}"/>
              </a:ext>
            </a:extLst>
          </p:cNvPr>
          <p:cNvSpPr>
            <a:spLocks noGrp="1"/>
          </p:cNvSpPr>
          <p:nvPr>
            <p:ph type="subTitle" idx="1"/>
          </p:nvPr>
        </p:nvSpPr>
        <p:spPr>
          <a:xfrm>
            <a:off x="4880006" y="3998695"/>
            <a:ext cx="6375133" cy="1006592"/>
          </a:xfrm>
        </p:spPr>
        <p:txBody>
          <a:bodyPr/>
          <a:lstStyle/>
          <a:p>
            <a:r>
              <a:rPr lang="en-US" dirty="0"/>
              <a:t>Vermont Department of Health</a:t>
            </a:r>
          </a:p>
          <a:p>
            <a:r>
              <a:rPr lang="en-US" dirty="0"/>
              <a:t>Vermont Department of Health Access</a:t>
            </a:r>
          </a:p>
        </p:txBody>
      </p:sp>
      <p:sp>
        <p:nvSpPr>
          <p:cNvPr id="5" name="Text Placeholder 4">
            <a:extLst>
              <a:ext uri="{FF2B5EF4-FFF2-40B4-BE49-F238E27FC236}">
                <a16:creationId xmlns:a16="http://schemas.microsoft.com/office/drawing/2014/main" id="{574629C7-067D-4D47-A18F-B4A08108859F}"/>
              </a:ext>
            </a:extLst>
          </p:cNvPr>
          <p:cNvSpPr>
            <a:spLocks noGrp="1"/>
          </p:cNvSpPr>
          <p:nvPr>
            <p:ph type="body" sz="quarter" idx="14"/>
          </p:nvPr>
        </p:nvSpPr>
        <p:spPr>
          <a:xfrm>
            <a:off x="4880008" y="4923731"/>
            <a:ext cx="6375367" cy="359930"/>
          </a:xfrm>
        </p:spPr>
        <p:txBody>
          <a:bodyPr/>
          <a:lstStyle/>
          <a:p>
            <a:r>
              <a:rPr lang="en-US"/>
              <a:t>March </a:t>
            </a:r>
            <a:r>
              <a:rPr lang="en-US" dirty="0"/>
              <a:t>2022</a:t>
            </a:r>
          </a:p>
          <a:p>
            <a:endParaRPr lang="en-US" dirty="0"/>
          </a:p>
        </p:txBody>
      </p:sp>
      <p:pic>
        <p:nvPicPr>
          <p:cNvPr id="8" name="Picture 7" descr="Kayaker on lake at sunset">
            <a:extLst>
              <a:ext uri="{FF2B5EF4-FFF2-40B4-BE49-F238E27FC236}">
                <a16:creationId xmlns:a16="http://schemas.microsoft.com/office/drawing/2014/main" id="{EB1BB724-BDE8-4EDE-A112-7BD807C05BA0}"/>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304800" y="267847"/>
            <a:ext cx="4496565" cy="3364014"/>
          </a:xfrm>
          <a:prstGeom prst="rect">
            <a:avLst/>
          </a:prstGeom>
        </p:spPr>
      </p:pic>
    </p:spTree>
    <p:extLst>
      <p:ext uri="{BB962C8B-B14F-4D97-AF65-F5344CB8AC3E}">
        <p14:creationId xmlns:p14="http://schemas.microsoft.com/office/powerpoint/2010/main" val="256680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FFBC8A8-B541-4EDD-93DF-97225D04E70C}"/>
              </a:ext>
            </a:extLst>
          </p:cNvPr>
          <p:cNvGraphicFramePr>
            <a:graphicFrameLocks noGrp="1"/>
          </p:cNvGraphicFramePr>
          <p:nvPr>
            <p:extLst>
              <p:ext uri="{D42A27DB-BD31-4B8C-83A1-F6EECF244321}">
                <p14:modId xmlns:p14="http://schemas.microsoft.com/office/powerpoint/2010/main" val="1746161679"/>
              </p:ext>
            </p:extLst>
          </p:nvPr>
        </p:nvGraphicFramePr>
        <p:xfrm>
          <a:off x="158044" y="909492"/>
          <a:ext cx="11875912" cy="5742012"/>
        </p:xfrm>
        <a:graphic>
          <a:graphicData uri="http://schemas.openxmlformats.org/drawingml/2006/table">
            <a:tbl>
              <a:tblPr firstRow="1" bandRow="1">
                <a:tableStyleId>{5940675A-B579-460E-94D1-54222C63F5DA}</a:tableStyleId>
              </a:tblPr>
              <a:tblGrid>
                <a:gridCol w="1849541">
                  <a:extLst>
                    <a:ext uri="{9D8B030D-6E8A-4147-A177-3AD203B41FA5}">
                      <a16:colId xmlns:a16="http://schemas.microsoft.com/office/drawing/2014/main" val="2222444124"/>
                    </a:ext>
                  </a:extLst>
                </a:gridCol>
                <a:gridCol w="2360428">
                  <a:extLst>
                    <a:ext uri="{9D8B030D-6E8A-4147-A177-3AD203B41FA5}">
                      <a16:colId xmlns:a16="http://schemas.microsoft.com/office/drawing/2014/main" val="2457045163"/>
                    </a:ext>
                  </a:extLst>
                </a:gridCol>
                <a:gridCol w="3249529">
                  <a:extLst>
                    <a:ext uri="{9D8B030D-6E8A-4147-A177-3AD203B41FA5}">
                      <a16:colId xmlns:a16="http://schemas.microsoft.com/office/drawing/2014/main" val="3324708865"/>
                    </a:ext>
                  </a:extLst>
                </a:gridCol>
                <a:gridCol w="4416414">
                  <a:extLst>
                    <a:ext uri="{9D8B030D-6E8A-4147-A177-3AD203B41FA5}">
                      <a16:colId xmlns:a16="http://schemas.microsoft.com/office/drawing/2014/main" val="2348211701"/>
                    </a:ext>
                  </a:extLst>
                </a:gridCol>
              </a:tblGrid>
              <a:tr h="603017">
                <a:tc>
                  <a:txBody>
                    <a:bodyPr/>
                    <a:lstStyle/>
                    <a:p>
                      <a:r>
                        <a:rPr lang="en-US" sz="1600" b="1" dirty="0">
                          <a:solidFill>
                            <a:schemeClr val="bg1">
                              <a:lumMod val="95000"/>
                            </a:schemeClr>
                          </a:solidFill>
                          <a:effectLst/>
                        </a:rPr>
                        <a:t>Inputs</a:t>
                      </a:r>
                    </a:p>
                    <a:p>
                      <a:r>
                        <a:rPr lang="en-US" sz="1600" b="0" dirty="0">
                          <a:solidFill>
                            <a:schemeClr val="bg1">
                              <a:lumMod val="95000"/>
                            </a:schemeClr>
                          </a:solidFill>
                          <a:effectLst/>
                        </a:rPr>
                        <a:t>What do I need?</a:t>
                      </a:r>
                    </a:p>
                  </a:txBody>
                  <a:tcPr>
                    <a:solidFill>
                      <a:schemeClr val="accent1"/>
                    </a:solidFill>
                  </a:tcPr>
                </a:tc>
                <a:tc>
                  <a:txBody>
                    <a:bodyPr/>
                    <a:lstStyle/>
                    <a:p>
                      <a:r>
                        <a:rPr lang="en-US" sz="1600" b="1" dirty="0">
                          <a:solidFill>
                            <a:schemeClr val="bg1">
                              <a:lumMod val="95000"/>
                            </a:schemeClr>
                          </a:solidFill>
                          <a:effectLst/>
                        </a:rPr>
                        <a:t>Activities</a:t>
                      </a:r>
                    </a:p>
                    <a:p>
                      <a:r>
                        <a:rPr lang="en-US" sz="1600" b="0" dirty="0">
                          <a:solidFill>
                            <a:schemeClr val="bg1">
                              <a:lumMod val="95000"/>
                            </a:schemeClr>
                          </a:solidFill>
                          <a:effectLst/>
                        </a:rPr>
                        <a:t>What do I want done?</a:t>
                      </a:r>
                    </a:p>
                  </a:txBody>
                  <a:tcPr>
                    <a:solidFill>
                      <a:schemeClr val="accent3"/>
                    </a:solidFill>
                  </a:tcPr>
                </a:tc>
                <a:tc>
                  <a:txBody>
                    <a:bodyPr/>
                    <a:lstStyle/>
                    <a:p>
                      <a:r>
                        <a:rPr lang="en-US" sz="1600" b="1" dirty="0">
                          <a:solidFill>
                            <a:schemeClr val="bg1">
                              <a:lumMod val="95000"/>
                            </a:schemeClr>
                          </a:solidFill>
                          <a:effectLst/>
                        </a:rPr>
                        <a:t>Outputs</a:t>
                      </a:r>
                    </a:p>
                    <a:p>
                      <a:r>
                        <a:rPr lang="en-US" sz="1600" b="0" dirty="0">
                          <a:solidFill>
                            <a:schemeClr val="bg1">
                              <a:lumMod val="95000"/>
                            </a:schemeClr>
                          </a:solidFill>
                          <a:effectLst/>
                        </a:rPr>
                        <a:t>What will we measure?</a:t>
                      </a:r>
                    </a:p>
                  </a:txBody>
                  <a:tcPr>
                    <a:solidFill>
                      <a:schemeClr val="accent5"/>
                    </a:solidFill>
                  </a:tcPr>
                </a:tc>
                <a:tc>
                  <a:txBody>
                    <a:bodyPr/>
                    <a:lstStyle/>
                    <a:p>
                      <a:r>
                        <a:rPr lang="en-US" sz="1600" b="1" dirty="0">
                          <a:solidFill>
                            <a:schemeClr val="bg1">
                              <a:lumMod val="95000"/>
                            </a:schemeClr>
                          </a:solidFill>
                          <a:effectLst/>
                        </a:rPr>
                        <a:t>Outcomes</a:t>
                      </a:r>
                    </a:p>
                    <a:p>
                      <a:r>
                        <a:rPr lang="en-US" sz="1600" b="0">
                          <a:solidFill>
                            <a:schemeClr val="bg1">
                              <a:lumMod val="95000"/>
                            </a:schemeClr>
                          </a:solidFill>
                          <a:effectLst/>
                        </a:rPr>
                        <a:t>What are the desired results?</a:t>
                      </a:r>
                      <a:endParaRPr lang="en-US" sz="1600" b="0" dirty="0">
                        <a:solidFill>
                          <a:schemeClr val="bg1">
                            <a:lumMod val="95000"/>
                          </a:schemeClr>
                        </a:solidFill>
                        <a:effectLst/>
                      </a:endParaRPr>
                    </a:p>
                  </a:txBody>
                  <a:tcPr>
                    <a:solidFill>
                      <a:schemeClr val="accent2"/>
                    </a:solidFill>
                  </a:tcPr>
                </a:tc>
                <a:extLst>
                  <a:ext uri="{0D108BD9-81ED-4DB2-BD59-A6C34878D82A}">
                    <a16:rowId xmlns:a16="http://schemas.microsoft.com/office/drawing/2014/main" val="1177514683"/>
                  </a:ext>
                </a:extLst>
              </a:tr>
              <a:tr h="5138995">
                <a:tc>
                  <a:txBody>
                    <a:bodyPr/>
                    <a:lstStyle/>
                    <a:p>
                      <a:pPr marL="285750" indent="-285750">
                        <a:buFont typeface="Arial" panose="020B0604020202020204" pitchFamily="34" charset="0"/>
                        <a:buChar char="•"/>
                      </a:pPr>
                      <a:endParaRPr lang="en-US" sz="1400" b="0" dirty="0"/>
                    </a:p>
                  </a:txBody>
                  <a:tcPr/>
                </a:tc>
                <a:tc>
                  <a:txBody>
                    <a:bodyPr/>
                    <a:lstStyle/>
                    <a:p>
                      <a:pPr marL="285750" indent="-285750">
                        <a:buFont typeface="Arial" panose="020B0604020202020204" pitchFamily="34" charset="0"/>
                        <a:buChar char="•"/>
                      </a:pPr>
                      <a:endParaRPr lang="en-US" sz="1400" dirty="0"/>
                    </a:p>
                  </a:txBody>
                  <a:tcPr/>
                </a:tc>
                <a:tc>
                  <a:txBody>
                    <a:bodyPr/>
                    <a:lstStyle/>
                    <a:p>
                      <a:pPr marL="285750" indent="-285750">
                        <a:buFont typeface="Arial" panose="020B0604020202020204" pitchFamily="34" charset="0"/>
                        <a:buChar char="•"/>
                      </a:pPr>
                      <a:endParaRPr lang="en-US" sz="1400" dirty="0"/>
                    </a:p>
                  </a:txBody>
                  <a:tcPr/>
                </a:tc>
                <a:tc>
                  <a:txBody>
                    <a:bodyPr/>
                    <a:lstStyle/>
                    <a:p>
                      <a:pPr marL="0" indent="0">
                        <a:buFont typeface="Arial" panose="020B0604020202020204" pitchFamily="34" charset="0"/>
                        <a:buNone/>
                      </a:pPr>
                      <a:endParaRPr lang="en-US" sz="1400" dirty="0"/>
                    </a:p>
                  </a:txBody>
                  <a:tcPr/>
                </a:tc>
                <a:extLst>
                  <a:ext uri="{0D108BD9-81ED-4DB2-BD59-A6C34878D82A}">
                    <a16:rowId xmlns:a16="http://schemas.microsoft.com/office/drawing/2014/main" val="4134829295"/>
                  </a:ext>
                </a:extLst>
              </a:tr>
            </a:tbl>
          </a:graphicData>
        </a:graphic>
      </p:graphicFrame>
      <p:graphicFrame>
        <p:nvGraphicFramePr>
          <p:cNvPr id="5" name="Table 5">
            <a:extLst>
              <a:ext uri="{FF2B5EF4-FFF2-40B4-BE49-F238E27FC236}">
                <a16:creationId xmlns:a16="http://schemas.microsoft.com/office/drawing/2014/main" id="{B2DA8FD8-F872-4739-80CA-C974E0482D32}"/>
              </a:ext>
            </a:extLst>
          </p:cNvPr>
          <p:cNvGraphicFramePr>
            <a:graphicFrameLocks noGrp="1"/>
          </p:cNvGraphicFramePr>
          <p:nvPr>
            <p:extLst>
              <p:ext uri="{D42A27DB-BD31-4B8C-83A1-F6EECF244321}">
                <p14:modId xmlns:p14="http://schemas.microsoft.com/office/powerpoint/2010/main" val="1896821242"/>
              </p:ext>
            </p:extLst>
          </p:nvPr>
        </p:nvGraphicFramePr>
        <p:xfrm>
          <a:off x="158044" y="206496"/>
          <a:ext cx="11875912" cy="579120"/>
        </p:xfrm>
        <a:graphic>
          <a:graphicData uri="http://schemas.openxmlformats.org/drawingml/2006/table">
            <a:tbl>
              <a:tblPr firstRow="1" bandRow="1">
                <a:tableStyleId>{5940675A-B579-460E-94D1-54222C63F5DA}</a:tableStyleId>
              </a:tblPr>
              <a:tblGrid>
                <a:gridCol w="5937956">
                  <a:extLst>
                    <a:ext uri="{9D8B030D-6E8A-4147-A177-3AD203B41FA5}">
                      <a16:colId xmlns:a16="http://schemas.microsoft.com/office/drawing/2014/main" val="3049273054"/>
                    </a:ext>
                  </a:extLst>
                </a:gridCol>
                <a:gridCol w="5937956">
                  <a:extLst>
                    <a:ext uri="{9D8B030D-6E8A-4147-A177-3AD203B41FA5}">
                      <a16:colId xmlns:a16="http://schemas.microsoft.com/office/drawing/2014/main" val="3017408981"/>
                    </a:ext>
                  </a:extLst>
                </a:gridCol>
              </a:tblGrid>
              <a:tr h="370840">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sz="1600" b="1" dirty="0">
                          <a:solidFill>
                            <a:schemeClr val="bg1">
                              <a:lumMod val="95000"/>
                            </a:schemeClr>
                          </a:solidFill>
                          <a:effectLst/>
                        </a:rPr>
                        <a:t>Goal Statement</a:t>
                      </a:r>
                    </a:p>
                    <a:p>
                      <a:pPr marL="0" marR="0" lvl="0" indent="0" algn="l" defTabSz="514350" rtl="0" eaLnBrk="1" fontAlgn="auto" latinLnBrk="0" hangingPunct="1">
                        <a:lnSpc>
                          <a:spcPct val="100000"/>
                        </a:lnSpc>
                        <a:spcBef>
                          <a:spcPts val="0"/>
                        </a:spcBef>
                        <a:spcAft>
                          <a:spcPts val="0"/>
                        </a:spcAft>
                        <a:buClrTx/>
                        <a:buSzTx/>
                        <a:buFontTx/>
                        <a:buNone/>
                        <a:tabLst/>
                        <a:defRPr/>
                      </a:pPr>
                      <a:r>
                        <a:rPr lang="en-US" sz="1600" b="1" dirty="0">
                          <a:solidFill>
                            <a:schemeClr val="bg1">
                              <a:lumMod val="95000"/>
                            </a:schemeClr>
                          </a:solidFill>
                          <a:effectLst/>
                        </a:rPr>
                        <a:t>What do we want to achieve?</a:t>
                      </a:r>
                    </a:p>
                  </a:txBody>
                  <a:tcPr>
                    <a:solidFill>
                      <a:schemeClr val="tx2"/>
                    </a:solidFill>
                  </a:tcPr>
                </a:tc>
                <a:tc>
                  <a:txBody>
                    <a:bodyPr/>
                    <a:lstStyle/>
                    <a:p>
                      <a:endParaRPr lang="en-US" sz="1400" dirty="0"/>
                    </a:p>
                  </a:txBody>
                  <a:tcPr/>
                </a:tc>
                <a:extLst>
                  <a:ext uri="{0D108BD9-81ED-4DB2-BD59-A6C34878D82A}">
                    <a16:rowId xmlns:a16="http://schemas.microsoft.com/office/drawing/2014/main" val="1822554043"/>
                  </a:ext>
                </a:extLst>
              </a:tr>
            </a:tbl>
          </a:graphicData>
        </a:graphic>
      </p:graphicFrame>
    </p:spTree>
    <p:extLst>
      <p:ext uri="{BB962C8B-B14F-4D97-AF65-F5344CB8AC3E}">
        <p14:creationId xmlns:p14="http://schemas.microsoft.com/office/powerpoint/2010/main" val="333147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EBF3A8-0F95-4811-BBD6-1D08A8C37B3F}"/>
              </a:ext>
            </a:extLst>
          </p:cNvPr>
          <p:cNvSpPr>
            <a:spLocks noGrp="1"/>
          </p:cNvSpPr>
          <p:nvPr>
            <p:ph type="sldNum" sz="quarter" idx="4"/>
          </p:nvPr>
        </p:nvSpPr>
        <p:spPr/>
        <p:txBody>
          <a:bodyPr/>
          <a:lstStyle/>
          <a:p>
            <a:fld id="{820DBD16-8F52-45AC-8998-73485FE4613D}" type="slidenum">
              <a:rPr lang="en-US" smtClean="0"/>
              <a:pPr/>
              <a:t>3</a:t>
            </a:fld>
            <a:endParaRPr lang="en-US" dirty="0"/>
          </a:p>
        </p:txBody>
      </p:sp>
      <p:sp>
        <p:nvSpPr>
          <p:cNvPr id="3" name="Footer Placeholder 2">
            <a:extLst>
              <a:ext uri="{FF2B5EF4-FFF2-40B4-BE49-F238E27FC236}">
                <a16:creationId xmlns:a16="http://schemas.microsoft.com/office/drawing/2014/main" id="{2D292462-9A13-4272-B6BB-2C70855C2133}"/>
              </a:ext>
            </a:extLst>
          </p:cNvPr>
          <p:cNvSpPr>
            <a:spLocks noGrp="1"/>
          </p:cNvSpPr>
          <p:nvPr>
            <p:ph type="ftr" sz="quarter" idx="3"/>
          </p:nvPr>
        </p:nvSpPr>
        <p:spPr/>
        <p:txBody>
          <a:bodyPr/>
          <a:lstStyle/>
          <a:p>
            <a:r>
              <a:rPr lang="en-US"/>
              <a:t>Vermont Department of Health</a:t>
            </a:r>
            <a:endParaRPr lang="en-US" dirty="0"/>
          </a:p>
        </p:txBody>
      </p:sp>
      <p:graphicFrame>
        <p:nvGraphicFramePr>
          <p:cNvPr id="4" name="Table 3">
            <a:extLst>
              <a:ext uri="{FF2B5EF4-FFF2-40B4-BE49-F238E27FC236}">
                <a16:creationId xmlns:a16="http://schemas.microsoft.com/office/drawing/2014/main" id="{4F2C14AF-99E4-40F4-98FE-E446DBBD3A47}"/>
              </a:ext>
            </a:extLst>
          </p:cNvPr>
          <p:cNvGraphicFramePr>
            <a:graphicFrameLocks noGrp="1"/>
          </p:cNvGraphicFramePr>
          <p:nvPr>
            <p:extLst>
              <p:ext uri="{D42A27DB-BD31-4B8C-83A1-F6EECF244321}">
                <p14:modId xmlns:p14="http://schemas.microsoft.com/office/powerpoint/2010/main" val="790454848"/>
              </p:ext>
            </p:extLst>
          </p:nvPr>
        </p:nvGraphicFramePr>
        <p:xfrm>
          <a:off x="228600" y="1010232"/>
          <a:ext cx="11734800" cy="4837536"/>
        </p:xfrm>
        <a:graphic>
          <a:graphicData uri="http://schemas.openxmlformats.org/drawingml/2006/table">
            <a:tbl>
              <a:tblPr firstRow="1" firstCol="1" bandRow="1">
                <a:tableStyleId>{5C22544A-7EE6-4342-B048-85BDC9FD1C3A}</a:tableStyleId>
              </a:tblPr>
              <a:tblGrid>
                <a:gridCol w="1584960">
                  <a:extLst>
                    <a:ext uri="{9D8B030D-6E8A-4147-A177-3AD203B41FA5}">
                      <a16:colId xmlns:a16="http://schemas.microsoft.com/office/drawing/2014/main" val="687180771"/>
                    </a:ext>
                  </a:extLst>
                </a:gridCol>
                <a:gridCol w="2326640">
                  <a:extLst>
                    <a:ext uri="{9D8B030D-6E8A-4147-A177-3AD203B41FA5}">
                      <a16:colId xmlns:a16="http://schemas.microsoft.com/office/drawing/2014/main" val="916271685"/>
                    </a:ext>
                  </a:extLst>
                </a:gridCol>
                <a:gridCol w="1955800">
                  <a:extLst>
                    <a:ext uri="{9D8B030D-6E8A-4147-A177-3AD203B41FA5}">
                      <a16:colId xmlns:a16="http://schemas.microsoft.com/office/drawing/2014/main" val="2017435043"/>
                    </a:ext>
                  </a:extLst>
                </a:gridCol>
                <a:gridCol w="1955800">
                  <a:extLst>
                    <a:ext uri="{9D8B030D-6E8A-4147-A177-3AD203B41FA5}">
                      <a16:colId xmlns:a16="http://schemas.microsoft.com/office/drawing/2014/main" val="1918076922"/>
                    </a:ext>
                  </a:extLst>
                </a:gridCol>
                <a:gridCol w="1955800">
                  <a:extLst>
                    <a:ext uri="{9D8B030D-6E8A-4147-A177-3AD203B41FA5}">
                      <a16:colId xmlns:a16="http://schemas.microsoft.com/office/drawing/2014/main" val="1585118182"/>
                    </a:ext>
                  </a:extLst>
                </a:gridCol>
                <a:gridCol w="1955800">
                  <a:extLst>
                    <a:ext uri="{9D8B030D-6E8A-4147-A177-3AD203B41FA5}">
                      <a16:colId xmlns:a16="http://schemas.microsoft.com/office/drawing/2014/main" val="1780129355"/>
                    </a:ext>
                  </a:extLst>
                </a:gridCol>
              </a:tblGrid>
              <a:tr h="525464">
                <a:tc>
                  <a:txBody>
                    <a:bodyPr/>
                    <a:lstStyle/>
                    <a:p>
                      <a:pPr marL="0" marR="0" algn="ctr">
                        <a:lnSpc>
                          <a:spcPct val="115000"/>
                        </a:lnSpc>
                        <a:spcBef>
                          <a:spcPts val="0"/>
                        </a:spcBef>
                        <a:spcAft>
                          <a:spcPts val="0"/>
                        </a:spcAft>
                      </a:pPr>
                      <a:r>
                        <a:rPr lang="en-US" sz="2400" dirty="0">
                          <a:effectLst/>
                        </a:rPr>
                        <a:t>Resources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Activities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Outputs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Short-term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Mid-term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ctr">
                        <a:lnSpc>
                          <a:spcPct val="115000"/>
                        </a:lnSpc>
                        <a:spcBef>
                          <a:spcPts val="0"/>
                        </a:spcBef>
                        <a:spcAft>
                          <a:spcPts val="0"/>
                        </a:spcAft>
                      </a:pPr>
                      <a:r>
                        <a:rPr lang="en-US" sz="2400" dirty="0">
                          <a:effectLst/>
                        </a:rPr>
                        <a:t>Long-term Outcomes</a:t>
                      </a:r>
                      <a:endParaRPr lang="en-US" sz="24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2271648870"/>
                  </a:ext>
                </a:extLst>
              </a:tr>
              <a:tr h="4030260">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DDDE5"/>
                    </a:solidFill>
                  </a:tcPr>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099669994"/>
                  </a:ext>
                </a:extLst>
              </a:tr>
            </a:tbl>
          </a:graphicData>
        </a:graphic>
      </p:graphicFrame>
      <p:graphicFrame>
        <p:nvGraphicFramePr>
          <p:cNvPr id="5" name="Table 6">
            <a:extLst>
              <a:ext uri="{FF2B5EF4-FFF2-40B4-BE49-F238E27FC236}">
                <a16:creationId xmlns:a16="http://schemas.microsoft.com/office/drawing/2014/main" id="{919E6372-0DEE-4866-8F18-2DF5698758EA}"/>
              </a:ext>
            </a:extLst>
          </p:cNvPr>
          <p:cNvGraphicFramePr>
            <a:graphicFrameLocks noGrp="1"/>
          </p:cNvGraphicFramePr>
          <p:nvPr>
            <p:extLst>
              <p:ext uri="{D42A27DB-BD31-4B8C-83A1-F6EECF244321}">
                <p14:modId xmlns:p14="http://schemas.microsoft.com/office/powerpoint/2010/main" val="1402262078"/>
              </p:ext>
            </p:extLst>
          </p:nvPr>
        </p:nvGraphicFramePr>
        <p:xfrm>
          <a:off x="248001" y="271241"/>
          <a:ext cx="11695998" cy="579120"/>
        </p:xfrm>
        <a:graphic>
          <a:graphicData uri="http://schemas.openxmlformats.org/drawingml/2006/table">
            <a:tbl>
              <a:tblPr firstRow="1" bandRow="1">
                <a:tableStyleId>{5C22544A-7EE6-4342-B048-85BDC9FD1C3A}</a:tableStyleId>
              </a:tblPr>
              <a:tblGrid>
                <a:gridCol w="2186589">
                  <a:extLst>
                    <a:ext uri="{9D8B030D-6E8A-4147-A177-3AD203B41FA5}">
                      <a16:colId xmlns:a16="http://schemas.microsoft.com/office/drawing/2014/main" val="2835284673"/>
                    </a:ext>
                  </a:extLst>
                </a:gridCol>
                <a:gridCol w="9509409">
                  <a:extLst>
                    <a:ext uri="{9D8B030D-6E8A-4147-A177-3AD203B41FA5}">
                      <a16:colId xmlns:a16="http://schemas.microsoft.com/office/drawing/2014/main" val="2771047402"/>
                    </a:ext>
                  </a:extLst>
                </a:gridCol>
              </a:tblGrid>
              <a:tr h="370840">
                <a:tc>
                  <a:txBody>
                    <a:bodyPr/>
                    <a:lstStyle/>
                    <a:p>
                      <a:r>
                        <a:rPr lang="en-US" sz="3200" dirty="0"/>
                        <a:t>Goal</a:t>
                      </a:r>
                    </a:p>
                  </a:txBody>
                  <a:tcPr>
                    <a:lnR w="12700" cap="flat" cmpd="sng" algn="ctr">
                      <a:solidFill>
                        <a:schemeClr val="tx1"/>
                      </a:solidFill>
                      <a:prstDash val="solid"/>
                      <a:round/>
                      <a:headEnd type="none" w="med" len="med"/>
                      <a:tailEnd type="none" w="med" len="med"/>
                    </a:lnR>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8509232"/>
                  </a:ext>
                </a:extLst>
              </a:tr>
            </a:tbl>
          </a:graphicData>
        </a:graphic>
      </p:graphicFrame>
    </p:spTree>
    <p:extLst>
      <p:ext uri="{BB962C8B-B14F-4D97-AF65-F5344CB8AC3E}">
        <p14:creationId xmlns:p14="http://schemas.microsoft.com/office/powerpoint/2010/main" val="55607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5026E5-C793-4D0D-B560-5DB434329FD7}"/>
              </a:ext>
            </a:extLst>
          </p:cNvPr>
          <p:cNvSpPr>
            <a:spLocks noGrp="1"/>
          </p:cNvSpPr>
          <p:nvPr>
            <p:ph type="sldNum" sz="quarter" idx="4"/>
          </p:nvPr>
        </p:nvSpPr>
        <p:spPr/>
        <p:txBody>
          <a:bodyPr/>
          <a:lstStyle/>
          <a:p>
            <a:fld id="{820DBD16-8F52-45AC-8998-73485FE4613D}" type="slidenum">
              <a:rPr lang="en-US" smtClean="0"/>
              <a:pPr/>
              <a:t>4</a:t>
            </a:fld>
            <a:endParaRPr lang="en-US" dirty="0"/>
          </a:p>
        </p:txBody>
      </p:sp>
      <p:sp>
        <p:nvSpPr>
          <p:cNvPr id="3" name="Footer Placeholder 2">
            <a:extLst>
              <a:ext uri="{FF2B5EF4-FFF2-40B4-BE49-F238E27FC236}">
                <a16:creationId xmlns:a16="http://schemas.microsoft.com/office/drawing/2014/main" id="{5450CFB0-09A9-4230-8F29-8804BA713729}"/>
              </a:ext>
            </a:extLst>
          </p:cNvPr>
          <p:cNvSpPr>
            <a:spLocks noGrp="1"/>
          </p:cNvSpPr>
          <p:nvPr>
            <p:ph type="ftr" sz="quarter" idx="3"/>
          </p:nvPr>
        </p:nvSpPr>
        <p:spPr/>
        <p:txBody>
          <a:bodyPr/>
          <a:lstStyle/>
          <a:p>
            <a:r>
              <a:rPr lang="en-US"/>
              <a:t>Vermont Department of Health</a:t>
            </a:r>
            <a:endParaRPr lang="en-US" dirty="0"/>
          </a:p>
        </p:txBody>
      </p:sp>
      <p:sp>
        <p:nvSpPr>
          <p:cNvPr id="4" name="Arrow: Right 3">
            <a:extLst>
              <a:ext uri="{FF2B5EF4-FFF2-40B4-BE49-F238E27FC236}">
                <a16:creationId xmlns:a16="http://schemas.microsoft.com/office/drawing/2014/main" id="{9D88CE9F-3DFA-49E8-BF97-18E1B65D214B}"/>
              </a:ext>
            </a:extLst>
          </p:cNvPr>
          <p:cNvSpPr/>
          <p:nvPr/>
        </p:nvSpPr>
        <p:spPr>
          <a:xfrm>
            <a:off x="320040" y="925830"/>
            <a:ext cx="1497330" cy="5029200"/>
          </a:xfrm>
          <a:prstGeom prst="rightArrow">
            <a:avLst/>
          </a:prstGeom>
          <a:solidFill>
            <a:srgbClr val="CDDDE5"/>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6093E44-5C36-49FC-8692-B3586848D9D8}"/>
              </a:ext>
            </a:extLst>
          </p:cNvPr>
          <p:cNvSpPr txBox="1"/>
          <p:nvPr/>
        </p:nvSpPr>
        <p:spPr>
          <a:xfrm>
            <a:off x="377190" y="2417415"/>
            <a:ext cx="1177290" cy="400110"/>
          </a:xfrm>
          <a:prstGeom prst="rect">
            <a:avLst/>
          </a:prstGeom>
          <a:noFill/>
        </p:spPr>
        <p:txBody>
          <a:bodyPr wrap="square" rtlCol="0">
            <a:spAutoFit/>
          </a:bodyPr>
          <a:lstStyle/>
          <a:p>
            <a:r>
              <a:rPr lang="en-US" sz="2000" b="1" dirty="0"/>
              <a:t>Goal</a:t>
            </a:r>
          </a:p>
        </p:txBody>
      </p:sp>
      <p:sp>
        <p:nvSpPr>
          <p:cNvPr id="6" name="TextBox 5">
            <a:extLst>
              <a:ext uri="{FF2B5EF4-FFF2-40B4-BE49-F238E27FC236}">
                <a16:creationId xmlns:a16="http://schemas.microsoft.com/office/drawing/2014/main" id="{316C5153-E610-4646-B7CB-11F824A071C3}"/>
              </a:ext>
            </a:extLst>
          </p:cNvPr>
          <p:cNvSpPr txBox="1"/>
          <p:nvPr/>
        </p:nvSpPr>
        <p:spPr>
          <a:xfrm>
            <a:off x="2256465" y="683566"/>
            <a:ext cx="1074420" cy="461665"/>
          </a:xfrm>
          <a:prstGeom prst="rect">
            <a:avLst/>
          </a:prstGeom>
          <a:noFill/>
          <a:ln w="38100">
            <a:solidFill>
              <a:schemeClr val="accent2"/>
            </a:solidFill>
          </a:ln>
        </p:spPr>
        <p:txBody>
          <a:bodyPr wrap="square" rtlCol="0">
            <a:spAutoFit/>
          </a:bodyPr>
          <a:lstStyle/>
          <a:p>
            <a:r>
              <a:rPr lang="en-US" sz="2400" b="1" dirty="0"/>
              <a:t>Inputs</a:t>
            </a:r>
          </a:p>
        </p:txBody>
      </p:sp>
      <p:sp>
        <p:nvSpPr>
          <p:cNvPr id="7" name="TextBox 6">
            <a:extLst>
              <a:ext uri="{FF2B5EF4-FFF2-40B4-BE49-F238E27FC236}">
                <a16:creationId xmlns:a16="http://schemas.microsoft.com/office/drawing/2014/main" id="{68F0DA13-BE97-463E-BA92-E113EF77A33D}"/>
              </a:ext>
            </a:extLst>
          </p:cNvPr>
          <p:cNvSpPr txBox="1"/>
          <p:nvPr/>
        </p:nvSpPr>
        <p:spPr>
          <a:xfrm>
            <a:off x="2045010" y="1320801"/>
            <a:ext cx="1497330" cy="4834890"/>
          </a:xfrm>
          <a:prstGeom prst="rect">
            <a:avLst/>
          </a:prstGeom>
          <a:noFill/>
          <a:ln w="38100">
            <a:solidFill>
              <a:schemeClr val="accent2"/>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0616E092-816C-4E3F-8861-B31E4B74F5B3}"/>
              </a:ext>
            </a:extLst>
          </p:cNvPr>
          <p:cNvSpPr txBox="1"/>
          <p:nvPr/>
        </p:nvSpPr>
        <p:spPr>
          <a:xfrm>
            <a:off x="4150528" y="694997"/>
            <a:ext cx="2583180" cy="461665"/>
          </a:xfrm>
          <a:prstGeom prst="rect">
            <a:avLst/>
          </a:prstGeom>
          <a:noFill/>
          <a:ln w="38100">
            <a:solidFill>
              <a:schemeClr val="accent3"/>
            </a:solidFill>
          </a:ln>
        </p:spPr>
        <p:txBody>
          <a:bodyPr wrap="square" rtlCol="0">
            <a:spAutoFit/>
          </a:bodyPr>
          <a:lstStyle/>
          <a:p>
            <a:pPr algn="ctr"/>
            <a:r>
              <a:rPr lang="en-US" sz="2400" b="1" dirty="0"/>
              <a:t>Outputs</a:t>
            </a:r>
          </a:p>
        </p:txBody>
      </p:sp>
      <p:sp>
        <p:nvSpPr>
          <p:cNvPr id="11" name="TextBox 10">
            <a:extLst>
              <a:ext uri="{FF2B5EF4-FFF2-40B4-BE49-F238E27FC236}">
                <a16:creationId xmlns:a16="http://schemas.microsoft.com/office/drawing/2014/main" id="{599580C0-8EB7-4222-8DA2-5CD0D45F10F0}"/>
              </a:ext>
            </a:extLst>
          </p:cNvPr>
          <p:cNvSpPr txBox="1"/>
          <p:nvPr/>
        </p:nvSpPr>
        <p:spPr>
          <a:xfrm>
            <a:off x="3933361" y="1339062"/>
            <a:ext cx="1497330" cy="4834890"/>
          </a:xfrm>
          <a:prstGeom prst="rect">
            <a:avLst/>
          </a:prstGeom>
          <a:noFill/>
          <a:ln w="38100">
            <a:solidFill>
              <a:schemeClr val="accent3"/>
            </a:solidFill>
          </a:ln>
        </p:spPr>
        <p:txBody>
          <a:bodyPr wrap="square" rtlCol="0">
            <a:spAutoFit/>
          </a:bodyPr>
          <a:lstStyle/>
          <a:p>
            <a:endParaRPr lang="en-US" dirty="0"/>
          </a:p>
        </p:txBody>
      </p:sp>
      <p:sp>
        <p:nvSpPr>
          <p:cNvPr id="12" name="TextBox 11">
            <a:extLst>
              <a:ext uri="{FF2B5EF4-FFF2-40B4-BE49-F238E27FC236}">
                <a16:creationId xmlns:a16="http://schemas.microsoft.com/office/drawing/2014/main" id="{66BD8BC6-646A-4D41-A30B-A461BE0FB8EE}"/>
              </a:ext>
            </a:extLst>
          </p:cNvPr>
          <p:cNvSpPr txBox="1"/>
          <p:nvPr/>
        </p:nvSpPr>
        <p:spPr>
          <a:xfrm>
            <a:off x="5430691" y="1339062"/>
            <a:ext cx="1497330" cy="4834890"/>
          </a:xfrm>
          <a:prstGeom prst="rect">
            <a:avLst/>
          </a:prstGeom>
          <a:noFill/>
          <a:ln w="38100">
            <a:solidFill>
              <a:schemeClr val="accent3"/>
            </a:solidFill>
          </a:ln>
        </p:spPr>
        <p:txBody>
          <a:bodyPr wrap="square" rtlCol="0">
            <a:spAutoFit/>
          </a:bodyPr>
          <a:lstStyle/>
          <a:p>
            <a:endParaRPr lang="en-US" dirty="0"/>
          </a:p>
        </p:txBody>
      </p:sp>
      <p:sp>
        <p:nvSpPr>
          <p:cNvPr id="13" name="TextBox 12">
            <a:extLst>
              <a:ext uri="{FF2B5EF4-FFF2-40B4-BE49-F238E27FC236}">
                <a16:creationId xmlns:a16="http://schemas.microsoft.com/office/drawing/2014/main" id="{94474291-F8E5-4BFD-9E09-5AAF4123750D}"/>
              </a:ext>
            </a:extLst>
          </p:cNvPr>
          <p:cNvSpPr txBox="1"/>
          <p:nvPr/>
        </p:nvSpPr>
        <p:spPr>
          <a:xfrm>
            <a:off x="2056439" y="1323033"/>
            <a:ext cx="1486861" cy="830997"/>
          </a:xfrm>
          <a:prstGeom prst="rect">
            <a:avLst/>
          </a:prstGeom>
          <a:noFill/>
          <a:ln w="38100">
            <a:solidFill>
              <a:schemeClr val="accent2"/>
            </a:solidFill>
          </a:ln>
        </p:spPr>
        <p:txBody>
          <a:bodyPr wrap="square" rtlCol="0">
            <a:spAutoFit/>
          </a:bodyPr>
          <a:lstStyle/>
          <a:p>
            <a:r>
              <a:rPr lang="en-US" sz="1600" dirty="0"/>
              <a:t>What we need</a:t>
            </a:r>
          </a:p>
          <a:p>
            <a:endParaRPr lang="en-US" sz="1600" dirty="0"/>
          </a:p>
          <a:p>
            <a:endParaRPr lang="en-US" sz="1600" dirty="0"/>
          </a:p>
        </p:txBody>
      </p:sp>
      <p:sp>
        <p:nvSpPr>
          <p:cNvPr id="14" name="TextBox 13">
            <a:extLst>
              <a:ext uri="{FF2B5EF4-FFF2-40B4-BE49-F238E27FC236}">
                <a16:creationId xmlns:a16="http://schemas.microsoft.com/office/drawing/2014/main" id="{68ACD1B5-A299-47C2-B725-3E7DD6BDAAD8}"/>
              </a:ext>
            </a:extLst>
          </p:cNvPr>
          <p:cNvSpPr txBox="1"/>
          <p:nvPr/>
        </p:nvSpPr>
        <p:spPr>
          <a:xfrm>
            <a:off x="3944789" y="1339062"/>
            <a:ext cx="1497329" cy="830997"/>
          </a:xfrm>
          <a:prstGeom prst="rect">
            <a:avLst/>
          </a:prstGeom>
          <a:noFill/>
          <a:ln w="38100">
            <a:solidFill>
              <a:schemeClr val="accent3"/>
            </a:solidFill>
          </a:ln>
        </p:spPr>
        <p:txBody>
          <a:bodyPr wrap="square" rtlCol="0">
            <a:spAutoFit/>
          </a:bodyPr>
          <a:lstStyle/>
          <a:p>
            <a:r>
              <a:rPr lang="en-US" sz="1600" dirty="0"/>
              <a:t>What activities will be done</a:t>
            </a:r>
          </a:p>
          <a:p>
            <a:endParaRPr lang="en-US" sz="1600" dirty="0"/>
          </a:p>
        </p:txBody>
      </p:sp>
      <p:sp>
        <p:nvSpPr>
          <p:cNvPr id="15" name="TextBox 14">
            <a:extLst>
              <a:ext uri="{FF2B5EF4-FFF2-40B4-BE49-F238E27FC236}">
                <a16:creationId xmlns:a16="http://schemas.microsoft.com/office/drawing/2014/main" id="{310FA8CD-F11D-49CB-B6C6-2B8095E10E4C}"/>
              </a:ext>
            </a:extLst>
          </p:cNvPr>
          <p:cNvSpPr txBox="1"/>
          <p:nvPr/>
        </p:nvSpPr>
        <p:spPr>
          <a:xfrm>
            <a:off x="5424978" y="1339061"/>
            <a:ext cx="1497329" cy="830997"/>
          </a:xfrm>
          <a:prstGeom prst="rect">
            <a:avLst/>
          </a:prstGeom>
          <a:noFill/>
          <a:ln w="38100">
            <a:solidFill>
              <a:schemeClr val="accent3"/>
            </a:solidFill>
          </a:ln>
        </p:spPr>
        <p:txBody>
          <a:bodyPr wrap="square" rtlCol="0">
            <a:spAutoFit/>
          </a:bodyPr>
          <a:lstStyle/>
          <a:p>
            <a:r>
              <a:rPr lang="en-US" sz="1600" dirty="0"/>
              <a:t>Who will participate in activities</a:t>
            </a:r>
          </a:p>
        </p:txBody>
      </p:sp>
      <p:sp>
        <p:nvSpPr>
          <p:cNvPr id="16" name="TextBox 15">
            <a:extLst>
              <a:ext uri="{FF2B5EF4-FFF2-40B4-BE49-F238E27FC236}">
                <a16:creationId xmlns:a16="http://schemas.microsoft.com/office/drawing/2014/main" id="{8224D642-043E-4540-BF61-D9F8D4B4E178}"/>
              </a:ext>
            </a:extLst>
          </p:cNvPr>
          <p:cNvSpPr txBox="1"/>
          <p:nvPr/>
        </p:nvSpPr>
        <p:spPr>
          <a:xfrm>
            <a:off x="7661908" y="683565"/>
            <a:ext cx="3836670" cy="461665"/>
          </a:xfrm>
          <a:prstGeom prst="rect">
            <a:avLst/>
          </a:prstGeom>
          <a:noFill/>
          <a:ln w="38100">
            <a:solidFill>
              <a:schemeClr val="accent5"/>
            </a:solidFill>
          </a:ln>
        </p:spPr>
        <p:txBody>
          <a:bodyPr wrap="square" rtlCol="0">
            <a:spAutoFit/>
          </a:bodyPr>
          <a:lstStyle/>
          <a:p>
            <a:pPr algn="ctr"/>
            <a:r>
              <a:rPr lang="en-US" sz="2400" b="1" dirty="0"/>
              <a:t>Outcomes</a:t>
            </a:r>
          </a:p>
        </p:txBody>
      </p:sp>
      <p:sp>
        <p:nvSpPr>
          <p:cNvPr id="17" name="TextBox 16">
            <a:extLst>
              <a:ext uri="{FF2B5EF4-FFF2-40B4-BE49-F238E27FC236}">
                <a16:creationId xmlns:a16="http://schemas.microsoft.com/office/drawing/2014/main" id="{28F65786-4E4E-492B-AB95-625C09D66C6F}"/>
              </a:ext>
            </a:extLst>
          </p:cNvPr>
          <p:cNvSpPr txBox="1"/>
          <p:nvPr/>
        </p:nvSpPr>
        <p:spPr>
          <a:xfrm>
            <a:off x="7339962" y="1357323"/>
            <a:ext cx="1497330" cy="4834890"/>
          </a:xfrm>
          <a:prstGeom prst="rect">
            <a:avLst/>
          </a:prstGeom>
          <a:noFill/>
          <a:ln w="38100">
            <a:solidFill>
              <a:schemeClr val="accent5"/>
            </a:solidFill>
          </a:ln>
        </p:spPr>
        <p:txBody>
          <a:bodyPr wrap="square" rtlCol="0">
            <a:spAutoFit/>
          </a:bodyPr>
          <a:lstStyle/>
          <a:p>
            <a:endParaRPr lang="en-US" dirty="0"/>
          </a:p>
        </p:txBody>
      </p:sp>
      <p:sp>
        <p:nvSpPr>
          <p:cNvPr id="18" name="TextBox 17">
            <a:extLst>
              <a:ext uri="{FF2B5EF4-FFF2-40B4-BE49-F238E27FC236}">
                <a16:creationId xmlns:a16="http://schemas.microsoft.com/office/drawing/2014/main" id="{EF7D36C1-65AE-4A2C-B87C-49D164565CBC}"/>
              </a:ext>
            </a:extLst>
          </p:cNvPr>
          <p:cNvSpPr txBox="1"/>
          <p:nvPr/>
        </p:nvSpPr>
        <p:spPr>
          <a:xfrm>
            <a:off x="8837292" y="1357323"/>
            <a:ext cx="1497330" cy="4834890"/>
          </a:xfrm>
          <a:prstGeom prst="rect">
            <a:avLst/>
          </a:prstGeom>
          <a:noFill/>
          <a:ln w="38100">
            <a:solidFill>
              <a:schemeClr val="accent5"/>
            </a:solidFill>
          </a:ln>
        </p:spPr>
        <p:txBody>
          <a:bodyPr wrap="square" rtlCol="0">
            <a:spAutoFit/>
          </a:bodyPr>
          <a:lstStyle/>
          <a:p>
            <a:endParaRPr lang="en-US" dirty="0"/>
          </a:p>
        </p:txBody>
      </p:sp>
      <p:sp>
        <p:nvSpPr>
          <p:cNvPr id="19" name="TextBox 18">
            <a:extLst>
              <a:ext uri="{FF2B5EF4-FFF2-40B4-BE49-F238E27FC236}">
                <a16:creationId xmlns:a16="http://schemas.microsoft.com/office/drawing/2014/main" id="{35B29D46-C405-43D3-84FD-CCDD6548B7FE}"/>
              </a:ext>
            </a:extLst>
          </p:cNvPr>
          <p:cNvSpPr txBox="1"/>
          <p:nvPr/>
        </p:nvSpPr>
        <p:spPr>
          <a:xfrm>
            <a:off x="7351390" y="1357323"/>
            <a:ext cx="1497329" cy="830997"/>
          </a:xfrm>
          <a:prstGeom prst="rect">
            <a:avLst/>
          </a:prstGeom>
          <a:noFill/>
          <a:ln w="38100">
            <a:solidFill>
              <a:schemeClr val="accent5"/>
            </a:solidFill>
          </a:ln>
        </p:spPr>
        <p:txBody>
          <a:bodyPr wrap="square" rtlCol="0">
            <a:spAutoFit/>
          </a:bodyPr>
          <a:lstStyle/>
          <a:p>
            <a:r>
              <a:rPr lang="en-US" sz="1600" dirty="0"/>
              <a:t>Short-term results</a:t>
            </a:r>
          </a:p>
          <a:p>
            <a:endParaRPr lang="en-US" sz="1600" dirty="0"/>
          </a:p>
        </p:txBody>
      </p:sp>
      <p:sp>
        <p:nvSpPr>
          <p:cNvPr id="20" name="TextBox 19">
            <a:extLst>
              <a:ext uri="{FF2B5EF4-FFF2-40B4-BE49-F238E27FC236}">
                <a16:creationId xmlns:a16="http://schemas.microsoft.com/office/drawing/2014/main" id="{F31CC42C-A617-4D84-B166-CD78ACB6410C}"/>
              </a:ext>
            </a:extLst>
          </p:cNvPr>
          <p:cNvSpPr txBox="1"/>
          <p:nvPr/>
        </p:nvSpPr>
        <p:spPr>
          <a:xfrm>
            <a:off x="8831579" y="1357322"/>
            <a:ext cx="1497329" cy="830997"/>
          </a:xfrm>
          <a:prstGeom prst="rect">
            <a:avLst/>
          </a:prstGeom>
          <a:noFill/>
          <a:ln w="38100">
            <a:solidFill>
              <a:schemeClr val="accent5"/>
            </a:solidFill>
          </a:ln>
        </p:spPr>
        <p:txBody>
          <a:bodyPr wrap="square" rtlCol="0">
            <a:spAutoFit/>
          </a:bodyPr>
          <a:lstStyle/>
          <a:p>
            <a:r>
              <a:rPr lang="en-US" sz="1600" dirty="0"/>
              <a:t>Intermediate results</a:t>
            </a:r>
          </a:p>
          <a:p>
            <a:endParaRPr lang="en-US" sz="1600" dirty="0"/>
          </a:p>
        </p:txBody>
      </p:sp>
      <p:sp>
        <p:nvSpPr>
          <p:cNvPr id="21" name="TextBox 20">
            <a:extLst>
              <a:ext uri="{FF2B5EF4-FFF2-40B4-BE49-F238E27FC236}">
                <a16:creationId xmlns:a16="http://schemas.microsoft.com/office/drawing/2014/main" id="{190640EB-5669-40EF-8430-DFBB8C93D7B9}"/>
              </a:ext>
            </a:extLst>
          </p:cNvPr>
          <p:cNvSpPr txBox="1"/>
          <p:nvPr/>
        </p:nvSpPr>
        <p:spPr>
          <a:xfrm>
            <a:off x="10317480" y="1357323"/>
            <a:ext cx="1497330" cy="4834890"/>
          </a:xfrm>
          <a:prstGeom prst="rect">
            <a:avLst/>
          </a:prstGeom>
          <a:noFill/>
          <a:ln w="38100">
            <a:solidFill>
              <a:schemeClr val="accent5"/>
            </a:solidFill>
          </a:ln>
        </p:spPr>
        <p:txBody>
          <a:bodyPr wrap="square" rtlCol="0">
            <a:spAutoFit/>
          </a:bodyPr>
          <a:lstStyle/>
          <a:p>
            <a:endParaRPr lang="en-US" dirty="0"/>
          </a:p>
        </p:txBody>
      </p:sp>
      <p:sp>
        <p:nvSpPr>
          <p:cNvPr id="22" name="TextBox 21">
            <a:extLst>
              <a:ext uri="{FF2B5EF4-FFF2-40B4-BE49-F238E27FC236}">
                <a16:creationId xmlns:a16="http://schemas.microsoft.com/office/drawing/2014/main" id="{637EFD00-B720-484B-85E9-E51FEB56A47B}"/>
              </a:ext>
            </a:extLst>
          </p:cNvPr>
          <p:cNvSpPr txBox="1"/>
          <p:nvPr/>
        </p:nvSpPr>
        <p:spPr>
          <a:xfrm>
            <a:off x="10328909" y="1357323"/>
            <a:ext cx="1480188" cy="830997"/>
          </a:xfrm>
          <a:prstGeom prst="rect">
            <a:avLst/>
          </a:prstGeom>
          <a:noFill/>
          <a:ln w="38100">
            <a:solidFill>
              <a:schemeClr val="accent5"/>
            </a:solidFill>
          </a:ln>
        </p:spPr>
        <p:txBody>
          <a:bodyPr wrap="square" rtlCol="0">
            <a:spAutoFit/>
          </a:bodyPr>
          <a:lstStyle/>
          <a:p>
            <a:r>
              <a:rPr lang="en-US" sz="1600" dirty="0"/>
              <a:t>Long-term results</a:t>
            </a:r>
          </a:p>
          <a:p>
            <a:endParaRPr lang="en-US" sz="1600" dirty="0"/>
          </a:p>
        </p:txBody>
      </p:sp>
    </p:spTree>
    <p:extLst>
      <p:ext uri="{BB962C8B-B14F-4D97-AF65-F5344CB8AC3E}">
        <p14:creationId xmlns:p14="http://schemas.microsoft.com/office/powerpoint/2010/main" val="3026607789"/>
      </p:ext>
    </p:extLst>
  </p:cSld>
  <p:clrMapOvr>
    <a:masterClrMapping/>
  </p:clrMapOvr>
</p:sld>
</file>

<file path=ppt/theme/theme1.xml><?xml version="1.0" encoding="utf-8"?>
<a:theme xmlns:a="http://schemas.openxmlformats.org/drawingml/2006/main" name="Office Theme">
  <a:themeElements>
    <a:clrScheme name="Vermont Department of Health 1">
      <a:dk1>
        <a:sysClr val="windowText" lastClr="000000"/>
      </a:dk1>
      <a:lt1>
        <a:sysClr val="window" lastClr="FFFFFF"/>
      </a:lt1>
      <a:dk2>
        <a:srgbClr val="44546A"/>
      </a:dk2>
      <a:lt2>
        <a:srgbClr val="E7E6E6"/>
      </a:lt2>
      <a:accent1>
        <a:srgbClr val="3095B4"/>
      </a:accent1>
      <a:accent2>
        <a:srgbClr val="6A1A41"/>
      </a:accent2>
      <a:accent3>
        <a:srgbClr val="B6BF0B"/>
      </a:accent3>
      <a:accent4>
        <a:srgbClr val="263F6A"/>
      </a:accent4>
      <a:accent5>
        <a:srgbClr val="E17000"/>
      </a:accent5>
      <a:accent6>
        <a:srgbClr val="8B8178"/>
      </a:accent6>
      <a:hlink>
        <a:srgbClr val="0563C1"/>
      </a:hlink>
      <a:folHlink>
        <a:srgbClr val="954F72"/>
      </a:folHlink>
    </a:clrScheme>
    <a:fontScheme name="Health Department 1">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_SlideDeck_Template_Widescreen.potx" id="{4E80DA15-4EB4-4552-8373-B6110B7BEBE3}" vid="{BE6E9066-6610-4119-9B1F-DFFD335570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gTopic xmlns="bfc7ab43-a351-4688-aca3-bf166918b94c">
      <Value>Marketing</Value>
      <Value>Resources</Value>
      <Value>Tools &amp; Resources</Value>
    </TagTopic>
    <VDHUnit2 xmlns="046f9449-3d25-46ac-9a39-b41fdb973d2f">3</VDHUnit2>
    <VDHDocumentType xmlns="046f9449-3d25-46ac-9a39-b41fdb973d2f">6</VDHDocumentType>
    <ItemOwner xmlns="046f9449-3d25-46ac-9a39-b41fdb973d2f">
      <UserInfo>
        <DisplayName>i:0#.f|membership|kathleen.horton@vermont.gov,#i:0#.f|membership|kathleen.horton@vermont.gov,#Kathleen.Horton@vermont.gov,#Kathleen.Horton@vermont.gov,#Horton, Kathleen,#,#AHS,#Communications &amp; Outreach Coordinator</DisplayName>
        <AccountId>4282</AccountId>
        <AccountType/>
      </UserInfo>
    </ItemOwner>
    <Content_x0020_Lead xmlns="046f9449-3d25-46ac-9a39-b41fdb973d2f">
      <UserInfo>
        <DisplayName>i:0#.f|membership|sharon.muellers@vermont.gov,#i:0#.f|membership|sharon.muellers@vermont.gov,#Sharon.Muellers@vermont.gov,#Sharon.Muellers@vermont.gov,#Muellers, Sharon,#,#AHS,#Communication Officer</DisplayName>
        <AccountId>3837</AccountId>
        <AccountType/>
      </UserInfo>
    </Content_x0020_Lead>
    <Reviewed xmlns="046f9449-3d25-46ac-9a39-b41fdb973d2f">true</Reviewed>
    <Resource_x0020_Description xmlns="bfc7ab43-a351-4688-aca3-bf166918b94c" xsi:nil="true"/>
    <LastReviewed xmlns="046f9449-3d25-46ac-9a39-b41fdb973d2f">2019-06-27T12:03:58+00:00</LastReviewed>
    <bucketTopic xmlns="bfc7ab43-a351-4688-aca3-bf166918b94c">Resources</bucketTopic>
    <NextReviewDate xmlns="046f9449-3d25-46ac-9a39-b41fdb973d2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VDH Managed Document" ma:contentTypeID="0x010100E33B793E1E7D4240861BC825712579F5020100565C5DFC0583BD42A423A1682711FA6D" ma:contentTypeVersion="48" ma:contentTypeDescription="" ma:contentTypeScope="" ma:versionID="d288c967c3227edf9448a73b63a3f98e">
  <xsd:schema xmlns:xsd="http://www.w3.org/2001/XMLSchema" xmlns:xs="http://www.w3.org/2001/XMLSchema" xmlns:p="http://schemas.microsoft.com/office/2006/metadata/properties" xmlns:ns1="http://schemas.microsoft.com/sharepoint/v3" xmlns:ns2="046f9449-3d25-46ac-9a39-b41fdb973d2f" xmlns:ns3="bfc7ab43-a351-4688-aca3-bf166918b94c" xmlns:ns4="a6fb58ca-3225-4afd-985f-6a849fc96194" targetNamespace="http://schemas.microsoft.com/office/2006/metadata/properties" ma:root="true" ma:fieldsID="8ad10dd5b9faeafd6eeef64276ab95a0" ns1:_="" ns2:_="" ns3:_="" ns4:_="">
    <xsd:import namespace="http://schemas.microsoft.com/sharepoint/v3"/>
    <xsd:import namespace="046f9449-3d25-46ac-9a39-b41fdb973d2f"/>
    <xsd:import namespace="bfc7ab43-a351-4688-aca3-bf166918b94c"/>
    <xsd:import namespace="a6fb58ca-3225-4afd-985f-6a849fc96194"/>
    <xsd:element name="properties">
      <xsd:complexType>
        <xsd:sequence>
          <xsd:element name="documentManagement">
            <xsd:complexType>
              <xsd:all>
                <xsd:element ref="ns2:VDHDocumentType"/>
                <xsd:element ref="ns2:ItemOwner"/>
                <xsd:element ref="ns3:bucketTopic"/>
                <xsd:element ref="ns3:TagTopic" minOccurs="0"/>
                <xsd:element ref="ns2:LastReviewed" minOccurs="0"/>
                <xsd:element ref="ns2:NextReviewDate" minOccurs="0"/>
                <xsd:element ref="ns2:Reviewed" minOccurs="0"/>
                <xsd:element ref="ns2:VDHDocumentType_x003a_Review_x0020_Period" minOccurs="0"/>
                <xsd:element ref="ns3:Resource_x0020_Description" minOccurs="0"/>
                <xsd:element ref="ns2:VDHUnit2"/>
                <xsd:element ref="ns2:VDHUnit2_x003a_Contact_x0020_Email" minOccurs="0"/>
                <xsd:element ref="ns2:VDHUnit2_x003a_Contact_x0020_Name" minOccurs="0"/>
                <xsd:element ref="ns2:Content_x0020_Lead"/>
                <xsd:element ref="ns1:_dlc_ExpireDateSaved" minOccurs="0"/>
                <xsd:element ref="ns1:_dlc_ExpireDat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22" nillable="true" ma:displayName="Original Expiration Date" ma:hidden="true" ma:internalName="_dlc_ExpireDateSaved" ma:readOnly="true">
      <xsd:simpleType>
        <xsd:restriction base="dms:DateTime"/>
      </xsd:simpleType>
    </xsd:element>
    <xsd:element name="_dlc_ExpireDate" ma:index="2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46f9449-3d25-46ac-9a39-b41fdb973d2f" elementFormDefault="qualified">
    <xsd:import namespace="http://schemas.microsoft.com/office/2006/documentManagement/types"/>
    <xsd:import namespace="http://schemas.microsoft.com/office/infopath/2007/PartnerControls"/>
    <xsd:element name="VDHDocumentType" ma:index="2" ma:displayName="VDH Document Type" ma:description="Should match the library." ma:list="{82d97bec-9759-49dd-b9ab-4b74e8fae08f}" ma:internalName="VDHDocumentType" ma:readOnly="false" ma:showField="Title" ma:web="046f9449-3d25-46ac-9a39-b41fdb973d2f">
      <xsd:simpleType>
        <xsd:restriction base="dms:Lookup"/>
      </xsd:simpleType>
    </xsd:element>
    <xsd:element name="ItemOwner" ma:index="3" ma:displayName="Item Owner" ma:description="Individual(s) responsible for making edits to this document. This could be the content lead or someone else who goes through the content lead to post documents." ma:list="UserInfo" ma:SharePointGroup="0" ma:internalName="Item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astReviewed" ma:index="6" nillable="true" ma:displayName="Last Reviewed" ma:default="[today]" ma:format="DateOnly" ma:hidden="true" ma:internalName="LastReviewed" ma:readOnly="false">
      <xsd:simpleType>
        <xsd:restriction base="dms:DateTime"/>
      </xsd:simpleType>
    </xsd:element>
    <xsd:element name="NextReviewDate" ma:index="7" nillable="true" ma:displayName="Next Review Date" ma:format="DateOnly" ma:hidden="true" ma:internalName="NextReviewDate" ma:readOnly="false">
      <xsd:simpleType>
        <xsd:restriction base="dms:DateTime"/>
      </xsd:simpleType>
    </xsd:element>
    <xsd:element name="Reviewed" ma:index="8" nillable="true" ma:displayName="Reviewed" ma:default="1" ma:description="When you update an item, switch this to &quot;Yes.&quot; Within the next couple weeks, it will automatically return to &quot;No.&quot; Leave as &quot;yes&quot; during the initial upload." ma:internalName="Reviewed" ma:readOnly="false">
      <xsd:simpleType>
        <xsd:restriction base="dms:Boolean"/>
      </xsd:simpleType>
    </xsd:element>
    <xsd:element name="VDHDocumentType_x003a_Review_x0020_Period" ma:index="12" nillable="true" ma:displayName="VDHDocumentType:Review Period" ma:list="{82d97bec-9759-49dd-b9ab-4b74e8fae08f}" ma:internalName="VDHDocumentType_x003A_Review_x0020_Period" ma:readOnly="true" ma:showField="ReviewPeriod" ma:web="046f9449-3d25-46ac-9a39-b41fdb973d2f">
      <xsd:simpleType>
        <xsd:restriction base="dms:Lookup"/>
      </xsd:simpleType>
    </xsd:element>
    <xsd:element name="VDHUnit2" ma:index="18" ma:displayName="VDH_Unit" ma:list="{c8cb889a-cea8-44f1-99dd-e225192c4610}" ma:internalName="VDHUnit2" ma:readOnly="false" ma:showField="Title" ma:web="046f9449-3d25-46ac-9a39-b41fdb973d2f">
      <xsd:simpleType>
        <xsd:restriction base="dms:Lookup"/>
      </xsd:simpleType>
    </xsd:element>
    <xsd:element name="VDHUnit2_x003a_Contact_x0020_Email" ma:index="19" nillable="true" ma:displayName="VDHUnit2:Contact Email" ma:list="{c8cb889a-cea8-44f1-99dd-e225192c4610}" ma:internalName="VDHUnit2_x003A_Contact_x0020_Email" ma:readOnly="true" ma:showField="Contact_x0020_Email" ma:web="046f9449-3d25-46ac-9a39-b41fdb973d2f">
      <xsd:simpleType>
        <xsd:restriction base="dms:Lookup"/>
      </xsd:simpleType>
    </xsd:element>
    <xsd:element name="VDHUnit2_x003a_Contact_x0020_Name" ma:index="20" nillable="true" ma:displayName="VDHUnit2:Contact Name" ma:list="{c8cb889a-cea8-44f1-99dd-e225192c4610}" ma:internalName="VDHUnit2_x003A_Contact_x0020_Name" ma:readOnly="true" ma:showField="Contact_x0020_Name" ma:web="046f9449-3d25-46ac-9a39-b41fdb973d2f">
      <xsd:simpleType>
        <xsd:restriction base="dms:Lookup"/>
      </xsd:simpleType>
    </xsd:element>
    <xsd:element name="Content_x0020_Lead" ma:index="21" ma:displayName="Content Lead" ma:description="Put yourself unless another content owner is responsible for this document." ma:list="UserInfo" ma:SharePointGroup="5330" ma:internalName="Content_x0020_Lead"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fc7ab43-a351-4688-aca3-bf166918b94c" elementFormDefault="qualified">
    <xsd:import namespace="http://schemas.microsoft.com/office/2006/documentManagement/types"/>
    <xsd:import namespace="http://schemas.microsoft.com/office/infopath/2007/PartnerControls"/>
    <xsd:element name="bucketTopic" ma:index="4" ma:displayName="Topic for Grouping (bucket)" ma:description="Main Topic. Select the most Applicable." ma:format="Dropdown" ma:internalName="bucketTopic">
      <xsd:simpleType>
        <xsd:restriction base="dms:Choice">
          <xsd:enumeration value="Accounts Payable"/>
          <xsd:enumeration value="Accounts Receivable"/>
          <xsd:enumeration value="AV Equipment"/>
          <xsd:enumeration value="Benefits"/>
          <xsd:enumeration value="Business Resources"/>
          <xsd:enumeration value="Conference Rooms"/>
          <xsd:enumeration value="Contracting"/>
          <xsd:enumeration value="COOP"/>
          <xsd:enumeration value="Digital Library &amp; Publications"/>
          <xsd:enumeration value="Emergency Preparedness"/>
          <xsd:enumeration value="Employee Discounts"/>
          <xsd:enumeration value="Evaluations"/>
          <xsd:enumeration value="Fleet"/>
          <xsd:enumeration value="Floor Plans"/>
          <xsd:enumeration value="Food &amp; Refreshments"/>
          <xsd:enumeration value="General HR Topics"/>
          <xsd:enumeration value="Health Department Information"/>
          <xsd:enumeration value="Health Equity"/>
          <xsd:enumeration value="HIPAA"/>
          <xsd:enumeration value="Leave &amp; FMLA"/>
          <xsd:enumeration value="Legislative Information"/>
          <xsd:enumeration value="Logos"/>
          <xsd:enumeration value="Marketing"/>
          <xsd:enumeration value="New Employee Resources"/>
          <xsd:enumeration value="Office Space"/>
          <xsd:enumeration value="Onboarding"/>
          <xsd:enumeration value="Organizational Charts"/>
          <xsd:enumeration value="Payroll"/>
          <xsd:enumeration value="Performance Management &amp; Quality Improvement"/>
          <xsd:enumeration value="Performance Evaluation"/>
          <xsd:enumeration value="Phones &amp; Telecommunication"/>
          <xsd:enumeration value="Professional Resources"/>
          <xsd:enumeration value="Public Health Nursing"/>
          <xsd:enumeration value="Public Records"/>
          <xsd:enumeration value="Purchasing"/>
          <xsd:enumeration value="Records Management"/>
          <xsd:enumeration value="Resources"/>
          <xsd:enumeration value="Rewards &amp; Recognition"/>
          <xsd:enumeration value="Safety &amp; Security"/>
          <xsd:enumeration value="Seeking Federal Funds"/>
          <xsd:enumeration value="Separation, Recruiting and Hiring"/>
          <xsd:enumeration value="Strategic Planning"/>
          <xsd:enumeration value="Subrecipient Grants"/>
          <xsd:enumeration value="Supervisor Resources"/>
          <xsd:enumeration value="Tools &amp; Resources"/>
          <xsd:enumeration value="Training"/>
          <xsd:enumeration value="Travel and Expenses"/>
          <xsd:enumeration value="Workers' Compensation"/>
          <xsd:enumeration value="Workforce Development"/>
          <xsd:enumeration value="Workgroups and User Groups"/>
        </xsd:restriction>
      </xsd:simpleType>
    </xsd:element>
    <xsd:element name="TagTopic" ma:index="5" nillable="true" ma:displayName="Topics for Filtering (Tags)" ma:description="Secondary Topics. Select all that are applicable, including primary topic if it is an option." ma:internalName="TagTopic" ma:requiredMultiChoice="true">
      <xsd:complexType>
        <xsd:complexContent>
          <xsd:extension base="dms:MultiChoice">
            <xsd:sequence>
              <xsd:element name="Value" maxOccurs="unbounded" minOccurs="0" nillable="true">
                <xsd:simpleType>
                  <xsd:restriction base="dms:Choice">
                    <xsd:enumeration value="Accounts Payable"/>
                    <xsd:enumeration value="Accounts Receivable"/>
                    <xsd:enumeration value="AV Equipment"/>
                    <xsd:enumeration value="Benefits"/>
                    <xsd:enumeration value="Business Resources"/>
                    <xsd:enumeration value="Conference Rooms"/>
                    <xsd:enumeration value="Contracting"/>
                    <xsd:enumeration value="COOP"/>
                    <xsd:enumeration value="Digital Library &amp; Publications"/>
                    <xsd:enumeration value="Emergency Preparedness"/>
                    <xsd:enumeration value="Employee Discounts"/>
                    <xsd:enumeration value="Evaluations"/>
                    <xsd:enumeration value="Fleet"/>
                    <xsd:enumeration value="Floor Plans"/>
                    <xsd:enumeration value="Food &amp; Refreshments"/>
                    <xsd:enumeration value="General HR Topics"/>
                    <xsd:enumeration value="Health Department Information"/>
                    <xsd:enumeration value="Health Equity"/>
                    <xsd:enumeration value="HIPAA"/>
                    <xsd:enumeration value="Leave &amp; FMLA"/>
                    <xsd:enumeration value="Legislative Information"/>
                    <xsd:enumeration value="Logos"/>
                    <xsd:enumeration value="Marketing"/>
                    <xsd:enumeration value="New Employee Resources"/>
                    <xsd:enumeration value="Office Space"/>
                    <xsd:enumeration value="Onboarding"/>
                    <xsd:enumeration value="Organizational Charts"/>
                    <xsd:enumeration value="Payroll"/>
                    <xsd:enumeration value="Performance Management &amp; Quality Improvement"/>
                    <xsd:enumeration value="Performance Evaluation"/>
                    <xsd:enumeration value="Phones &amp; Telecommunication"/>
                    <xsd:enumeration value="Professional Resources"/>
                    <xsd:enumeration value="Public Health Nursing"/>
                    <xsd:enumeration value="Public Records"/>
                    <xsd:enumeration value="Purchasing"/>
                    <xsd:enumeration value="Records Management"/>
                    <xsd:enumeration value="Resources"/>
                    <xsd:enumeration value="Rewards &amp; Recognition"/>
                    <xsd:enumeration value="Safety &amp; Security"/>
                    <xsd:enumeration value="Seeking Federal Funds"/>
                    <xsd:enumeration value="Separation, Recruiting and Hiring"/>
                    <xsd:enumeration value="Strategic Planning"/>
                    <xsd:enumeration value="Subrecipient Grants"/>
                    <xsd:enumeration value="Supervisor Resources"/>
                    <xsd:enumeration value="Tools &amp; Resources"/>
                    <xsd:enumeration value="Training"/>
                    <xsd:enumeration value="Travel and Expenses"/>
                    <xsd:enumeration value="Workers' Compensation"/>
                    <xsd:enumeration value="Workforce Development"/>
                    <xsd:enumeration value="Workgroups and User Groups"/>
                  </xsd:restriction>
                </xsd:simpleType>
              </xsd:element>
            </xsd:sequence>
          </xsd:extension>
        </xsd:complexContent>
      </xsd:complexType>
    </xsd:element>
    <xsd:element name="Resource_x0020_Description" ma:index="16" nillable="true" ma:displayName="Resource Description" ma:internalName="Resource_x0020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fb58ca-3225-4afd-985f-6a849fc96194"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17C6-1693-494B-8D53-44D782E1911F}">
  <ds:schemaRefs>
    <ds:schemaRef ds:uri="http://schemas.microsoft.com/sharepoint/v3/contenttype/forms"/>
  </ds:schemaRefs>
</ds:datastoreItem>
</file>

<file path=customXml/itemProps2.xml><?xml version="1.0" encoding="utf-8"?>
<ds:datastoreItem xmlns:ds="http://schemas.openxmlformats.org/officeDocument/2006/customXml" ds:itemID="{EFCB2FFD-79F3-44BE-A616-15D4ED80DEEB}">
  <ds:schemaRefs>
    <ds:schemaRef ds:uri="http://schemas.microsoft.com/sharepoint/events"/>
  </ds:schemaRefs>
</ds:datastoreItem>
</file>

<file path=customXml/itemProps3.xml><?xml version="1.0" encoding="utf-8"?>
<ds:datastoreItem xmlns:ds="http://schemas.openxmlformats.org/officeDocument/2006/customXml" ds:itemID="{A379A1F7-3AE4-49C6-91E8-BBEDF6C6CA60}">
  <ds:schemaRefs>
    <ds:schemaRef ds:uri="046f9449-3d25-46ac-9a39-b41fdb973d2f"/>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purl.org/dc/terms/"/>
    <ds:schemaRef ds:uri="a6fb58ca-3225-4afd-985f-6a849fc96194"/>
    <ds:schemaRef ds:uri="bfc7ab43-a351-4688-aca3-bf166918b94c"/>
    <ds:schemaRef ds:uri="http://www.w3.org/XML/1998/namespace"/>
  </ds:schemaRefs>
</ds:datastoreItem>
</file>

<file path=customXml/itemProps4.xml><?xml version="1.0" encoding="utf-8"?>
<ds:datastoreItem xmlns:ds="http://schemas.openxmlformats.org/officeDocument/2006/customXml" ds:itemID="{0E123C34-C75A-4E57-BC0F-0B5F3B73E7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6f9449-3d25-46ac-9a39-b41fdb973d2f"/>
    <ds:schemaRef ds:uri="bfc7ab43-a351-4688-aca3-bf166918b94c"/>
    <ds:schemaRef ds:uri="a6fb58ca-3225-4afd-985f-6a849fc96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Health_SlideDeck_Template_Widescreen</Template>
  <TotalTime>14973</TotalTime>
  <Words>116</Words>
  <Application>Microsoft Office PowerPoint</Application>
  <PresentationFormat>Widescreen</PresentationFormat>
  <Paragraphs>44</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Franklin Gothic Book</vt:lpstr>
      <vt:lpstr>Franklin Gothic Demi Cond</vt:lpstr>
      <vt:lpstr>Franklin Gothic Medium</vt:lpstr>
      <vt:lpstr>Times New Roman</vt:lpstr>
      <vt:lpstr>Office Theme</vt:lpstr>
      <vt:lpstr>Logic Models Templates  Fillable logic model templates that can be used when applying for funding.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Model Templates</dc:title>
  <dc:creator>Vermont Department of Health</dc:creator>
  <cp:lastModifiedBy>Zoller, Jennifer</cp:lastModifiedBy>
  <cp:revision>128</cp:revision>
  <cp:lastPrinted>2019-04-12T12:56:40Z</cp:lastPrinted>
  <dcterms:created xsi:type="dcterms:W3CDTF">2022-01-05T15:46:10Z</dcterms:created>
  <dcterms:modified xsi:type="dcterms:W3CDTF">2022-03-17T11:52:34Z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0x010100E33B793E1E7D4240861BC825712579F5020100565C5DFC0583BD42A423A1682711FA6D</vt:lpwstr>
  </property>
  <property fmtid="{D5CDD505-2E9C-101B-9397-08002B2CF9AE}" pid="3" name="_dlc_policyId">
    <vt:lpwstr/>
  </property>
  <property fmtid="{D5CDD505-2E9C-101B-9397-08002B2CF9AE}" pid="4" name="ItemRetentionFormula">
    <vt:lpwstr/>
  </property>
</Properties>
</file>