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5"/>
  </p:sldMasterIdLst>
  <p:notesMasterIdLst>
    <p:notesMasterId r:id="rId10"/>
  </p:notesMasterIdLst>
  <p:sldIdLst>
    <p:sldId id="505" r:id="rId6"/>
    <p:sldId id="480" r:id="rId7"/>
    <p:sldId id="500" r:id="rId8"/>
    <p:sldId id="501" r:id="rId9"/>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38DD44B-9135-450A-6FD2-11E61A6F2BE1}" name="Carman, Chelsea" initials="CC" userId="S::Chelsea.Carman@vermont.gov::4d8850c5-d658-4e67-9c91-7e536e03cdea" providerId="AD"/>
  <p188:author id="{E9AB5758-44FF-29D4-9FA6-CC59AFF64F4D}" name="VanDonsel, Anne" initials="VA" userId="S::Anne.VanDonsel@vermont.gov::87aee690-906c-4474-9894-dd71d87264fa" providerId="AD"/>
  <p188:author id="{A3951FE4-E6D2-CE00-4635-01B2E18A4798}" name="Pistole, Jennifer" initials="PJ" userId="S::Jennifer.Pistole@vermont.gov::25ab0a94-8d0d-49fb-a24c-e9aa4ba4def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DDDE5"/>
    <a:srgbClr val="EAEAEA"/>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114" autoAdjust="0"/>
    <p:restoredTop sz="84557" autoAdjust="0"/>
  </p:normalViewPr>
  <p:slideViewPr>
    <p:cSldViewPr snapToGrid="0">
      <p:cViewPr varScale="1">
        <p:scale>
          <a:sx n="80" d="100"/>
          <a:sy n="80" d="100"/>
        </p:scale>
        <p:origin x="797"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presProps" Target="presProps.xml"/><Relationship Id="rId5" Type="http://schemas.openxmlformats.org/officeDocument/2006/relationships/slideMaster" Target="slideMasters/slideMaster1.xml"/><Relationship Id="rId15" Type="http://schemas.microsoft.com/office/2018/10/relationships/authors" Target="authors.xml"/><Relationship Id="rId10"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7E249CFA-ED21-4D73-9AE8-2B99149E4F98}" type="datetimeFigureOut">
              <a:rPr lang="en-US" smtClean="0"/>
              <a:t>3/17/2022</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507BB18D-BBAE-4F1F-A0A3-CA4B9F4D498F}" type="slidenum">
              <a:rPr lang="en-US" smtClean="0"/>
              <a:t>‹#›</a:t>
            </a:fld>
            <a:endParaRPr lang="en-US"/>
          </a:p>
        </p:txBody>
      </p:sp>
    </p:spTree>
    <p:extLst>
      <p:ext uri="{BB962C8B-B14F-4D97-AF65-F5344CB8AC3E}">
        <p14:creationId xmlns:p14="http://schemas.microsoft.com/office/powerpoint/2010/main" val="14039025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07BB18D-BBAE-4F1F-A0A3-CA4B9F4D498F}" type="slidenum">
              <a:rPr lang="en-US" smtClean="0"/>
              <a:t>2</a:t>
            </a:fld>
            <a:endParaRPr lang="en-US"/>
          </a:p>
        </p:txBody>
      </p:sp>
    </p:spTree>
    <p:extLst>
      <p:ext uri="{BB962C8B-B14F-4D97-AF65-F5344CB8AC3E}">
        <p14:creationId xmlns:p14="http://schemas.microsoft.com/office/powerpoint/2010/main" val="30103720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07BB18D-BBAE-4F1F-A0A3-CA4B9F4D498F}" type="slidenum">
              <a:rPr lang="en-US" smtClean="0"/>
              <a:t>3</a:t>
            </a:fld>
            <a:endParaRPr lang="en-US"/>
          </a:p>
        </p:txBody>
      </p:sp>
    </p:spTree>
    <p:extLst>
      <p:ext uri="{BB962C8B-B14F-4D97-AF65-F5344CB8AC3E}">
        <p14:creationId xmlns:p14="http://schemas.microsoft.com/office/powerpoint/2010/main" val="11031049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07BB18D-BBAE-4F1F-A0A3-CA4B9F4D498F}" type="slidenum">
              <a:rPr lang="en-US" smtClean="0"/>
              <a:t>4</a:t>
            </a:fld>
            <a:endParaRPr lang="en-US"/>
          </a:p>
        </p:txBody>
      </p:sp>
    </p:spTree>
    <p:extLst>
      <p:ext uri="{BB962C8B-B14F-4D97-AF65-F5344CB8AC3E}">
        <p14:creationId xmlns:p14="http://schemas.microsoft.com/office/powerpoint/2010/main" val="280963871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plit Screen Title Slide">
    <p:spTree>
      <p:nvGrpSpPr>
        <p:cNvPr id="1" name=""/>
        <p:cNvGrpSpPr/>
        <p:nvPr/>
      </p:nvGrpSpPr>
      <p:grpSpPr>
        <a:xfrm>
          <a:off x="0" y="0"/>
          <a:ext cx="0" cy="0"/>
          <a:chOff x="0" y="0"/>
          <a:chExt cx="0" cy="0"/>
        </a:xfrm>
      </p:grpSpPr>
      <p:sp>
        <p:nvSpPr>
          <p:cNvPr id="12" name="Content Placeholder 21">
            <a:extLst>
              <a:ext uri="{FF2B5EF4-FFF2-40B4-BE49-F238E27FC236}">
                <a16:creationId xmlns:a16="http://schemas.microsoft.com/office/drawing/2014/main" id="{48A7FCA1-3FE6-48AC-95C0-55D266CB5DB0}"/>
              </a:ext>
            </a:extLst>
          </p:cNvPr>
          <p:cNvSpPr>
            <a:spLocks noGrp="1"/>
          </p:cNvSpPr>
          <p:nvPr>
            <p:ph sz="quarter" idx="13" hasCustomPrompt="1"/>
          </p:nvPr>
        </p:nvSpPr>
        <p:spPr>
          <a:xfrm>
            <a:off x="2" y="0"/>
            <a:ext cx="4456671" cy="6858000"/>
          </a:xfrm>
        </p:spPr>
        <p:txBody>
          <a:bodyPr/>
          <a:lstStyle>
            <a:lvl1pPr>
              <a:defRPr/>
            </a:lvl1pPr>
          </a:lstStyle>
          <a:p>
            <a:pPr lvl="0"/>
            <a:r>
              <a:rPr lang="en-US" dirty="0"/>
              <a:t>Put an image or icon on this side that is related to your presentation.</a:t>
            </a:r>
          </a:p>
        </p:txBody>
      </p:sp>
      <p:sp>
        <p:nvSpPr>
          <p:cNvPr id="2" name="Title 1">
            <a:extLst>
              <a:ext uri="{FF2B5EF4-FFF2-40B4-BE49-F238E27FC236}">
                <a16:creationId xmlns:a16="http://schemas.microsoft.com/office/drawing/2014/main" id="{510B863C-96B9-4115-9C08-E71570C5F37E}"/>
              </a:ext>
            </a:extLst>
          </p:cNvPr>
          <p:cNvSpPr>
            <a:spLocks noGrp="1"/>
          </p:cNvSpPr>
          <p:nvPr>
            <p:ph type="ctrTitle" hasCustomPrompt="1"/>
          </p:nvPr>
        </p:nvSpPr>
        <p:spPr>
          <a:xfrm>
            <a:off x="4880008" y="480469"/>
            <a:ext cx="6375133" cy="2387600"/>
          </a:xfrm>
        </p:spPr>
        <p:txBody>
          <a:bodyPr anchor="b">
            <a:normAutofit/>
          </a:bodyPr>
          <a:lstStyle>
            <a:lvl1pPr algn="l">
              <a:defRPr sz="4000">
                <a:latin typeface="Franklin Gothic Demi Cond" panose="020B0706030402020204" pitchFamily="34" charset="0"/>
              </a:defRPr>
            </a:lvl1pPr>
          </a:lstStyle>
          <a:p>
            <a:r>
              <a:rPr lang="en-US" dirty="0"/>
              <a:t>Presentation Title</a:t>
            </a:r>
          </a:p>
        </p:txBody>
      </p:sp>
      <p:sp>
        <p:nvSpPr>
          <p:cNvPr id="3" name="Subtitle 2">
            <a:extLst>
              <a:ext uri="{FF2B5EF4-FFF2-40B4-BE49-F238E27FC236}">
                <a16:creationId xmlns:a16="http://schemas.microsoft.com/office/drawing/2014/main" id="{0BE84404-6AAE-4713-8412-14D5B6FB51C5}"/>
              </a:ext>
            </a:extLst>
          </p:cNvPr>
          <p:cNvSpPr>
            <a:spLocks noGrp="1"/>
          </p:cNvSpPr>
          <p:nvPr>
            <p:ph type="subTitle" idx="1" hasCustomPrompt="1"/>
          </p:nvPr>
        </p:nvSpPr>
        <p:spPr>
          <a:xfrm>
            <a:off x="4880011" y="2960144"/>
            <a:ext cx="6375133" cy="1294974"/>
          </a:xfrm>
        </p:spPr>
        <p:txBody>
          <a:bodyPr>
            <a:noAutofit/>
          </a:bodyPr>
          <a:lstStyle>
            <a:lvl1pPr marL="0" indent="0" algn="l">
              <a:buNone/>
              <a:defRPr sz="2400">
                <a:solidFill>
                  <a:schemeClr val="tx1"/>
                </a:solidFill>
                <a:latin typeface="Franklin Gothic Medium" panose="020B0603020102020204" pitchFamily="34" charset="0"/>
              </a:defRPr>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n-US" dirty="0"/>
              <a:t>Put a subtitle here if needed.</a:t>
            </a:r>
          </a:p>
        </p:txBody>
      </p:sp>
      <p:pic>
        <p:nvPicPr>
          <p:cNvPr id="8" name="Picture 7">
            <a:extLst>
              <a:ext uri="{FF2B5EF4-FFF2-40B4-BE49-F238E27FC236}">
                <a16:creationId xmlns:a16="http://schemas.microsoft.com/office/drawing/2014/main" id="{02251580-7171-4B22-A86F-641F2D0E147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571367" y="5925744"/>
            <a:ext cx="1683774" cy="451787"/>
          </a:xfrm>
          <a:prstGeom prst="rect">
            <a:avLst/>
          </a:prstGeom>
        </p:spPr>
      </p:pic>
      <p:sp>
        <p:nvSpPr>
          <p:cNvPr id="7" name="Text Placeholder 6">
            <a:extLst>
              <a:ext uri="{FF2B5EF4-FFF2-40B4-BE49-F238E27FC236}">
                <a16:creationId xmlns:a16="http://schemas.microsoft.com/office/drawing/2014/main" id="{6D956C2A-1D08-4F7E-8F15-F176BB2D6502}"/>
              </a:ext>
            </a:extLst>
          </p:cNvPr>
          <p:cNvSpPr>
            <a:spLocks noGrp="1"/>
          </p:cNvSpPr>
          <p:nvPr>
            <p:ph type="body" sz="quarter" idx="14" hasCustomPrompt="1"/>
          </p:nvPr>
        </p:nvSpPr>
        <p:spPr>
          <a:xfrm>
            <a:off x="4880011" y="4530726"/>
            <a:ext cx="6375367" cy="359930"/>
          </a:xfrm>
        </p:spPr>
        <p:txBody>
          <a:bodyPr>
            <a:normAutofit/>
          </a:bodyPr>
          <a:lstStyle>
            <a:lvl1pPr>
              <a:defRPr sz="1013"/>
            </a:lvl1pPr>
          </a:lstStyle>
          <a:p>
            <a:pPr lvl="0"/>
            <a:r>
              <a:rPr lang="en-US" dirty="0"/>
              <a:t>Date</a:t>
            </a:r>
          </a:p>
        </p:txBody>
      </p:sp>
    </p:spTree>
    <p:extLst>
      <p:ext uri="{BB962C8B-B14F-4D97-AF65-F5344CB8AC3E}">
        <p14:creationId xmlns:p14="http://schemas.microsoft.com/office/powerpoint/2010/main" val="5292912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35317015-F85D-4753-B5BA-F9F1A37347C3}"/>
              </a:ext>
            </a:extLst>
          </p:cNvPr>
          <p:cNvSpPr/>
          <p:nvPr userDrawn="1"/>
        </p:nvSpPr>
        <p:spPr>
          <a:xfrm>
            <a:off x="-1" y="3484008"/>
            <a:ext cx="12192001" cy="3373992"/>
          </a:xfrm>
          <a:prstGeom prst="rect">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sz="1013"/>
          </a:p>
        </p:txBody>
      </p:sp>
      <p:pic>
        <p:nvPicPr>
          <p:cNvPr id="23" name="Picture 22">
            <a:extLst>
              <a:ext uri="{FF2B5EF4-FFF2-40B4-BE49-F238E27FC236}">
                <a16:creationId xmlns:a16="http://schemas.microsoft.com/office/drawing/2014/main" id="{19C2C04E-98F3-4E37-95CF-3F1927C4FF4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2317" y="743409"/>
            <a:ext cx="2380239" cy="638661"/>
          </a:xfrm>
          <a:prstGeom prst="rect">
            <a:avLst/>
          </a:prstGeom>
        </p:spPr>
      </p:pic>
      <p:sp>
        <p:nvSpPr>
          <p:cNvPr id="25" name="Text Placeholder 11">
            <a:extLst>
              <a:ext uri="{FF2B5EF4-FFF2-40B4-BE49-F238E27FC236}">
                <a16:creationId xmlns:a16="http://schemas.microsoft.com/office/drawing/2014/main" id="{31EC38E7-90DC-4240-BB07-17CB10FC0E81}"/>
              </a:ext>
            </a:extLst>
          </p:cNvPr>
          <p:cNvSpPr>
            <a:spLocks noGrp="1"/>
          </p:cNvSpPr>
          <p:nvPr>
            <p:ph type="body" sz="quarter" idx="12"/>
          </p:nvPr>
        </p:nvSpPr>
        <p:spPr>
          <a:xfrm>
            <a:off x="5028557" y="4919056"/>
            <a:ext cx="5606428" cy="439738"/>
          </a:xfrm>
        </p:spPr>
        <p:txBody>
          <a:bodyPr>
            <a:normAutofit/>
          </a:bodyPr>
          <a:lstStyle>
            <a:lvl1pPr marL="0" indent="0">
              <a:buFont typeface="Arial" panose="020B0604020202020204" pitchFamily="34" charset="0"/>
              <a:buNone/>
              <a:defRPr sz="2400">
                <a:solidFill>
                  <a:schemeClr val="bg1"/>
                </a:solidFill>
              </a:defRPr>
            </a:lvl1pPr>
            <a:lvl2pPr marL="257175" indent="0">
              <a:buNone/>
              <a:defRPr/>
            </a:lvl2pPr>
            <a:lvl3pPr marL="514350" indent="0">
              <a:buNone/>
              <a:defRPr/>
            </a:lvl3pPr>
            <a:lvl4pPr marL="771525" indent="0">
              <a:buNone/>
              <a:defRPr/>
            </a:lvl4pPr>
            <a:lvl5pPr marL="1028700" indent="0">
              <a:buNone/>
              <a:defRPr/>
            </a:lvl5pPr>
          </a:lstStyle>
          <a:p>
            <a:pPr lvl="0"/>
            <a:r>
              <a:rPr lang="en-US"/>
              <a:t>Click to edit Master text styles</a:t>
            </a:r>
          </a:p>
        </p:txBody>
      </p:sp>
      <p:sp>
        <p:nvSpPr>
          <p:cNvPr id="26" name="Title 1">
            <a:extLst>
              <a:ext uri="{FF2B5EF4-FFF2-40B4-BE49-F238E27FC236}">
                <a16:creationId xmlns:a16="http://schemas.microsoft.com/office/drawing/2014/main" id="{888AF295-1154-4875-880B-78365AB7D58E}"/>
              </a:ext>
            </a:extLst>
          </p:cNvPr>
          <p:cNvSpPr>
            <a:spLocks noGrp="1"/>
          </p:cNvSpPr>
          <p:nvPr>
            <p:ph type="title" hasCustomPrompt="1"/>
          </p:nvPr>
        </p:nvSpPr>
        <p:spPr>
          <a:xfrm>
            <a:off x="4026115" y="1607392"/>
            <a:ext cx="6608934" cy="1600200"/>
          </a:xfrm>
        </p:spPr>
        <p:txBody>
          <a:bodyPr anchor="b">
            <a:normAutofit/>
          </a:bodyPr>
          <a:lstStyle>
            <a:lvl1pPr>
              <a:defRPr sz="4000">
                <a:solidFill>
                  <a:schemeClr val="tx1"/>
                </a:solidFill>
              </a:defRPr>
            </a:lvl1pPr>
          </a:lstStyle>
          <a:p>
            <a:r>
              <a:rPr lang="en-US" dirty="0"/>
              <a:t>Thank you!</a:t>
            </a:r>
          </a:p>
        </p:txBody>
      </p:sp>
      <p:sp>
        <p:nvSpPr>
          <p:cNvPr id="27" name="Text Placeholder 4">
            <a:extLst>
              <a:ext uri="{FF2B5EF4-FFF2-40B4-BE49-F238E27FC236}">
                <a16:creationId xmlns:a16="http://schemas.microsoft.com/office/drawing/2014/main" id="{3C5D7E38-A48C-4E81-A5DB-A88FFB1D56A9}"/>
              </a:ext>
            </a:extLst>
          </p:cNvPr>
          <p:cNvSpPr>
            <a:spLocks noGrp="1"/>
          </p:cNvSpPr>
          <p:nvPr>
            <p:ph type="body" sz="quarter" idx="13" hasCustomPrompt="1"/>
          </p:nvPr>
        </p:nvSpPr>
        <p:spPr>
          <a:xfrm>
            <a:off x="4026115" y="4172109"/>
            <a:ext cx="6608552" cy="509503"/>
          </a:xfrm>
        </p:spPr>
        <p:txBody>
          <a:bodyPr>
            <a:normAutofit/>
          </a:bodyPr>
          <a:lstStyle>
            <a:lvl1pPr>
              <a:defRPr sz="3200">
                <a:solidFill>
                  <a:schemeClr val="bg1"/>
                </a:solidFill>
                <a:latin typeface="+mj-lt"/>
              </a:defRPr>
            </a:lvl1pPr>
          </a:lstStyle>
          <a:p>
            <a:pPr lvl="0"/>
            <a:r>
              <a:rPr lang="en-US" dirty="0"/>
              <a:t>Let’s stay in touch.</a:t>
            </a:r>
          </a:p>
        </p:txBody>
      </p:sp>
      <p:sp>
        <p:nvSpPr>
          <p:cNvPr id="28" name="Text Placeholder 11">
            <a:extLst>
              <a:ext uri="{FF2B5EF4-FFF2-40B4-BE49-F238E27FC236}">
                <a16:creationId xmlns:a16="http://schemas.microsoft.com/office/drawing/2014/main" id="{FA6E5943-7075-4F81-B9DA-EFBF6C7EA548}"/>
              </a:ext>
            </a:extLst>
          </p:cNvPr>
          <p:cNvSpPr>
            <a:spLocks noGrp="1"/>
          </p:cNvSpPr>
          <p:nvPr>
            <p:ph type="body" sz="quarter" idx="14" hasCustomPrompt="1"/>
          </p:nvPr>
        </p:nvSpPr>
        <p:spPr>
          <a:xfrm>
            <a:off x="4025796" y="4919056"/>
            <a:ext cx="1002443" cy="439738"/>
          </a:xfrm>
        </p:spPr>
        <p:txBody>
          <a:bodyPr>
            <a:normAutofit/>
          </a:bodyPr>
          <a:lstStyle>
            <a:lvl1pPr marL="0" indent="0">
              <a:buFont typeface="Arial" panose="020B0604020202020204" pitchFamily="34" charset="0"/>
              <a:buNone/>
              <a:defRPr sz="2400">
                <a:solidFill>
                  <a:schemeClr val="bg1"/>
                </a:solidFill>
                <a:latin typeface="+mj-lt"/>
              </a:defRPr>
            </a:lvl1pPr>
            <a:lvl2pPr marL="257175" indent="0">
              <a:buNone/>
              <a:defRPr/>
            </a:lvl2pPr>
            <a:lvl3pPr marL="514350" indent="0">
              <a:buNone/>
              <a:defRPr/>
            </a:lvl3pPr>
            <a:lvl4pPr marL="771525" indent="0">
              <a:buNone/>
              <a:defRPr/>
            </a:lvl4pPr>
            <a:lvl5pPr marL="1028700" indent="0">
              <a:buNone/>
              <a:defRPr/>
            </a:lvl5pPr>
          </a:lstStyle>
          <a:p>
            <a:pPr lvl="0"/>
            <a:r>
              <a:rPr lang="en-US" dirty="0"/>
              <a:t>Email:</a:t>
            </a:r>
          </a:p>
        </p:txBody>
      </p:sp>
      <p:sp>
        <p:nvSpPr>
          <p:cNvPr id="29" name="Text Placeholder 11">
            <a:extLst>
              <a:ext uri="{FF2B5EF4-FFF2-40B4-BE49-F238E27FC236}">
                <a16:creationId xmlns:a16="http://schemas.microsoft.com/office/drawing/2014/main" id="{1C7F5132-370C-4BF1-9F89-384CFC67F03D}"/>
              </a:ext>
            </a:extLst>
          </p:cNvPr>
          <p:cNvSpPr>
            <a:spLocks noGrp="1"/>
          </p:cNvSpPr>
          <p:nvPr>
            <p:ph type="body" sz="quarter" idx="15" hasCustomPrompt="1"/>
          </p:nvPr>
        </p:nvSpPr>
        <p:spPr>
          <a:xfrm>
            <a:off x="4025796" y="5384394"/>
            <a:ext cx="1002443" cy="439738"/>
          </a:xfrm>
        </p:spPr>
        <p:txBody>
          <a:bodyPr>
            <a:normAutofit/>
          </a:bodyPr>
          <a:lstStyle>
            <a:lvl1pPr marL="0" indent="0">
              <a:buFont typeface="Arial" panose="020B0604020202020204" pitchFamily="34" charset="0"/>
              <a:buNone/>
              <a:defRPr sz="2400">
                <a:solidFill>
                  <a:schemeClr val="bg1"/>
                </a:solidFill>
                <a:latin typeface="+mj-lt"/>
              </a:defRPr>
            </a:lvl1pPr>
            <a:lvl2pPr marL="257175" indent="0">
              <a:buNone/>
              <a:defRPr/>
            </a:lvl2pPr>
            <a:lvl3pPr marL="514350" indent="0">
              <a:buNone/>
              <a:defRPr/>
            </a:lvl3pPr>
            <a:lvl4pPr marL="771525" indent="0">
              <a:buNone/>
              <a:defRPr/>
            </a:lvl4pPr>
            <a:lvl5pPr marL="1028700" indent="0">
              <a:buNone/>
              <a:defRPr/>
            </a:lvl5pPr>
          </a:lstStyle>
          <a:p>
            <a:pPr lvl="0"/>
            <a:r>
              <a:rPr lang="en-US" dirty="0"/>
              <a:t>Web:</a:t>
            </a:r>
          </a:p>
        </p:txBody>
      </p:sp>
      <p:sp>
        <p:nvSpPr>
          <p:cNvPr id="30" name="Text Placeholder 11">
            <a:extLst>
              <a:ext uri="{FF2B5EF4-FFF2-40B4-BE49-F238E27FC236}">
                <a16:creationId xmlns:a16="http://schemas.microsoft.com/office/drawing/2014/main" id="{F5E824F4-6790-40DA-BF23-AC14B8A48591}"/>
              </a:ext>
            </a:extLst>
          </p:cNvPr>
          <p:cNvSpPr>
            <a:spLocks noGrp="1"/>
          </p:cNvSpPr>
          <p:nvPr>
            <p:ph type="body" sz="quarter" idx="16" hasCustomPrompt="1"/>
          </p:nvPr>
        </p:nvSpPr>
        <p:spPr>
          <a:xfrm>
            <a:off x="4025796" y="5824132"/>
            <a:ext cx="1002443" cy="439738"/>
          </a:xfrm>
        </p:spPr>
        <p:txBody>
          <a:bodyPr>
            <a:normAutofit/>
          </a:bodyPr>
          <a:lstStyle>
            <a:lvl1pPr marL="0" indent="0">
              <a:buFont typeface="Arial" panose="020B0604020202020204" pitchFamily="34" charset="0"/>
              <a:buNone/>
              <a:defRPr sz="2400">
                <a:solidFill>
                  <a:schemeClr val="bg1"/>
                </a:solidFill>
                <a:latin typeface="+mj-lt"/>
              </a:defRPr>
            </a:lvl1pPr>
            <a:lvl2pPr marL="257175" indent="0">
              <a:buNone/>
              <a:defRPr/>
            </a:lvl2pPr>
            <a:lvl3pPr marL="514350" indent="0">
              <a:buNone/>
              <a:defRPr/>
            </a:lvl3pPr>
            <a:lvl4pPr marL="771525" indent="0">
              <a:buNone/>
              <a:defRPr/>
            </a:lvl4pPr>
            <a:lvl5pPr marL="1028700" indent="0">
              <a:buNone/>
              <a:defRPr/>
            </a:lvl5pPr>
          </a:lstStyle>
          <a:p>
            <a:pPr lvl="0"/>
            <a:r>
              <a:rPr lang="en-US" dirty="0"/>
              <a:t>Social:</a:t>
            </a:r>
          </a:p>
        </p:txBody>
      </p:sp>
      <p:sp>
        <p:nvSpPr>
          <p:cNvPr id="31" name="Text Placeholder 11">
            <a:extLst>
              <a:ext uri="{FF2B5EF4-FFF2-40B4-BE49-F238E27FC236}">
                <a16:creationId xmlns:a16="http://schemas.microsoft.com/office/drawing/2014/main" id="{4C596046-DA51-49D0-8BCC-BDCE7C4D0FA6}"/>
              </a:ext>
            </a:extLst>
          </p:cNvPr>
          <p:cNvSpPr>
            <a:spLocks noGrp="1"/>
          </p:cNvSpPr>
          <p:nvPr>
            <p:ph type="body" sz="quarter" idx="17" hasCustomPrompt="1"/>
          </p:nvPr>
        </p:nvSpPr>
        <p:spPr>
          <a:xfrm>
            <a:off x="5028239" y="5378960"/>
            <a:ext cx="5606428" cy="439738"/>
          </a:xfrm>
        </p:spPr>
        <p:txBody>
          <a:bodyPr>
            <a:normAutofit/>
          </a:bodyPr>
          <a:lstStyle>
            <a:lvl1pPr marL="0" indent="0">
              <a:buFont typeface="Arial" panose="020B0604020202020204" pitchFamily="34" charset="0"/>
              <a:buNone/>
              <a:defRPr sz="2400">
                <a:solidFill>
                  <a:schemeClr val="bg1"/>
                </a:solidFill>
              </a:defRPr>
            </a:lvl1pPr>
            <a:lvl2pPr marL="257175" indent="0">
              <a:buNone/>
              <a:defRPr/>
            </a:lvl2pPr>
            <a:lvl3pPr marL="514350" indent="0">
              <a:buNone/>
              <a:defRPr/>
            </a:lvl3pPr>
            <a:lvl4pPr marL="771525" indent="0">
              <a:buNone/>
              <a:defRPr/>
            </a:lvl4pPr>
            <a:lvl5pPr marL="1028700" indent="0">
              <a:buNone/>
              <a:defRPr/>
            </a:lvl5pPr>
          </a:lstStyle>
          <a:p>
            <a:pPr lvl="0"/>
            <a:r>
              <a:rPr lang="en-US" dirty="0"/>
              <a:t>healthvermont.gov</a:t>
            </a:r>
          </a:p>
        </p:txBody>
      </p:sp>
      <p:sp>
        <p:nvSpPr>
          <p:cNvPr id="32" name="Text Placeholder 11">
            <a:extLst>
              <a:ext uri="{FF2B5EF4-FFF2-40B4-BE49-F238E27FC236}">
                <a16:creationId xmlns:a16="http://schemas.microsoft.com/office/drawing/2014/main" id="{28633B5A-E5E2-4F24-B8B2-96ED4105C5FD}"/>
              </a:ext>
            </a:extLst>
          </p:cNvPr>
          <p:cNvSpPr>
            <a:spLocks noGrp="1"/>
          </p:cNvSpPr>
          <p:nvPr>
            <p:ph type="body" sz="quarter" idx="18" hasCustomPrompt="1"/>
          </p:nvPr>
        </p:nvSpPr>
        <p:spPr>
          <a:xfrm>
            <a:off x="5028239" y="5824132"/>
            <a:ext cx="5606428" cy="439738"/>
          </a:xfrm>
        </p:spPr>
        <p:txBody>
          <a:bodyPr>
            <a:normAutofit/>
          </a:bodyPr>
          <a:lstStyle>
            <a:lvl1pPr marL="0" indent="0">
              <a:buFont typeface="Arial" panose="020B0604020202020204" pitchFamily="34" charset="0"/>
              <a:buNone/>
              <a:defRPr sz="2400">
                <a:solidFill>
                  <a:schemeClr val="bg1"/>
                </a:solidFill>
              </a:defRPr>
            </a:lvl1pPr>
            <a:lvl2pPr marL="257175" indent="0">
              <a:buNone/>
              <a:defRPr/>
            </a:lvl2pPr>
            <a:lvl3pPr marL="514350" indent="0">
              <a:buNone/>
              <a:defRPr/>
            </a:lvl3pPr>
            <a:lvl4pPr marL="771525" indent="0">
              <a:buNone/>
              <a:defRPr/>
            </a:lvl4pPr>
            <a:lvl5pPr marL="1028700" indent="0">
              <a:buNone/>
              <a:defRPr/>
            </a:lvl5pPr>
          </a:lstStyle>
          <a:p>
            <a:pPr lvl="0"/>
            <a:r>
              <a:rPr lang="en-US" dirty="0"/>
              <a:t>@</a:t>
            </a:r>
            <a:r>
              <a:rPr lang="en-US" dirty="0" err="1"/>
              <a:t>healthvermont</a:t>
            </a:r>
            <a:endParaRPr lang="en-US" dirty="0"/>
          </a:p>
        </p:txBody>
      </p:sp>
    </p:spTree>
    <p:extLst>
      <p:ext uri="{BB962C8B-B14F-4D97-AF65-F5344CB8AC3E}">
        <p14:creationId xmlns:p14="http://schemas.microsoft.com/office/powerpoint/2010/main" val="975487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A5769B8-9AC8-44C2-92EE-6502E01B8D95}"/>
              </a:ext>
            </a:extLst>
          </p:cNvPr>
          <p:cNvSpPr/>
          <p:nvPr userDrawn="1"/>
        </p:nvSpPr>
        <p:spPr>
          <a:xfrm>
            <a:off x="0" y="0"/>
            <a:ext cx="12192000" cy="1690688"/>
          </a:xfrm>
          <a:prstGeom prst="rect">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sz="1013"/>
          </a:p>
        </p:txBody>
      </p:sp>
      <p:sp>
        <p:nvSpPr>
          <p:cNvPr id="2" name="Title 1">
            <a:extLst>
              <a:ext uri="{FF2B5EF4-FFF2-40B4-BE49-F238E27FC236}">
                <a16:creationId xmlns:a16="http://schemas.microsoft.com/office/drawing/2014/main" id="{361FF16F-32E0-4B65-A384-AF4601536E5D}"/>
              </a:ext>
            </a:extLst>
          </p:cNvPr>
          <p:cNvSpPr>
            <a:spLocks noGrp="1"/>
          </p:cNvSpPr>
          <p:nvPr>
            <p:ph type="title" hasCustomPrompt="1"/>
          </p:nvPr>
        </p:nvSpPr>
        <p:spPr/>
        <p:txBody>
          <a:bodyPr>
            <a:normAutofit/>
          </a:bodyPr>
          <a:lstStyle>
            <a:lvl1pPr>
              <a:defRPr sz="3200">
                <a:solidFill>
                  <a:schemeClr val="bg1"/>
                </a:solidFill>
              </a:defRPr>
            </a:lvl1pPr>
          </a:lstStyle>
          <a:p>
            <a:r>
              <a:rPr lang="en-US" dirty="0"/>
              <a:t>Put your key takeaway here in a full sentence.</a:t>
            </a:r>
          </a:p>
        </p:txBody>
      </p:sp>
      <p:sp>
        <p:nvSpPr>
          <p:cNvPr id="3" name="Content Placeholder 2">
            <a:extLst>
              <a:ext uri="{FF2B5EF4-FFF2-40B4-BE49-F238E27FC236}">
                <a16:creationId xmlns:a16="http://schemas.microsoft.com/office/drawing/2014/main" id="{984D45EB-D754-4138-B747-9B757AF45E50}"/>
              </a:ext>
            </a:extLst>
          </p:cNvPr>
          <p:cNvSpPr>
            <a:spLocks noGrp="1"/>
          </p:cNvSpPr>
          <p:nvPr>
            <p:ph idx="1" hasCustomPrompt="1"/>
          </p:nvPr>
        </p:nvSpPr>
        <p:spPr/>
        <p:txBody>
          <a:bodyPr>
            <a:normAutofit/>
          </a:bodyPr>
          <a:lstStyle>
            <a:lvl1pPr marL="0" indent="0">
              <a:buNone/>
              <a:defRPr sz="2400"/>
            </a:lvl1pPr>
          </a:lstStyle>
          <a:p>
            <a:pPr lvl="0"/>
            <a:r>
              <a:rPr lang="en-US" dirty="0"/>
              <a:t>This is a slide layout for general purposes. Use it for some simple text or a large data visualization.</a:t>
            </a:r>
          </a:p>
          <a:p>
            <a:pPr lvl="0"/>
            <a:endParaRPr lang="en-US" dirty="0"/>
          </a:p>
          <a:p>
            <a:pPr lvl="0"/>
            <a:r>
              <a:rPr lang="en-US" dirty="0"/>
              <a:t>Remember: don’t fill your slides with text! Use your slides to reinforce the key messages of your presentation, but don’t overwhelm the viewer by giving them too much to read.</a:t>
            </a:r>
          </a:p>
        </p:txBody>
      </p:sp>
      <p:sp>
        <p:nvSpPr>
          <p:cNvPr id="8" name="Slide Number Placeholder 3">
            <a:extLst>
              <a:ext uri="{FF2B5EF4-FFF2-40B4-BE49-F238E27FC236}">
                <a16:creationId xmlns:a16="http://schemas.microsoft.com/office/drawing/2014/main" id="{A0565F52-8E19-4DCE-802C-1F74B0DFFD26}"/>
              </a:ext>
            </a:extLst>
          </p:cNvPr>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820DBD16-8F52-45AC-8998-73485FE4613D}" type="slidenum">
              <a:rPr lang="en-US" smtClean="0"/>
              <a:pPr/>
              <a:t>‹#›</a:t>
            </a:fld>
            <a:endParaRPr lang="en-US" dirty="0"/>
          </a:p>
        </p:txBody>
      </p:sp>
      <p:sp>
        <p:nvSpPr>
          <p:cNvPr id="9" name="Footer Placeholder 4">
            <a:extLst>
              <a:ext uri="{FF2B5EF4-FFF2-40B4-BE49-F238E27FC236}">
                <a16:creationId xmlns:a16="http://schemas.microsoft.com/office/drawing/2014/main" id="{2115853A-89C4-4567-A46A-6995F8939070}"/>
              </a:ext>
            </a:extLst>
          </p:cNvPr>
          <p:cNvSpPr>
            <a:spLocks noGrp="1"/>
          </p:cNvSpPr>
          <p:nvPr>
            <p:ph type="ftr" sz="quarter" idx="3"/>
          </p:nvPr>
        </p:nvSpPr>
        <p:spPr>
          <a:xfrm>
            <a:off x="838200" y="6356354"/>
            <a:ext cx="4114800" cy="365125"/>
          </a:xfrm>
          <a:prstGeom prst="rect">
            <a:avLst/>
          </a:prstGeom>
        </p:spPr>
        <p:txBody>
          <a:bodyPr vert="horz" lIns="91440" tIns="45720" rIns="91440" bIns="45720" rtlCol="0" anchor="ctr"/>
          <a:lstStyle>
            <a:lvl1pPr algn="l">
              <a:defRPr sz="1000">
                <a:solidFill>
                  <a:schemeClr val="tx1">
                    <a:tint val="75000"/>
                  </a:schemeClr>
                </a:solidFill>
              </a:defRPr>
            </a:lvl1pPr>
          </a:lstStyle>
          <a:p>
            <a:r>
              <a:rPr lang="en-US" dirty="0"/>
              <a:t>Vermont Department of Health</a:t>
            </a:r>
          </a:p>
        </p:txBody>
      </p:sp>
    </p:spTree>
    <p:extLst>
      <p:ext uri="{BB962C8B-B14F-4D97-AF65-F5344CB8AC3E}">
        <p14:creationId xmlns:p14="http://schemas.microsoft.com/office/powerpoint/2010/main" val="29698000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ECD12-6501-4514-912A-11CD1708F2D6}"/>
              </a:ext>
            </a:extLst>
          </p:cNvPr>
          <p:cNvSpPr>
            <a:spLocks noGrp="1"/>
          </p:cNvSpPr>
          <p:nvPr>
            <p:ph type="title" hasCustomPrompt="1"/>
          </p:nvPr>
        </p:nvSpPr>
        <p:spPr>
          <a:xfrm>
            <a:off x="831851" y="1709742"/>
            <a:ext cx="10515600" cy="2852737"/>
          </a:xfrm>
        </p:spPr>
        <p:txBody>
          <a:bodyPr anchor="b">
            <a:normAutofit/>
          </a:bodyPr>
          <a:lstStyle>
            <a:lvl1pPr>
              <a:defRPr sz="4000">
                <a:solidFill>
                  <a:schemeClr val="accent1"/>
                </a:solidFill>
              </a:defRPr>
            </a:lvl1pPr>
          </a:lstStyle>
          <a:p>
            <a:r>
              <a:rPr lang="en-US" dirty="0"/>
              <a:t>Section Title</a:t>
            </a:r>
          </a:p>
        </p:txBody>
      </p:sp>
      <p:sp>
        <p:nvSpPr>
          <p:cNvPr id="3" name="Text Placeholder 2">
            <a:extLst>
              <a:ext uri="{FF2B5EF4-FFF2-40B4-BE49-F238E27FC236}">
                <a16:creationId xmlns:a16="http://schemas.microsoft.com/office/drawing/2014/main" id="{13AA1ECA-ED70-4B31-993D-12E5981F492C}"/>
              </a:ext>
            </a:extLst>
          </p:cNvPr>
          <p:cNvSpPr>
            <a:spLocks noGrp="1"/>
          </p:cNvSpPr>
          <p:nvPr>
            <p:ph type="body" idx="1" hasCustomPrompt="1"/>
          </p:nvPr>
        </p:nvSpPr>
        <p:spPr>
          <a:xfrm>
            <a:off x="831851" y="4589467"/>
            <a:ext cx="10515600" cy="1500187"/>
          </a:xfrm>
        </p:spPr>
        <p:txBody>
          <a:bodyPr>
            <a:normAutofit/>
          </a:bodyPr>
          <a:lstStyle>
            <a:lvl1pPr marL="0" indent="0">
              <a:buNone/>
              <a:defRPr sz="2400">
                <a:solidFill>
                  <a:schemeClr val="tx1"/>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lang="en-US" dirty="0"/>
              <a:t>Use this slide to create a break between sections of your presentation. You can include subtext in this space if needed.</a:t>
            </a:r>
          </a:p>
        </p:txBody>
      </p:sp>
    </p:spTree>
    <p:extLst>
      <p:ext uri="{BB962C8B-B14F-4D97-AF65-F5344CB8AC3E}">
        <p14:creationId xmlns:p14="http://schemas.microsoft.com/office/powerpoint/2010/main" val="20374105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Slid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8FDB5CC-2978-43FA-A375-024F0648C1F4}"/>
              </a:ext>
            </a:extLst>
          </p:cNvPr>
          <p:cNvSpPr/>
          <p:nvPr userDrawn="1"/>
        </p:nvSpPr>
        <p:spPr>
          <a:xfrm>
            <a:off x="0" y="0"/>
            <a:ext cx="12192000" cy="1690688"/>
          </a:xfrm>
          <a:prstGeom prst="rect">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sz="1013"/>
          </a:p>
        </p:txBody>
      </p:sp>
      <p:sp>
        <p:nvSpPr>
          <p:cNvPr id="2" name="Title 1">
            <a:extLst>
              <a:ext uri="{FF2B5EF4-FFF2-40B4-BE49-F238E27FC236}">
                <a16:creationId xmlns:a16="http://schemas.microsoft.com/office/drawing/2014/main" id="{8582F355-E948-42EE-A677-0FCC9BED4D53}"/>
              </a:ext>
            </a:extLst>
          </p:cNvPr>
          <p:cNvSpPr>
            <a:spLocks noGrp="1"/>
          </p:cNvSpPr>
          <p:nvPr>
            <p:ph type="title" hasCustomPrompt="1"/>
          </p:nvPr>
        </p:nvSpPr>
        <p:spPr/>
        <p:txBody>
          <a:bodyPr>
            <a:normAutofit/>
          </a:bodyPr>
          <a:lstStyle>
            <a:lvl1pPr>
              <a:defRPr sz="3200">
                <a:solidFill>
                  <a:schemeClr val="bg1"/>
                </a:solidFill>
              </a:defRPr>
            </a:lvl1pPr>
          </a:lstStyle>
          <a:p>
            <a:r>
              <a:rPr lang="en-US" dirty="0"/>
              <a:t>Put your key takeaway here in a short sentence.</a:t>
            </a:r>
          </a:p>
        </p:txBody>
      </p:sp>
      <p:sp>
        <p:nvSpPr>
          <p:cNvPr id="3" name="Content Placeholder 2">
            <a:extLst>
              <a:ext uri="{FF2B5EF4-FFF2-40B4-BE49-F238E27FC236}">
                <a16:creationId xmlns:a16="http://schemas.microsoft.com/office/drawing/2014/main" id="{3A36713B-3791-4932-8705-79F9316DC928}"/>
              </a:ext>
            </a:extLst>
          </p:cNvPr>
          <p:cNvSpPr>
            <a:spLocks noGrp="1"/>
          </p:cNvSpPr>
          <p:nvPr>
            <p:ph sz="half" idx="1" hasCustomPrompt="1"/>
          </p:nvPr>
        </p:nvSpPr>
        <p:spPr>
          <a:xfrm>
            <a:off x="838200" y="1825625"/>
            <a:ext cx="5181600" cy="4351338"/>
          </a:xfrm>
        </p:spPr>
        <p:txBody>
          <a:bodyPr>
            <a:normAutofit/>
          </a:bodyPr>
          <a:lstStyle>
            <a:lvl1pPr>
              <a:defRPr sz="2400"/>
            </a:lvl1pPr>
          </a:lstStyle>
          <a:p>
            <a:pPr lvl="0"/>
            <a:r>
              <a:rPr lang="en-US" dirty="0"/>
              <a:t>Text or data visualization here</a:t>
            </a:r>
          </a:p>
        </p:txBody>
      </p:sp>
      <p:sp>
        <p:nvSpPr>
          <p:cNvPr id="4" name="Content Placeholder 3">
            <a:extLst>
              <a:ext uri="{FF2B5EF4-FFF2-40B4-BE49-F238E27FC236}">
                <a16:creationId xmlns:a16="http://schemas.microsoft.com/office/drawing/2014/main" id="{8470189A-3AF6-4E59-AA0F-3F10CB7E7A19}"/>
              </a:ext>
            </a:extLst>
          </p:cNvPr>
          <p:cNvSpPr>
            <a:spLocks noGrp="1"/>
          </p:cNvSpPr>
          <p:nvPr>
            <p:ph sz="half" idx="2" hasCustomPrompt="1"/>
          </p:nvPr>
        </p:nvSpPr>
        <p:spPr>
          <a:xfrm>
            <a:off x="6172200" y="1825625"/>
            <a:ext cx="5181600" cy="4351338"/>
          </a:xfrm>
        </p:spPr>
        <p:txBody>
          <a:bodyPr>
            <a:normAutofit/>
          </a:bodyPr>
          <a:lstStyle>
            <a:lvl1pPr>
              <a:defRPr sz="2400"/>
            </a:lvl1pPr>
          </a:lstStyle>
          <a:p>
            <a:pPr lvl="0"/>
            <a:r>
              <a:rPr lang="en-US" dirty="0"/>
              <a:t>Text or data visualization here</a:t>
            </a:r>
          </a:p>
        </p:txBody>
      </p:sp>
      <p:sp>
        <p:nvSpPr>
          <p:cNvPr id="13" name="Slide Number Placeholder 3">
            <a:extLst>
              <a:ext uri="{FF2B5EF4-FFF2-40B4-BE49-F238E27FC236}">
                <a16:creationId xmlns:a16="http://schemas.microsoft.com/office/drawing/2014/main" id="{A97C5068-ED4B-4E8D-8D2B-2EAB2AE44054}"/>
              </a:ext>
            </a:extLst>
          </p:cNvPr>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820DBD16-8F52-45AC-8998-73485FE4613D}" type="slidenum">
              <a:rPr lang="en-US" smtClean="0"/>
              <a:pPr/>
              <a:t>‹#›</a:t>
            </a:fld>
            <a:endParaRPr lang="en-US" dirty="0"/>
          </a:p>
        </p:txBody>
      </p:sp>
      <p:sp>
        <p:nvSpPr>
          <p:cNvPr id="14" name="Footer Placeholder 4">
            <a:extLst>
              <a:ext uri="{FF2B5EF4-FFF2-40B4-BE49-F238E27FC236}">
                <a16:creationId xmlns:a16="http://schemas.microsoft.com/office/drawing/2014/main" id="{5E436CFF-E5C4-4E0E-9D88-4FDBD8E2ED2A}"/>
              </a:ext>
            </a:extLst>
          </p:cNvPr>
          <p:cNvSpPr>
            <a:spLocks noGrp="1"/>
          </p:cNvSpPr>
          <p:nvPr>
            <p:ph type="ftr" sz="quarter" idx="3"/>
          </p:nvPr>
        </p:nvSpPr>
        <p:spPr>
          <a:xfrm>
            <a:off x="838200" y="6356354"/>
            <a:ext cx="4114800" cy="365125"/>
          </a:xfrm>
          <a:prstGeom prst="rect">
            <a:avLst/>
          </a:prstGeom>
        </p:spPr>
        <p:txBody>
          <a:bodyPr vert="horz" lIns="91440" tIns="45720" rIns="91440" bIns="45720" rtlCol="0" anchor="ctr"/>
          <a:lstStyle>
            <a:lvl1pPr algn="l">
              <a:defRPr sz="1000">
                <a:solidFill>
                  <a:schemeClr val="tx1">
                    <a:tint val="75000"/>
                  </a:schemeClr>
                </a:solidFill>
              </a:defRPr>
            </a:lvl1pPr>
          </a:lstStyle>
          <a:p>
            <a:r>
              <a:rPr lang="en-US" dirty="0"/>
              <a:t>Vermont Department of Health</a:t>
            </a:r>
          </a:p>
        </p:txBody>
      </p:sp>
    </p:spTree>
    <p:extLst>
      <p:ext uri="{BB962C8B-B14F-4D97-AF65-F5344CB8AC3E}">
        <p14:creationId xmlns:p14="http://schemas.microsoft.com/office/powerpoint/2010/main" val="2573866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CDE78A0C-6B5E-46AE-B27D-A51E59A88FBD}"/>
              </a:ext>
            </a:extLst>
          </p:cNvPr>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820DBD16-8F52-45AC-8998-73485FE4613D}" type="slidenum">
              <a:rPr lang="en-US" smtClean="0"/>
              <a:pPr/>
              <a:t>‹#›</a:t>
            </a:fld>
            <a:endParaRPr lang="en-US" dirty="0"/>
          </a:p>
        </p:txBody>
      </p:sp>
      <p:sp>
        <p:nvSpPr>
          <p:cNvPr id="7" name="Footer Placeholder 4">
            <a:extLst>
              <a:ext uri="{FF2B5EF4-FFF2-40B4-BE49-F238E27FC236}">
                <a16:creationId xmlns:a16="http://schemas.microsoft.com/office/drawing/2014/main" id="{40F792BE-FFC2-4C14-9A28-B52AC8226735}"/>
              </a:ext>
            </a:extLst>
          </p:cNvPr>
          <p:cNvSpPr>
            <a:spLocks noGrp="1"/>
          </p:cNvSpPr>
          <p:nvPr>
            <p:ph type="ftr" sz="quarter" idx="3"/>
          </p:nvPr>
        </p:nvSpPr>
        <p:spPr>
          <a:xfrm>
            <a:off x="838200" y="6356354"/>
            <a:ext cx="4114800" cy="365125"/>
          </a:xfrm>
          <a:prstGeom prst="rect">
            <a:avLst/>
          </a:prstGeom>
        </p:spPr>
        <p:txBody>
          <a:bodyPr vert="horz" lIns="91440" tIns="45720" rIns="91440" bIns="45720" rtlCol="0" anchor="ctr"/>
          <a:lstStyle>
            <a:lvl1pPr algn="l">
              <a:defRPr sz="1000">
                <a:solidFill>
                  <a:schemeClr val="tx1">
                    <a:tint val="75000"/>
                  </a:schemeClr>
                </a:solidFill>
              </a:defRPr>
            </a:lvl1pPr>
          </a:lstStyle>
          <a:p>
            <a:r>
              <a:rPr lang="en-US" dirty="0"/>
              <a:t>Vermont Department of Health</a:t>
            </a:r>
          </a:p>
        </p:txBody>
      </p:sp>
    </p:spTree>
    <p:extLst>
      <p:ext uri="{BB962C8B-B14F-4D97-AF65-F5344CB8AC3E}">
        <p14:creationId xmlns:p14="http://schemas.microsoft.com/office/powerpoint/2010/main" val="39280380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Quote Slide">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7918DDE9-B18C-4318-898F-FF5C7A92DB5F}"/>
              </a:ext>
            </a:extLst>
          </p:cNvPr>
          <p:cNvSpPr>
            <a:spLocks noGrp="1"/>
          </p:cNvSpPr>
          <p:nvPr>
            <p:ph idx="1" hasCustomPrompt="1"/>
          </p:nvPr>
        </p:nvSpPr>
        <p:spPr>
          <a:xfrm>
            <a:off x="838200" y="963827"/>
            <a:ext cx="10515600" cy="5213136"/>
          </a:xfrm>
        </p:spPr>
        <p:txBody>
          <a:bodyPr/>
          <a:lstStyle>
            <a:lvl1pPr marL="0" indent="0" algn="r">
              <a:buNone/>
              <a:defRPr sz="3200">
                <a:latin typeface="Franklin Gothic Demi Cond" panose="020B0706030402020204" pitchFamily="34" charset="0"/>
              </a:defRPr>
            </a:lvl1pPr>
          </a:lstStyle>
          <a:p>
            <a:pPr lvl="0"/>
            <a:r>
              <a:rPr lang="en-US" dirty="0"/>
              <a:t>“Quotes can help bring a human lens to the information you’re sharing. You can use color to highlight key words that drive your key messages home. Keep the font large but don’t fill the entire slide with text. Leave some white space!”</a:t>
            </a:r>
          </a:p>
          <a:p>
            <a:pPr lvl="0"/>
            <a:endParaRPr lang="en-US" dirty="0"/>
          </a:p>
          <a:p>
            <a:pPr lvl="0"/>
            <a:r>
              <a:rPr lang="en-US" dirty="0"/>
              <a:t>–Attribution</a:t>
            </a:r>
          </a:p>
        </p:txBody>
      </p:sp>
      <p:sp>
        <p:nvSpPr>
          <p:cNvPr id="6" name="Slide Number Placeholder 3">
            <a:extLst>
              <a:ext uri="{FF2B5EF4-FFF2-40B4-BE49-F238E27FC236}">
                <a16:creationId xmlns:a16="http://schemas.microsoft.com/office/drawing/2014/main" id="{2AB13E42-2D86-4131-B601-6F078CA98F4A}"/>
              </a:ext>
            </a:extLst>
          </p:cNvPr>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820DBD16-8F52-45AC-8998-73485FE4613D}" type="slidenum">
              <a:rPr lang="en-US" smtClean="0"/>
              <a:pPr/>
              <a:t>‹#›</a:t>
            </a:fld>
            <a:endParaRPr lang="en-US" dirty="0"/>
          </a:p>
        </p:txBody>
      </p:sp>
      <p:sp>
        <p:nvSpPr>
          <p:cNvPr id="7" name="Footer Placeholder 4">
            <a:extLst>
              <a:ext uri="{FF2B5EF4-FFF2-40B4-BE49-F238E27FC236}">
                <a16:creationId xmlns:a16="http://schemas.microsoft.com/office/drawing/2014/main" id="{F8A30E44-A09F-4D0F-98E8-D9E1E5FC68F5}"/>
              </a:ext>
            </a:extLst>
          </p:cNvPr>
          <p:cNvSpPr>
            <a:spLocks noGrp="1"/>
          </p:cNvSpPr>
          <p:nvPr>
            <p:ph type="ftr" sz="quarter" idx="3"/>
          </p:nvPr>
        </p:nvSpPr>
        <p:spPr>
          <a:xfrm>
            <a:off x="838200" y="6356354"/>
            <a:ext cx="4114800" cy="365125"/>
          </a:xfrm>
          <a:prstGeom prst="rect">
            <a:avLst/>
          </a:prstGeom>
        </p:spPr>
        <p:txBody>
          <a:bodyPr vert="horz" lIns="91440" tIns="45720" rIns="91440" bIns="45720" rtlCol="0" anchor="ctr"/>
          <a:lstStyle>
            <a:lvl1pPr algn="l">
              <a:defRPr sz="1000">
                <a:solidFill>
                  <a:schemeClr val="tx1">
                    <a:tint val="75000"/>
                  </a:schemeClr>
                </a:solidFill>
              </a:defRPr>
            </a:lvl1pPr>
          </a:lstStyle>
          <a:p>
            <a:r>
              <a:rPr lang="en-US" dirty="0"/>
              <a:t>Vermont Department of Health</a:t>
            </a:r>
          </a:p>
        </p:txBody>
      </p:sp>
    </p:spTree>
    <p:extLst>
      <p:ext uri="{BB962C8B-B14F-4D97-AF65-F5344CB8AC3E}">
        <p14:creationId xmlns:p14="http://schemas.microsoft.com/office/powerpoint/2010/main" val="586023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ote Slide 2">
    <p:bg>
      <p:bgPr>
        <a:solidFill>
          <a:schemeClr val="accent1"/>
        </a:solidFill>
        <a:effectLst/>
      </p:bgPr>
    </p:bg>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7918DDE9-B18C-4318-898F-FF5C7A92DB5F}"/>
              </a:ext>
            </a:extLst>
          </p:cNvPr>
          <p:cNvSpPr>
            <a:spLocks noGrp="1"/>
          </p:cNvSpPr>
          <p:nvPr>
            <p:ph idx="1" hasCustomPrompt="1"/>
          </p:nvPr>
        </p:nvSpPr>
        <p:spPr>
          <a:xfrm>
            <a:off x="838200" y="963827"/>
            <a:ext cx="10515600" cy="5213136"/>
          </a:xfrm>
        </p:spPr>
        <p:txBody>
          <a:bodyPr>
            <a:normAutofit/>
          </a:bodyPr>
          <a:lstStyle>
            <a:lvl1pPr marL="0" indent="0" algn="r">
              <a:buNone/>
              <a:defRPr sz="3200">
                <a:solidFill>
                  <a:schemeClr val="bg1"/>
                </a:solidFill>
                <a:latin typeface="Franklin Gothic Demi Cond" panose="020B0706030402020204" pitchFamily="34" charset="0"/>
              </a:defRPr>
            </a:lvl1pPr>
          </a:lstStyle>
          <a:p>
            <a:pPr lvl="0"/>
            <a:r>
              <a:rPr lang="en-US" dirty="0"/>
              <a:t>“Quotes can help bring a human lens to the information you’re sharing. You can use color to highlight key words that drive your key messages home. Keep the font large but don’t fill the entire slide with text. Leave some white space!”</a:t>
            </a:r>
          </a:p>
          <a:p>
            <a:pPr lvl="0"/>
            <a:endParaRPr lang="en-US" dirty="0"/>
          </a:p>
          <a:p>
            <a:pPr lvl="0"/>
            <a:r>
              <a:rPr lang="en-US" dirty="0"/>
              <a:t>–Attribution</a:t>
            </a:r>
          </a:p>
        </p:txBody>
      </p:sp>
      <p:sp>
        <p:nvSpPr>
          <p:cNvPr id="10" name="Slide Number Placeholder 3">
            <a:extLst>
              <a:ext uri="{FF2B5EF4-FFF2-40B4-BE49-F238E27FC236}">
                <a16:creationId xmlns:a16="http://schemas.microsoft.com/office/drawing/2014/main" id="{5B509990-F7C6-4D6A-8711-A4EBAE1BAED5}"/>
              </a:ext>
            </a:extLst>
          </p:cNvPr>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1000">
                <a:solidFill>
                  <a:schemeClr val="bg1"/>
                </a:solidFill>
              </a:defRPr>
            </a:lvl1pPr>
          </a:lstStyle>
          <a:p>
            <a:fld id="{820DBD16-8F52-45AC-8998-73485FE4613D}" type="slidenum">
              <a:rPr lang="en-US" smtClean="0"/>
              <a:pPr/>
              <a:t>‹#›</a:t>
            </a:fld>
            <a:endParaRPr lang="en-US" dirty="0"/>
          </a:p>
        </p:txBody>
      </p:sp>
      <p:sp>
        <p:nvSpPr>
          <p:cNvPr id="11" name="Footer Placeholder 4">
            <a:extLst>
              <a:ext uri="{FF2B5EF4-FFF2-40B4-BE49-F238E27FC236}">
                <a16:creationId xmlns:a16="http://schemas.microsoft.com/office/drawing/2014/main" id="{735839DA-177B-439B-A35C-142DA0BF5ECB}"/>
              </a:ext>
            </a:extLst>
          </p:cNvPr>
          <p:cNvSpPr>
            <a:spLocks noGrp="1"/>
          </p:cNvSpPr>
          <p:nvPr>
            <p:ph type="ftr" sz="quarter" idx="3"/>
          </p:nvPr>
        </p:nvSpPr>
        <p:spPr>
          <a:xfrm>
            <a:off x="838200" y="6356354"/>
            <a:ext cx="4114800" cy="365125"/>
          </a:xfrm>
          <a:prstGeom prst="rect">
            <a:avLst/>
          </a:prstGeom>
        </p:spPr>
        <p:txBody>
          <a:bodyPr vert="horz" lIns="91440" tIns="45720" rIns="91440" bIns="45720" rtlCol="0" anchor="ctr"/>
          <a:lstStyle>
            <a:lvl1pPr algn="l">
              <a:defRPr sz="1000">
                <a:solidFill>
                  <a:schemeClr val="bg1"/>
                </a:solidFill>
              </a:defRPr>
            </a:lvl1pPr>
          </a:lstStyle>
          <a:p>
            <a:r>
              <a:rPr lang="en-US"/>
              <a:t>Vermont Department of Health</a:t>
            </a:r>
            <a:endParaRPr lang="en-US" dirty="0"/>
          </a:p>
        </p:txBody>
      </p:sp>
    </p:spTree>
    <p:extLst>
      <p:ext uri="{BB962C8B-B14F-4D97-AF65-F5344CB8AC3E}">
        <p14:creationId xmlns:p14="http://schemas.microsoft.com/office/powerpoint/2010/main" val="7356836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Half Pag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BF316-2029-4109-AD44-4D3259B84309}"/>
              </a:ext>
            </a:extLst>
          </p:cNvPr>
          <p:cNvSpPr>
            <a:spLocks noGrp="1"/>
          </p:cNvSpPr>
          <p:nvPr>
            <p:ph type="title" hasCustomPrompt="1"/>
          </p:nvPr>
        </p:nvSpPr>
        <p:spPr>
          <a:xfrm>
            <a:off x="839788" y="987425"/>
            <a:ext cx="3932237" cy="1600200"/>
          </a:xfrm>
        </p:spPr>
        <p:txBody>
          <a:bodyPr anchor="b">
            <a:normAutofit/>
          </a:bodyPr>
          <a:lstStyle>
            <a:lvl1pPr>
              <a:defRPr sz="3200">
                <a:solidFill>
                  <a:schemeClr val="tx1"/>
                </a:solidFill>
              </a:defRPr>
            </a:lvl1pPr>
          </a:lstStyle>
          <a:p>
            <a:r>
              <a:rPr lang="en-US" dirty="0"/>
              <a:t>Put your key takeaway here in a short sentence.</a:t>
            </a:r>
          </a:p>
        </p:txBody>
      </p:sp>
      <p:sp>
        <p:nvSpPr>
          <p:cNvPr id="3" name="Content Placeholder 2">
            <a:extLst>
              <a:ext uri="{FF2B5EF4-FFF2-40B4-BE49-F238E27FC236}">
                <a16:creationId xmlns:a16="http://schemas.microsoft.com/office/drawing/2014/main" id="{A65F0E9F-F7D2-4151-9EFB-AA2749E8A8B0}"/>
              </a:ext>
            </a:extLst>
          </p:cNvPr>
          <p:cNvSpPr>
            <a:spLocks noGrp="1"/>
          </p:cNvSpPr>
          <p:nvPr>
            <p:ph idx="1"/>
          </p:nvPr>
        </p:nvSpPr>
        <p:spPr>
          <a:xfrm>
            <a:off x="5183188" y="987429"/>
            <a:ext cx="6172200" cy="4873625"/>
          </a:xfrm>
        </p:spPr>
        <p:txBody>
          <a:bodyPr>
            <a:normAutofit/>
          </a:bodyPr>
          <a:lstStyle>
            <a:lvl1pPr marL="0" indent="0">
              <a:buNone/>
              <a:defRPr sz="24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lang="en-US"/>
              <a:t>Click to edit Master text styles</a:t>
            </a:r>
          </a:p>
        </p:txBody>
      </p:sp>
      <p:sp>
        <p:nvSpPr>
          <p:cNvPr id="4" name="Text Placeholder 3">
            <a:extLst>
              <a:ext uri="{FF2B5EF4-FFF2-40B4-BE49-F238E27FC236}">
                <a16:creationId xmlns:a16="http://schemas.microsoft.com/office/drawing/2014/main" id="{C231308B-BE6E-4047-ABF5-41A9E7F11AC8}"/>
              </a:ext>
            </a:extLst>
          </p:cNvPr>
          <p:cNvSpPr>
            <a:spLocks noGrp="1"/>
          </p:cNvSpPr>
          <p:nvPr>
            <p:ph type="body" sz="half" idx="2" hasCustomPrompt="1"/>
          </p:nvPr>
        </p:nvSpPr>
        <p:spPr>
          <a:xfrm>
            <a:off x="839788" y="2587628"/>
            <a:ext cx="3932237" cy="3281363"/>
          </a:xfrm>
        </p:spPr>
        <p:txBody>
          <a:bodyPr>
            <a:normAutofit/>
          </a:bodyPr>
          <a:lstStyle>
            <a:lvl1pPr marL="0" indent="0">
              <a:buNone/>
              <a:defRPr sz="2400">
                <a:solidFill>
                  <a:schemeClr val="tx1"/>
                </a:solidFill>
              </a:defRPr>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US" dirty="0"/>
              <a:t>Put supporting text here, but not too much!</a:t>
            </a:r>
          </a:p>
        </p:txBody>
      </p:sp>
      <p:sp>
        <p:nvSpPr>
          <p:cNvPr id="8" name="Slide Number Placeholder 3">
            <a:extLst>
              <a:ext uri="{FF2B5EF4-FFF2-40B4-BE49-F238E27FC236}">
                <a16:creationId xmlns:a16="http://schemas.microsoft.com/office/drawing/2014/main" id="{5CC2A6E0-B1D5-4D40-9212-034A623B267F}"/>
              </a:ext>
            </a:extLst>
          </p:cNvPr>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820DBD16-8F52-45AC-8998-73485FE4613D}" type="slidenum">
              <a:rPr lang="en-US" smtClean="0"/>
              <a:pPr/>
              <a:t>‹#›</a:t>
            </a:fld>
            <a:endParaRPr lang="en-US" dirty="0"/>
          </a:p>
        </p:txBody>
      </p:sp>
      <p:sp>
        <p:nvSpPr>
          <p:cNvPr id="10" name="Footer Placeholder 4">
            <a:extLst>
              <a:ext uri="{FF2B5EF4-FFF2-40B4-BE49-F238E27FC236}">
                <a16:creationId xmlns:a16="http://schemas.microsoft.com/office/drawing/2014/main" id="{FAE77D1F-1547-478F-8ED2-2A92205F895F}"/>
              </a:ext>
            </a:extLst>
          </p:cNvPr>
          <p:cNvSpPr>
            <a:spLocks noGrp="1"/>
          </p:cNvSpPr>
          <p:nvPr>
            <p:ph type="ftr" sz="quarter" idx="3"/>
          </p:nvPr>
        </p:nvSpPr>
        <p:spPr>
          <a:xfrm>
            <a:off x="838200" y="6356354"/>
            <a:ext cx="4114800" cy="365125"/>
          </a:xfrm>
          <a:prstGeom prst="rect">
            <a:avLst/>
          </a:prstGeom>
        </p:spPr>
        <p:txBody>
          <a:bodyPr vert="horz" lIns="91440" tIns="45720" rIns="91440" bIns="45720" rtlCol="0" anchor="ctr"/>
          <a:lstStyle>
            <a:lvl1pPr algn="l">
              <a:defRPr sz="1000">
                <a:solidFill>
                  <a:schemeClr val="tx1">
                    <a:tint val="75000"/>
                  </a:schemeClr>
                </a:solidFill>
              </a:defRPr>
            </a:lvl1pPr>
          </a:lstStyle>
          <a:p>
            <a:r>
              <a:rPr lang="en-US" dirty="0"/>
              <a:t>Vermont Department of Health</a:t>
            </a:r>
          </a:p>
        </p:txBody>
      </p:sp>
    </p:spTree>
    <p:extLst>
      <p:ext uri="{BB962C8B-B14F-4D97-AF65-F5344CB8AC3E}">
        <p14:creationId xmlns:p14="http://schemas.microsoft.com/office/powerpoint/2010/main" val="27375634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71B5C-CBC5-4813-B9F4-1E4BD2B87BDD}"/>
              </a:ext>
            </a:extLst>
          </p:cNvPr>
          <p:cNvSpPr>
            <a:spLocks noGrp="1"/>
          </p:cNvSpPr>
          <p:nvPr>
            <p:ph type="title" hasCustomPrompt="1"/>
          </p:nvPr>
        </p:nvSpPr>
        <p:spPr/>
        <p:txBody>
          <a:bodyPr>
            <a:normAutofit/>
          </a:bodyPr>
          <a:lstStyle>
            <a:lvl1pPr>
              <a:defRPr sz="3200"/>
            </a:lvl1pPr>
          </a:lstStyle>
          <a:p>
            <a:r>
              <a:rPr lang="en-US" dirty="0"/>
              <a:t>A Quick Recap</a:t>
            </a:r>
          </a:p>
        </p:txBody>
      </p:sp>
      <p:sp>
        <p:nvSpPr>
          <p:cNvPr id="6" name="Text Placeholder 5">
            <a:extLst>
              <a:ext uri="{FF2B5EF4-FFF2-40B4-BE49-F238E27FC236}">
                <a16:creationId xmlns:a16="http://schemas.microsoft.com/office/drawing/2014/main" id="{71337633-62BA-440A-8490-978F90888F01}"/>
              </a:ext>
            </a:extLst>
          </p:cNvPr>
          <p:cNvSpPr>
            <a:spLocks noGrp="1"/>
          </p:cNvSpPr>
          <p:nvPr>
            <p:ph type="body" sz="quarter" idx="12" hasCustomPrompt="1"/>
          </p:nvPr>
        </p:nvSpPr>
        <p:spPr>
          <a:xfrm>
            <a:off x="1993559" y="2137719"/>
            <a:ext cx="9362303" cy="1154112"/>
          </a:xfrm>
        </p:spPr>
        <p:txBody>
          <a:bodyPr/>
          <a:lstStyle>
            <a:lvl1pPr>
              <a:defRPr sz="2400"/>
            </a:lvl1pPr>
          </a:lstStyle>
          <a:p>
            <a:pPr lvl="0"/>
            <a:r>
              <a:rPr lang="en-US" dirty="0"/>
              <a:t>Use these points </a:t>
            </a:r>
            <a:r>
              <a:rPr lang="en-US"/>
              <a:t>to share </a:t>
            </a:r>
            <a:r>
              <a:rPr lang="en-US" dirty="0"/>
              <a:t>key takeaways from your presentation.</a:t>
            </a:r>
          </a:p>
        </p:txBody>
      </p:sp>
      <p:sp>
        <p:nvSpPr>
          <p:cNvPr id="8" name="Text Placeholder 5">
            <a:extLst>
              <a:ext uri="{FF2B5EF4-FFF2-40B4-BE49-F238E27FC236}">
                <a16:creationId xmlns:a16="http://schemas.microsoft.com/office/drawing/2014/main" id="{44FF4757-61B2-411F-981B-09DDFCB67737}"/>
              </a:ext>
            </a:extLst>
          </p:cNvPr>
          <p:cNvSpPr>
            <a:spLocks noGrp="1"/>
          </p:cNvSpPr>
          <p:nvPr>
            <p:ph type="body" sz="quarter" idx="13" hasCustomPrompt="1"/>
          </p:nvPr>
        </p:nvSpPr>
        <p:spPr>
          <a:xfrm>
            <a:off x="1991499" y="3420762"/>
            <a:ext cx="9362303" cy="1154112"/>
          </a:xfrm>
        </p:spPr>
        <p:txBody>
          <a:bodyPr/>
          <a:lstStyle>
            <a:lvl1pPr algn="l">
              <a:defRPr sz="2400"/>
            </a:lvl1pPr>
          </a:lstStyle>
          <a:p>
            <a:pPr lvl="0"/>
            <a:r>
              <a:rPr lang="en-US" dirty="0"/>
              <a:t>Points should be no longer than one sentence – the more boiled down and digestible, the better!</a:t>
            </a:r>
          </a:p>
        </p:txBody>
      </p:sp>
      <p:sp>
        <p:nvSpPr>
          <p:cNvPr id="9" name="Text Placeholder 5">
            <a:extLst>
              <a:ext uri="{FF2B5EF4-FFF2-40B4-BE49-F238E27FC236}">
                <a16:creationId xmlns:a16="http://schemas.microsoft.com/office/drawing/2014/main" id="{3675A2CB-5BCC-42DC-AB4C-85E0423997B4}"/>
              </a:ext>
            </a:extLst>
          </p:cNvPr>
          <p:cNvSpPr>
            <a:spLocks noGrp="1"/>
          </p:cNvSpPr>
          <p:nvPr>
            <p:ph type="body" sz="quarter" idx="14" hasCustomPrompt="1"/>
          </p:nvPr>
        </p:nvSpPr>
        <p:spPr>
          <a:xfrm>
            <a:off x="1991499" y="4703806"/>
            <a:ext cx="9362303" cy="1154112"/>
          </a:xfrm>
        </p:spPr>
        <p:txBody>
          <a:bodyPr>
            <a:normAutofit/>
          </a:bodyPr>
          <a:lstStyle>
            <a:lvl1pPr>
              <a:defRPr sz="2400"/>
            </a:lvl1pPr>
          </a:lstStyle>
          <a:p>
            <a:pPr lvl="0"/>
            <a:r>
              <a:rPr lang="en-US" dirty="0"/>
              <a:t>This final point should bring it all home – this is what will stick in people’s minds.</a:t>
            </a:r>
          </a:p>
        </p:txBody>
      </p:sp>
      <p:sp>
        <p:nvSpPr>
          <p:cNvPr id="10" name="TextBox 9">
            <a:extLst>
              <a:ext uri="{FF2B5EF4-FFF2-40B4-BE49-F238E27FC236}">
                <a16:creationId xmlns:a16="http://schemas.microsoft.com/office/drawing/2014/main" id="{3DCF7EA1-3A3E-4DD8-8050-FA5A3A498069}"/>
              </a:ext>
            </a:extLst>
          </p:cNvPr>
          <p:cNvSpPr txBox="1"/>
          <p:nvPr userDrawn="1"/>
        </p:nvSpPr>
        <p:spPr>
          <a:xfrm>
            <a:off x="879390" y="1872426"/>
            <a:ext cx="1376817" cy="784830"/>
          </a:xfrm>
          <a:prstGeom prst="rect">
            <a:avLst/>
          </a:prstGeom>
          <a:noFill/>
        </p:spPr>
        <p:txBody>
          <a:bodyPr wrap="square" rtlCol="0">
            <a:spAutoFit/>
          </a:bodyPr>
          <a:lstStyle/>
          <a:p>
            <a:r>
              <a:rPr lang="en-US" sz="4500" dirty="0">
                <a:solidFill>
                  <a:schemeClr val="accent1"/>
                </a:solidFill>
                <a:latin typeface="+mj-lt"/>
              </a:rPr>
              <a:t>1</a:t>
            </a:r>
          </a:p>
        </p:txBody>
      </p:sp>
      <p:sp>
        <p:nvSpPr>
          <p:cNvPr id="11" name="TextBox 10">
            <a:extLst>
              <a:ext uri="{FF2B5EF4-FFF2-40B4-BE49-F238E27FC236}">
                <a16:creationId xmlns:a16="http://schemas.microsoft.com/office/drawing/2014/main" id="{28B074D7-5222-44F8-BB3F-E5728699E8EB}"/>
              </a:ext>
            </a:extLst>
          </p:cNvPr>
          <p:cNvSpPr txBox="1"/>
          <p:nvPr userDrawn="1"/>
        </p:nvSpPr>
        <p:spPr>
          <a:xfrm>
            <a:off x="838202" y="3155468"/>
            <a:ext cx="1376817" cy="784830"/>
          </a:xfrm>
          <a:prstGeom prst="rect">
            <a:avLst/>
          </a:prstGeom>
          <a:noFill/>
        </p:spPr>
        <p:txBody>
          <a:bodyPr wrap="square" rtlCol="0">
            <a:spAutoFit/>
          </a:bodyPr>
          <a:lstStyle/>
          <a:p>
            <a:r>
              <a:rPr lang="en-US" sz="4500" dirty="0">
                <a:solidFill>
                  <a:schemeClr val="accent1"/>
                </a:solidFill>
                <a:latin typeface="+mj-lt"/>
              </a:rPr>
              <a:t>2</a:t>
            </a:r>
          </a:p>
        </p:txBody>
      </p:sp>
      <p:sp>
        <p:nvSpPr>
          <p:cNvPr id="12" name="TextBox 11">
            <a:extLst>
              <a:ext uri="{FF2B5EF4-FFF2-40B4-BE49-F238E27FC236}">
                <a16:creationId xmlns:a16="http://schemas.microsoft.com/office/drawing/2014/main" id="{463AEF0F-7350-45D4-94C7-679A13CA7CB7}"/>
              </a:ext>
            </a:extLst>
          </p:cNvPr>
          <p:cNvSpPr txBox="1"/>
          <p:nvPr userDrawn="1"/>
        </p:nvSpPr>
        <p:spPr>
          <a:xfrm>
            <a:off x="838202" y="4438513"/>
            <a:ext cx="1376817" cy="784830"/>
          </a:xfrm>
          <a:prstGeom prst="rect">
            <a:avLst/>
          </a:prstGeom>
          <a:noFill/>
        </p:spPr>
        <p:txBody>
          <a:bodyPr wrap="square" rtlCol="0">
            <a:spAutoFit/>
          </a:bodyPr>
          <a:lstStyle/>
          <a:p>
            <a:r>
              <a:rPr lang="en-US" sz="4500" dirty="0">
                <a:solidFill>
                  <a:schemeClr val="accent1"/>
                </a:solidFill>
                <a:latin typeface="+mj-lt"/>
              </a:rPr>
              <a:t>3</a:t>
            </a:r>
          </a:p>
        </p:txBody>
      </p:sp>
      <p:sp>
        <p:nvSpPr>
          <p:cNvPr id="13" name="Slide Number Placeholder 3">
            <a:extLst>
              <a:ext uri="{FF2B5EF4-FFF2-40B4-BE49-F238E27FC236}">
                <a16:creationId xmlns:a16="http://schemas.microsoft.com/office/drawing/2014/main" id="{2D8250ED-B23E-4F43-AE50-FD67383E9C23}"/>
              </a:ext>
            </a:extLst>
          </p:cNvPr>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820DBD16-8F52-45AC-8998-73485FE4613D}" type="slidenum">
              <a:rPr lang="en-US" smtClean="0"/>
              <a:pPr/>
              <a:t>‹#›</a:t>
            </a:fld>
            <a:endParaRPr lang="en-US" dirty="0"/>
          </a:p>
        </p:txBody>
      </p:sp>
      <p:sp>
        <p:nvSpPr>
          <p:cNvPr id="14" name="Footer Placeholder 4">
            <a:extLst>
              <a:ext uri="{FF2B5EF4-FFF2-40B4-BE49-F238E27FC236}">
                <a16:creationId xmlns:a16="http://schemas.microsoft.com/office/drawing/2014/main" id="{5165246F-2EF3-4711-AA1E-8B42840B69BE}"/>
              </a:ext>
            </a:extLst>
          </p:cNvPr>
          <p:cNvSpPr>
            <a:spLocks noGrp="1"/>
          </p:cNvSpPr>
          <p:nvPr>
            <p:ph type="ftr" sz="quarter" idx="3"/>
          </p:nvPr>
        </p:nvSpPr>
        <p:spPr>
          <a:xfrm>
            <a:off x="838200" y="6356354"/>
            <a:ext cx="4114800" cy="365125"/>
          </a:xfrm>
          <a:prstGeom prst="rect">
            <a:avLst/>
          </a:prstGeom>
        </p:spPr>
        <p:txBody>
          <a:bodyPr vert="horz" lIns="91440" tIns="45720" rIns="91440" bIns="45720" rtlCol="0" anchor="ctr"/>
          <a:lstStyle>
            <a:lvl1pPr algn="l">
              <a:defRPr sz="1000">
                <a:solidFill>
                  <a:schemeClr val="tx1">
                    <a:tint val="75000"/>
                  </a:schemeClr>
                </a:solidFill>
              </a:defRPr>
            </a:lvl1pPr>
          </a:lstStyle>
          <a:p>
            <a:r>
              <a:rPr lang="en-US" dirty="0"/>
              <a:t>Vermont Department of Health</a:t>
            </a:r>
          </a:p>
        </p:txBody>
      </p:sp>
    </p:spTree>
    <p:extLst>
      <p:ext uri="{BB962C8B-B14F-4D97-AF65-F5344CB8AC3E}">
        <p14:creationId xmlns:p14="http://schemas.microsoft.com/office/powerpoint/2010/main" val="949763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B4B1A1B-D138-4C0D-8129-C12085219626}"/>
              </a:ext>
            </a:extLst>
          </p:cNvPr>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01646339-AB4D-403F-8C57-1C6D39546DA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3">
            <a:extLst>
              <a:ext uri="{FF2B5EF4-FFF2-40B4-BE49-F238E27FC236}">
                <a16:creationId xmlns:a16="http://schemas.microsoft.com/office/drawing/2014/main" id="{51673B80-304C-4942-9670-CD64AB9DB5E4}"/>
              </a:ext>
            </a:extLst>
          </p:cNvPr>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820DBD16-8F52-45AC-8998-73485FE4613D}" type="slidenum">
              <a:rPr lang="en-US" smtClean="0"/>
              <a:pPr/>
              <a:t>‹#›</a:t>
            </a:fld>
            <a:endParaRPr lang="en-US" dirty="0"/>
          </a:p>
        </p:txBody>
      </p:sp>
      <p:sp>
        <p:nvSpPr>
          <p:cNvPr id="5" name="Footer Placeholder 4">
            <a:extLst>
              <a:ext uri="{FF2B5EF4-FFF2-40B4-BE49-F238E27FC236}">
                <a16:creationId xmlns:a16="http://schemas.microsoft.com/office/drawing/2014/main" id="{0ECC9936-B2F4-4849-B5D6-1047A5351FE0}"/>
              </a:ext>
            </a:extLst>
          </p:cNvPr>
          <p:cNvSpPr>
            <a:spLocks noGrp="1"/>
          </p:cNvSpPr>
          <p:nvPr>
            <p:ph type="ftr" sz="quarter" idx="3"/>
          </p:nvPr>
        </p:nvSpPr>
        <p:spPr>
          <a:xfrm>
            <a:off x="838200" y="6356354"/>
            <a:ext cx="4114800" cy="365125"/>
          </a:xfrm>
          <a:prstGeom prst="rect">
            <a:avLst/>
          </a:prstGeom>
        </p:spPr>
        <p:txBody>
          <a:bodyPr vert="horz" lIns="91440" tIns="45720" rIns="91440" bIns="45720" rtlCol="0" anchor="ctr"/>
          <a:lstStyle>
            <a:lvl1pPr algn="l">
              <a:defRPr sz="1000">
                <a:solidFill>
                  <a:schemeClr val="tx1">
                    <a:tint val="75000"/>
                  </a:schemeClr>
                </a:solidFill>
              </a:defRPr>
            </a:lvl1pPr>
          </a:lstStyle>
          <a:p>
            <a:r>
              <a:rPr lang="en-US" dirty="0"/>
              <a:t>Vermont Department of Health</a:t>
            </a:r>
          </a:p>
        </p:txBody>
      </p:sp>
    </p:spTree>
    <p:extLst>
      <p:ext uri="{BB962C8B-B14F-4D97-AF65-F5344CB8AC3E}">
        <p14:creationId xmlns:p14="http://schemas.microsoft.com/office/powerpoint/2010/main" val="15515888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5" r:id="rId5"/>
    <p:sldLayoutId id="2147483658" r:id="rId6"/>
    <p:sldLayoutId id="2147483660" r:id="rId7"/>
    <p:sldLayoutId id="2147483656" r:id="rId8"/>
    <p:sldLayoutId id="2147483663" r:id="rId9"/>
    <p:sldLayoutId id="2147483662" r:id="rId10"/>
  </p:sldLayoutIdLst>
  <p:hf hdr="0" dt="0"/>
  <p:txStyles>
    <p:titleStyle>
      <a:lvl1pPr algn="l" defTabSz="51435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0" indent="0" algn="l" defTabSz="514350" rtl="0" eaLnBrk="1" latinLnBrk="0" hangingPunct="1">
        <a:lnSpc>
          <a:spcPct val="90000"/>
        </a:lnSpc>
        <a:spcBef>
          <a:spcPts val="563"/>
        </a:spcBef>
        <a:buFont typeface="Arial" panose="020B0604020202020204" pitchFamily="34" charset="0"/>
        <a:buNone/>
        <a:defRPr sz="2400" kern="1200">
          <a:solidFill>
            <a:schemeClr val="tx1"/>
          </a:solidFill>
          <a:latin typeface="+mn-lt"/>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sz="2000" kern="1200">
          <a:solidFill>
            <a:schemeClr val="tx1"/>
          </a:solidFill>
          <a:latin typeface="+mn-lt"/>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sz="2000" kern="1200">
          <a:solidFill>
            <a:schemeClr val="tx1"/>
          </a:solidFill>
          <a:latin typeface="+mn-lt"/>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sz="2000"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sz="2000" kern="1200">
          <a:solidFill>
            <a:schemeClr val="tx1"/>
          </a:solidFill>
          <a:latin typeface="+mn-lt"/>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View of snowy town with mountains in the background.">
            <a:extLst>
              <a:ext uri="{FF2B5EF4-FFF2-40B4-BE49-F238E27FC236}">
                <a16:creationId xmlns:a16="http://schemas.microsoft.com/office/drawing/2014/main" id="{CF1B6B79-9F7B-4033-8EE7-824BFFD7A93D}"/>
              </a:ext>
              <a:ext uri="{C183D7F6-B498-43B3-948B-1728B52AA6E4}">
                <adec:decorative xmlns:adec="http://schemas.microsoft.com/office/drawing/2017/decorative" val="0"/>
              </a:ext>
            </a:extLst>
          </p:cNvPr>
          <p:cNvPicPr>
            <a:picLocks noGrp="1" noChangeAspect="1"/>
          </p:cNvPicPr>
          <p:nvPr>
            <p:ph sz="quarter" idx="13"/>
          </p:nvPr>
        </p:nvPicPr>
        <p:blipFill>
          <a:blip r:embed="rId2"/>
          <a:stretch>
            <a:fillRect/>
          </a:stretch>
        </p:blipFill>
        <p:spPr>
          <a:xfrm>
            <a:off x="308124" y="3631861"/>
            <a:ext cx="4493241" cy="3008867"/>
          </a:xfrm>
          <a:prstGeom prst="rect">
            <a:avLst/>
          </a:prstGeom>
        </p:spPr>
      </p:pic>
      <p:sp>
        <p:nvSpPr>
          <p:cNvPr id="3" name="Title 2">
            <a:extLst>
              <a:ext uri="{FF2B5EF4-FFF2-40B4-BE49-F238E27FC236}">
                <a16:creationId xmlns:a16="http://schemas.microsoft.com/office/drawing/2014/main" id="{D189B86B-4E8A-4131-86AB-53B8880B31DF}"/>
              </a:ext>
            </a:extLst>
          </p:cNvPr>
          <p:cNvSpPr>
            <a:spLocks noGrp="1"/>
          </p:cNvSpPr>
          <p:nvPr>
            <p:ph type="ctrTitle"/>
          </p:nvPr>
        </p:nvSpPr>
        <p:spPr>
          <a:xfrm>
            <a:off x="4880007" y="1308814"/>
            <a:ext cx="6375133" cy="2387600"/>
          </a:xfrm>
        </p:spPr>
        <p:txBody>
          <a:bodyPr>
            <a:normAutofit/>
          </a:bodyPr>
          <a:lstStyle/>
          <a:p>
            <a:r>
              <a:rPr lang="en-US" dirty="0"/>
              <a:t>Logic Models Templates</a:t>
            </a:r>
            <a:br>
              <a:rPr lang="en-US" dirty="0"/>
            </a:br>
            <a:br>
              <a:rPr lang="en-US" dirty="0"/>
            </a:br>
            <a:r>
              <a:rPr lang="en-US" sz="2800" dirty="0"/>
              <a:t>Fillable logic model templates that can be used when applying for funding.</a:t>
            </a:r>
            <a:endParaRPr lang="en-US" dirty="0"/>
          </a:p>
        </p:txBody>
      </p:sp>
      <p:sp>
        <p:nvSpPr>
          <p:cNvPr id="4" name="Subtitle 3">
            <a:extLst>
              <a:ext uri="{FF2B5EF4-FFF2-40B4-BE49-F238E27FC236}">
                <a16:creationId xmlns:a16="http://schemas.microsoft.com/office/drawing/2014/main" id="{76407AEF-F308-4B2C-A55C-342448F67420}"/>
              </a:ext>
            </a:extLst>
          </p:cNvPr>
          <p:cNvSpPr>
            <a:spLocks noGrp="1"/>
          </p:cNvSpPr>
          <p:nvPr>
            <p:ph type="subTitle" idx="1"/>
          </p:nvPr>
        </p:nvSpPr>
        <p:spPr>
          <a:xfrm>
            <a:off x="4880006" y="3998695"/>
            <a:ext cx="6375133" cy="1006592"/>
          </a:xfrm>
        </p:spPr>
        <p:txBody>
          <a:bodyPr/>
          <a:lstStyle/>
          <a:p>
            <a:r>
              <a:rPr lang="en-US" dirty="0"/>
              <a:t>Vermont Department of Health</a:t>
            </a:r>
          </a:p>
          <a:p>
            <a:r>
              <a:rPr lang="en-US" dirty="0"/>
              <a:t>Vermont Department of Health Access</a:t>
            </a:r>
          </a:p>
        </p:txBody>
      </p:sp>
      <p:sp>
        <p:nvSpPr>
          <p:cNvPr id="5" name="Text Placeholder 4">
            <a:extLst>
              <a:ext uri="{FF2B5EF4-FFF2-40B4-BE49-F238E27FC236}">
                <a16:creationId xmlns:a16="http://schemas.microsoft.com/office/drawing/2014/main" id="{574629C7-067D-4D47-A18F-B4A08108859F}"/>
              </a:ext>
            </a:extLst>
          </p:cNvPr>
          <p:cNvSpPr>
            <a:spLocks noGrp="1"/>
          </p:cNvSpPr>
          <p:nvPr>
            <p:ph type="body" sz="quarter" idx="14"/>
          </p:nvPr>
        </p:nvSpPr>
        <p:spPr>
          <a:xfrm>
            <a:off x="4880008" y="4923731"/>
            <a:ext cx="6375367" cy="359930"/>
          </a:xfrm>
        </p:spPr>
        <p:txBody>
          <a:bodyPr/>
          <a:lstStyle/>
          <a:p>
            <a:r>
              <a:rPr lang="en-US"/>
              <a:t>March </a:t>
            </a:r>
            <a:r>
              <a:rPr lang="en-US" dirty="0"/>
              <a:t>2022</a:t>
            </a:r>
          </a:p>
          <a:p>
            <a:endParaRPr lang="en-US" dirty="0"/>
          </a:p>
        </p:txBody>
      </p:sp>
      <p:pic>
        <p:nvPicPr>
          <p:cNvPr id="8" name="Picture 7" descr="Kayaker on lake at sunset">
            <a:extLst>
              <a:ext uri="{FF2B5EF4-FFF2-40B4-BE49-F238E27FC236}">
                <a16:creationId xmlns:a16="http://schemas.microsoft.com/office/drawing/2014/main" id="{EB1BB724-BDE8-4EDE-A112-7BD807C05BA0}"/>
              </a:ext>
              <a:ext uri="{C183D7F6-B498-43B3-948B-1728B52AA6E4}">
                <adec:decorative xmlns:adec="http://schemas.microsoft.com/office/drawing/2017/decorative" val="0"/>
              </a:ext>
            </a:extLst>
          </p:cNvPr>
          <p:cNvPicPr>
            <a:picLocks noChangeAspect="1"/>
          </p:cNvPicPr>
          <p:nvPr/>
        </p:nvPicPr>
        <p:blipFill>
          <a:blip r:embed="rId3"/>
          <a:stretch>
            <a:fillRect/>
          </a:stretch>
        </p:blipFill>
        <p:spPr>
          <a:xfrm>
            <a:off x="304800" y="267847"/>
            <a:ext cx="4496565" cy="3364014"/>
          </a:xfrm>
          <a:prstGeom prst="rect">
            <a:avLst/>
          </a:prstGeom>
        </p:spPr>
      </p:pic>
    </p:spTree>
    <p:extLst>
      <p:ext uri="{BB962C8B-B14F-4D97-AF65-F5344CB8AC3E}">
        <p14:creationId xmlns:p14="http://schemas.microsoft.com/office/powerpoint/2010/main" val="25668083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8FFBC8A8-B541-4EDD-93DF-97225D04E70C}"/>
              </a:ext>
            </a:extLst>
          </p:cNvPr>
          <p:cNvGraphicFramePr>
            <a:graphicFrameLocks noGrp="1"/>
          </p:cNvGraphicFramePr>
          <p:nvPr>
            <p:extLst>
              <p:ext uri="{D42A27DB-BD31-4B8C-83A1-F6EECF244321}">
                <p14:modId xmlns:p14="http://schemas.microsoft.com/office/powerpoint/2010/main" val="1746161679"/>
              </p:ext>
            </p:extLst>
          </p:nvPr>
        </p:nvGraphicFramePr>
        <p:xfrm>
          <a:off x="158044" y="909492"/>
          <a:ext cx="11875912" cy="5742012"/>
        </p:xfrm>
        <a:graphic>
          <a:graphicData uri="http://schemas.openxmlformats.org/drawingml/2006/table">
            <a:tbl>
              <a:tblPr firstRow="1" bandRow="1">
                <a:tableStyleId>{5940675A-B579-460E-94D1-54222C63F5DA}</a:tableStyleId>
              </a:tblPr>
              <a:tblGrid>
                <a:gridCol w="1849541">
                  <a:extLst>
                    <a:ext uri="{9D8B030D-6E8A-4147-A177-3AD203B41FA5}">
                      <a16:colId xmlns:a16="http://schemas.microsoft.com/office/drawing/2014/main" val="2222444124"/>
                    </a:ext>
                  </a:extLst>
                </a:gridCol>
                <a:gridCol w="2360428">
                  <a:extLst>
                    <a:ext uri="{9D8B030D-6E8A-4147-A177-3AD203B41FA5}">
                      <a16:colId xmlns:a16="http://schemas.microsoft.com/office/drawing/2014/main" val="2457045163"/>
                    </a:ext>
                  </a:extLst>
                </a:gridCol>
                <a:gridCol w="3249529">
                  <a:extLst>
                    <a:ext uri="{9D8B030D-6E8A-4147-A177-3AD203B41FA5}">
                      <a16:colId xmlns:a16="http://schemas.microsoft.com/office/drawing/2014/main" val="3324708865"/>
                    </a:ext>
                  </a:extLst>
                </a:gridCol>
                <a:gridCol w="4416414">
                  <a:extLst>
                    <a:ext uri="{9D8B030D-6E8A-4147-A177-3AD203B41FA5}">
                      <a16:colId xmlns:a16="http://schemas.microsoft.com/office/drawing/2014/main" val="2348211701"/>
                    </a:ext>
                  </a:extLst>
                </a:gridCol>
              </a:tblGrid>
              <a:tr h="603017">
                <a:tc>
                  <a:txBody>
                    <a:bodyPr/>
                    <a:lstStyle/>
                    <a:p>
                      <a:r>
                        <a:rPr lang="en-US" sz="1600" b="1" dirty="0">
                          <a:solidFill>
                            <a:schemeClr val="bg1">
                              <a:lumMod val="95000"/>
                            </a:schemeClr>
                          </a:solidFill>
                          <a:effectLst/>
                        </a:rPr>
                        <a:t>Inputs</a:t>
                      </a:r>
                    </a:p>
                    <a:p>
                      <a:r>
                        <a:rPr lang="en-US" sz="1600" b="0" dirty="0">
                          <a:solidFill>
                            <a:schemeClr val="bg1">
                              <a:lumMod val="95000"/>
                            </a:schemeClr>
                          </a:solidFill>
                          <a:effectLst/>
                        </a:rPr>
                        <a:t>What do I need?</a:t>
                      </a:r>
                    </a:p>
                  </a:txBody>
                  <a:tcPr>
                    <a:solidFill>
                      <a:schemeClr val="accent1"/>
                    </a:solidFill>
                  </a:tcPr>
                </a:tc>
                <a:tc>
                  <a:txBody>
                    <a:bodyPr/>
                    <a:lstStyle/>
                    <a:p>
                      <a:r>
                        <a:rPr lang="en-US" sz="1600" b="1" dirty="0">
                          <a:solidFill>
                            <a:schemeClr val="bg1">
                              <a:lumMod val="95000"/>
                            </a:schemeClr>
                          </a:solidFill>
                          <a:effectLst/>
                        </a:rPr>
                        <a:t>Activities</a:t>
                      </a:r>
                    </a:p>
                    <a:p>
                      <a:r>
                        <a:rPr lang="en-US" sz="1600" b="0" dirty="0">
                          <a:solidFill>
                            <a:schemeClr val="bg1">
                              <a:lumMod val="95000"/>
                            </a:schemeClr>
                          </a:solidFill>
                          <a:effectLst/>
                        </a:rPr>
                        <a:t>What do I want done?</a:t>
                      </a:r>
                    </a:p>
                  </a:txBody>
                  <a:tcPr>
                    <a:solidFill>
                      <a:schemeClr val="accent3"/>
                    </a:solidFill>
                  </a:tcPr>
                </a:tc>
                <a:tc>
                  <a:txBody>
                    <a:bodyPr/>
                    <a:lstStyle/>
                    <a:p>
                      <a:r>
                        <a:rPr lang="en-US" sz="1600" b="1" dirty="0">
                          <a:solidFill>
                            <a:schemeClr val="bg1">
                              <a:lumMod val="95000"/>
                            </a:schemeClr>
                          </a:solidFill>
                          <a:effectLst/>
                        </a:rPr>
                        <a:t>Outputs</a:t>
                      </a:r>
                    </a:p>
                    <a:p>
                      <a:r>
                        <a:rPr lang="en-US" sz="1600" b="0" dirty="0">
                          <a:solidFill>
                            <a:schemeClr val="bg1">
                              <a:lumMod val="95000"/>
                            </a:schemeClr>
                          </a:solidFill>
                          <a:effectLst/>
                        </a:rPr>
                        <a:t>What will we measure?</a:t>
                      </a:r>
                    </a:p>
                  </a:txBody>
                  <a:tcPr>
                    <a:solidFill>
                      <a:schemeClr val="accent5"/>
                    </a:solidFill>
                  </a:tcPr>
                </a:tc>
                <a:tc>
                  <a:txBody>
                    <a:bodyPr/>
                    <a:lstStyle/>
                    <a:p>
                      <a:r>
                        <a:rPr lang="en-US" sz="1600" b="1" dirty="0">
                          <a:solidFill>
                            <a:schemeClr val="bg1">
                              <a:lumMod val="95000"/>
                            </a:schemeClr>
                          </a:solidFill>
                          <a:effectLst/>
                        </a:rPr>
                        <a:t>Outcomes</a:t>
                      </a:r>
                    </a:p>
                    <a:p>
                      <a:r>
                        <a:rPr lang="en-US" sz="1600" b="0">
                          <a:solidFill>
                            <a:schemeClr val="bg1">
                              <a:lumMod val="95000"/>
                            </a:schemeClr>
                          </a:solidFill>
                          <a:effectLst/>
                        </a:rPr>
                        <a:t>What are the desired results?</a:t>
                      </a:r>
                      <a:endParaRPr lang="en-US" sz="1600" b="0" dirty="0">
                        <a:solidFill>
                          <a:schemeClr val="bg1">
                            <a:lumMod val="95000"/>
                          </a:schemeClr>
                        </a:solidFill>
                        <a:effectLst/>
                      </a:endParaRPr>
                    </a:p>
                  </a:txBody>
                  <a:tcPr>
                    <a:solidFill>
                      <a:schemeClr val="accent2"/>
                    </a:solidFill>
                  </a:tcPr>
                </a:tc>
                <a:extLst>
                  <a:ext uri="{0D108BD9-81ED-4DB2-BD59-A6C34878D82A}">
                    <a16:rowId xmlns:a16="http://schemas.microsoft.com/office/drawing/2014/main" val="1177514683"/>
                  </a:ext>
                </a:extLst>
              </a:tr>
              <a:tr h="5138995">
                <a:tc>
                  <a:txBody>
                    <a:bodyPr/>
                    <a:lstStyle/>
                    <a:p>
                      <a:pPr marL="285750" indent="-285750">
                        <a:buFont typeface="Arial" panose="020B0604020202020204" pitchFamily="34" charset="0"/>
                        <a:buChar char="•"/>
                      </a:pPr>
                      <a:endParaRPr lang="en-US" sz="1400" b="0" dirty="0"/>
                    </a:p>
                  </a:txBody>
                  <a:tcPr/>
                </a:tc>
                <a:tc>
                  <a:txBody>
                    <a:bodyPr/>
                    <a:lstStyle/>
                    <a:p>
                      <a:pPr marL="285750" indent="-285750">
                        <a:buFont typeface="Arial" panose="020B0604020202020204" pitchFamily="34" charset="0"/>
                        <a:buChar char="•"/>
                      </a:pPr>
                      <a:endParaRPr lang="en-US" sz="1400" dirty="0"/>
                    </a:p>
                  </a:txBody>
                  <a:tcPr/>
                </a:tc>
                <a:tc>
                  <a:txBody>
                    <a:bodyPr/>
                    <a:lstStyle/>
                    <a:p>
                      <a:pPr marL="285750" indent="-285750">
                        <a:buFont typeface="Arial" panose="020B0604020202020204" pitchFamily="34" charset="0"/>
                        <a:buChar char="•"/>
                      </a:pPr>
                      <a:endParaRPr lang="en-US" sz="1400" dirty="0"/>
                    </a:p>
                  </a:txBody>
                  <a:tcPr/>
                </a:tc>
                <a:tc>
                  <a:txBody>
                    <a:bodyPr/>
                    <a:lstStyle/>
                    <a:p>
                      <a:pPr marL="0" indent="0">
                        <a:buFont typeface="Arial" panose="020B0604020202020204" pitchFamily="34" charset="0"/>
                        <a:buNone/>
                      </a:pPr>
                      <a:endParaRPr lang="en-US" sz="1400" dirty="0"/>
                    </a:p>
                  </a:txBody>
                  <a:tcPr/>
                </a:tc>
                <a:extLst>
                  <a:ext uri="{0D108BD9-81ED-4DB2-BD59-A6C34878D82A}">
                    <a16:rowId xmlns:a16="http://schemas.microsoft.com/office/drawing/2014/main" val="4134829295"/>
                  </a:ext>
                </a:extLst>
              </a:tr>
            </a:tbl>
          </a:graphicData>
        </a:graphic>
      </p:graphicFrame>
      <p:graphicFrame>
        <p:nvGraphicFramePr>
          <p:cNvPr id="5" name="Table 5">
            <a:extLst>
              <a:ext uri="{FF2B5EF4-FFF2-40B4-BE49-F238E27FC236}">
                <a16:creationId xmlns:a16="http://schemas.microsoft.com/office/drawing/2014/main" id="{B2DA8FD8-F872-4739-80CA-C974E0482D32}"/>
              </a:ext>
            </a:extLst>
          </p:cNvPr>
          <p:cNvGraphicFramePr>
            <a:graphicFrameLocks noGrp="1"/>
          </p:cNvGraphicFramePr>
          <p:nvPr>
            <p:extLst>
              <p:ext uri="{D42A27DB-BD31-4B8C-83A1-F6EECF244321}">
                <p14:modId xmlns:p14="http://schemas.microsoft.com/office/powerpoint/2010/main" val="1896821242"/>
              </p:ext>
            </p:extLst>
          </p:nvPr>
        </p:nvGraphicFramePr>
        <p:xfrm>
          <a:off x="158044" y="206496"/>
          <a:ext cx="11875912" cy="579120"/>
        </p:xfrm>
        <a:graphic>
          <a:graphicData uri="http://schemas.openxmlformats.org/drawingml/2006/table">
            <a:tbl>
              <a:tblPr firstRow="1" bandRow="1">
                <a:tableStyleId>{5940675A-B579-460E-94D1-54222C63F5DA}</a:tableStyleId>
              </a:tblPr>
              <a:tblGrid>
                <a:gridCol w="5937956">
                  <a:extLst>
                    <a:ext uri="{9D8B030D-6E8A-4147-A177-3AD203B41FA5}">
                      <a16:colId xmlns:a16="http://schemas.microsoft.com/office/drawing/2014/main" val="3049273054"/>
                    </a:ext>
                  </a:extLst>
                </a:gridCol>
                <a:gridCol w="5937956">
                  <a:extLst>
                    <a:ext uri="{9D8B030D-6E8A-4147-A177-3AD203B41FA5}">
                      <a16:colId xmlns:a16="http://schemas.microsoft.com/office/drawing/2014/main" val="3017408981"/>
                    </a:ext>
                  </a:extLst>
                </a:gridCol>
              </a:tblGrid>
              <a:tr h="370840">
                <a:tc>
                  <a:txBody>
                    <a:bodyPr/>
                    <a:lstStyle/>
                    <a:p>
                      <a:pPr marL="0" marR="0" lvl="0" indent="0" algn="l" defTabSz="514350" rtl="0" eaLnBrk="1" fontAlgn="auto" latinLnBrk="0" hangingPunct="1">
                        <a:lnSpc>
                          <a:spcPct val="100000"/>
                        </a:lnSpc>
                        <a:spcBef>
                          <a:spcPts val="0"/>
                        </a:spcBef>
                        <a:spcAft>
                          <a:spcPts val="0"/>
                        </a:spcAft>
                        <a:buClrTx/>
                        <a:buSzTx/>
                        <a:buFontTx/>
                        <a:buNone/>
                        <a:tabLst/>
                        <a:defRPr/>
                      </a:pPr>
                      <a:r>
                        <a:rPr lang="en-US" sz="1600" b="1" dirty="0">
                          <a:solidFill>
                            <a:schemeClr val="bg1">
                              <a:lumMod val="95000"/>
                            </a:schemeClr>
                          </a:solidFill>
                          <a:effectLst/>
                        </a:rPr>
                        <a:t>Goal Statement</a:t>
                      </a:r>
                    </a:p>
                    <a:p>
                      <a:pPr marL="0" marR="0" lvl="0" indent="0" algn="l" defTabSz="514350" rtl="0" eaLnBrk="1" fontAlgn="auto" latinLnBrk="0" hangingPunct="1">
                        <a:lnSpc>
                          <a:spcPct val="100000"/>
                        </a:lnSpc>
                        <a:spcBef>
                          <a:spcPts val="0"/>
                        </a:spcBef>
                        <a:spcAft>
                          <a:spcPts val="0"/>
                        </a:spcAft>
                        <a:buClrTx/>
                        <a:buSzTx/>
                        <a:buFontTx/>
                        <a:buNone/>
                        <a:tabLst/>
                        <a:defRPr/>
                      </a:pPr>
                      <a:r>
                        <a:rPr lang="en-US" sz="1600" b="1" dirty="0">
                          <a:solidFill>
                            <a:schemeClr val="bg1">
                              <a:lumMod val="95000"/>
                            </a:schemeClr>
                          </a:solidFill>
                          <a:effectLst/>
                        </a:rPr>
                        <a:t>What do we want to achieve?</a:t>
                      </a:r>
                    </a:p>
                  </a:txBody>
                  <a:tcPr>
                    <a:solidFill>
                      <a:schemeClr val="tx2"/>
                    </a:solidFill>
                  </a:tcPr>
                </a:tc>
                <a:tc>
                  <a:txBody>
                    <a:bodyPr/>
                    <a:lstStyle/>
                    <a:p>
                      <a:endParaRPr lang="en-US" sz="1400" dirty="0"/>
                    </a:p>
                  </a:txBody>
                  <a:tcPr/>
                </a:tc>
                <a:extLst>
                  <a:ext uri="{0D108BD9-81ED-4DB2-BD59-A6C34878D82A}">
                    <a16:rowId xmlns:a16="http://schemas.microsoft.com/office/drawing/2014/main" val="1822554043"/>
                  </a:ext>
                </a:extLst>
              </a:tr>
            </a:tbl>
          </a:graphicData>
        </a:graphic>
      </p:graphicFrame>
    </p:spTree>
    <p:extLst>
      <p:ext uri="{BB962C8B-B14F-4D97-AF65-F5344CB8AC3E}">
        <p14:creationId xmlns:p14="http://schemas.microsoft.com/office/powerpoint/2010/main" val="33314781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3EBF3A8-0F95-4811-BBD6-1D08A8C37B3F}"/>
              </a:ext>
            </a:extLst>
          </p:cNvPr>
          <p:cNvSpPr>
            <a:spLocks noGrp="1"/>
          </p:cNvSpPr>
          <p:nvPr>
            <p:ph type="sldNum" sz="quarter" idx="4"/>
          </p:nvPr>
        </p:nvSpPr>
        <p:spPr/>
        <p:txBody>
          <a:bodyPr/>
          <a:lstStyle/>
          <a:p>
            <a:fld id="{820DBD16-8F52-45AC-8998-73485FE4613D}" type="slidenum">
              <a:rPr lang="en-US" smtClean="0"/>
              <a:pPr/>
              <a:t>3</a:t>
            </a:fld>
            <a:endParaRPr lang="en-US" dirty="0"/>
          </a:p>
        </p:txBody>
      </p:sp>
      <p:sp>
        <p:nvSpPr>
          <p:cNvPr id="3" name="Footer Placeholder 2">
            <a:extLst>
              <a:ext uri="{FF2B5EF4-FFF2-40B4-BE49-F238E27FC236}">
                <a16:creationId xmlns:a16="http://schemas.microsoft.com/office/drawing/2014/main" id="{2D292462-9A13-4272-B6BB-2C70855C2133}"/>
              </a:ext>
            </a:extLst>
          </p:cNvPr>
          <p:cNvSpPr>
            <a:spLocks noGrp="1"/>
          </p:cNvSpPr>
          <p:nvPr>
            <p:ph type="ftr" sz="quarter" idx="3"/>
          </p:nvPr>
        </p:nvSpPr>
        <p:spPr/>
        <p:txBody>
          <a:bodyPr/>
          <a:lstStyle/>
          <a:p>
            <a:r>
              <a:rPr lang="en-US"/>
              <a:t>Vermont Department of Health</a:t>
            </a:r>
            <a:endParaRPr lang="en-US" dirty="0"/>
          </a:p>
        </p:txBody>
      </p:sp>
      <p:graphicFrame>
        <p:nvGraphicFramePr>
          <p:cNvPr id="4" name="Table 3">
            <a:extLst>
              <a:ext uri="{FF2B5EF4-FFF2-40B4-BE49-F238E27FC236}">
                <a16:creationId xmlns:a16="http://schemas.microsoft.com/office/drawing/2014/main" id="{4F2C14AF-99E4-40F4-98FE-E446DBBD3A47}"/>
              </a:ext>
            </a:extLst>
          </p:cNvPr>
          <p:cNvGraphicFramePr>
            <a:graphicFrameLocks noGrp="1"/>
          </p:cNvGraphicFramePr>
          <p:nvPr>
            <p:extLst>
              <p:ext uri="{D42A27DB-BD31-4B8C-83A1-F6EECF244321}">
                <p14:modId xmlns:p14="http://schemas.microsoft.com/office/powerpoint/2010/main" val="790454848"/>
              </p:ext>
            </p:extLst>
          </p:nvPr>
        </p:nvGraphicFramePr>
        <p:xfrm>
          <a:off x="228600" y="1010232"/>
          <a:ext cx="11734800" cy="4837536"/>
        </p:xfrm>
        <a:graphic>
          <a:graphicData uri="http://schemas.openxmlformats.org/drawingml/2006/table">
            <a:tbl>
              <a:tblPr firstRow="1" firstCol="1" bandRow="1">
                <a:tableStyleId>{5C22544A-7EE6-4342-B048-85BDC9FD1C3A}</a:tableStyleId>
              </a:tblPr>
              <a:tblGrid>
                <a:gridCol w="1584960">
                  <a:extLst>
                    <a:ext uri="{9D8B030D-6E8A-4147-A177-3AD203B41FA5}">
                      <a16:colId xmlns:a16="http://schemas.microsoft.com/office/drawing/2014/main" val="687180771"/>
                    </a:ext>
                  </a:extLst>
                </a:gridCol>
                <a:gridCol w="2326640">
                  <a:extLst>
                    <a:ext uri="{9D8B030D-6E8A-4147-A177-3AD203B41FA5}">
                      <a16:colId xmlns:a16="http://schemas.microsoft.com/office/drawing/2014/main" val="916271685"/>
                    </a:ext>
                  </a:extLst>
                </a:gridCol>
                <a:gridCol w="1955800">
                  <a:extLst>
                    <a:ext uri="{9D8B030D-6E8A-4147-A177-3AD203B41FA5}">
                      <a16:colId xmlns:a16="http://schemas.microsoft.com/office/drawing/2014/main" val="2017435043"/>
                    </a:ext>
                  </a:extLst>
                </a:gridCol>
                <a:gridCol w="1955800">
                  <a:extLst>
                    <a:ext uri="{9D8B030D-6E8A-4147-A177-3AD203B41FA5}">
                      <a16:colId xmlns:a16="http://schemas.microsoft.com/office/drawing/2014/main" val="1918076922"/>
                    </a:ext>
                  </a:extLst>
                </a:gridCol>
                <a:gridCol w="1955800">
                  <a:extLst>
                    <a:ext uri="{9D8B030D-6E8A-4147-A177-3AD203B41FA5}">
                      <a16:colId xmlns:a16="http://schemas.microsoft.com/office/drawing/2014/main" val="1585118182"/>
                    </a:ext>
                  </a:extLst>
                </a:gridCol>
                <a:gridCol w="1955800">
                  <a:extLst>
                    <a:ext uri="{9D8B030D-6E8A-4147-A177-3AD203B41FA5}">
                      <a16:colId xmlns:a16="http://schemas.microsoft.com/office/drawing/2014/main" val="1780129355"/>
                    </a:ext>
                  </a:extLst>
                </a:gridCol>
              </a:tblGrid>
              <a:tr h="525464">
                <a:tc>
                  <a:txBody>
                    <a:bodyPr/>
                    <a:lstStyle/>
                    <a:p>
                      <a:pPr marL="0" marR="0" algn="ctr">
                        <a:lnSpc>
                          <a:spcPct val="115000"/>
                        </a:lnSpc>
                        <a:spcBef>
                          <a:spcPts val="0"/>
                        </a:spcBef>
                        <a:spcAft>
                          <a:spcPts val="0"/>
                        </a:spcAft>
                      </a:pPr>
                      <a:r>
                        <a:rPr lang="en-US" sz="2400" dirty="0">
                          <a:effectLst/>
                        </a:rPr>
                        <a:t>Resources</a:t>
                      </a:r>
                      <a:endParaRPr lang="en-US" sz="2400" dirty="0">
                        <a:effectLst/>
                        <a:latin typeface="Times New Roman" panose="02020603050405020304" pitchFamily="18" charset="0"/>
                        <a:ea typeface="Calibri" panose="020F0502020204030204" pitchFamily="34" charset="0"/>
                      </a:endParaRPr>
                    </a:p>
                  </a:txBody>
                  <a:tcPr marL="68580" marR="68580" marT="0" marB="0" anchor="b"/>
                </a:tc>
                <a:tc>
                  <a:txBody>
                    <a:bodyPr/>
                    <a:lstStyle/>
                    <a:p>
                      <a:pPr marL="0" marR="0" algn="ctr">
                        <a:lnSpc>
                          <a:spcPct val="115000"/>
                        </a:lnSpc>
                        <a:spcBef>
                          <a:spcPts val="0"/>
                        </a:spcBef>
                        <a:spcAft>
                          <a:spcPts val="0"/>
                        </a:spcAft>
                      </a:pPr>
                      <a:r>
                        <a:rPr lang="en-US" sz="2400" dirty="0">
                          <a:effectLst/>
                        </a:rPr>
                        <a:t>Activities</a:t>
                      </a:r>
                      <a:endParaRPr lang="en-US" sz="2400" dirty="0">
                        <a:effectLst/>
                        <a:latin typeface="Times New Roman" panose="02020603050405020304" pitchFamily="18" charset="0"/>
                        <a:ea typeface="Calibri" panose="020F0502020204030204" pitchFamily="34" charset="0"/>
                      </a:endParaRPr>
                    </a:p>
                  </a:txBody>
                  <a:tcPr marL="68580" marR="68580" marT="0" marB="0" anchor="b"/>
                </a:tc>
                <a:tc>
                  <a:txBody>
                    <a:bodyPr/>
                    <a:lstStyle/>
                    <a:p>
                      <a:pPr marL="0" marR="0" algn="ctr">
                        <a:lnSpc>
                          <a:spcPct val="115000"/>
                        </a:lnSpc>
                        <a:spcBef>
                          <a:spcPts val="0"/>
                        </a:spcBef>
                        <a:spcAft>
                          <a:spcPts val="0"/>
                        </a:spcAft>
                      </a:pPr>
                      <a:r>
                        <a:rPr lang="en-US" sz="2400" dirty="0">
                          <a:effectLst/>
                        </a:rPr>
                        <a:t>Outputs</a:t>
                      </a:r>
                      <a:endParaRPr lang="en-US" sz="2400" dirty="0">
                        <a:effectLst/>
                        <a:latin typeface="Times New Roman" panose="02020603050405020304" pitchFamily="18" charset="0"/>
                        <a:ea typeface="Calibri" panose="020F0502020204030204" pitchFamily="34" charset="0"/>
                      </a:endParaRPr>
                    </a:p>
                  </a:txBody>
                  <a:tcPr marL="68580" marR="68580" marT="0" marB="0" anchor="b"/>
                </a:tc>
                <a:tc>
                  <a:txBody>
                    <a:bodyPr/>
                    <a:lstStyle/>
                    <a:p>
                      <a:pPr marL="0" marR="0" algn="ctr">
                        <a:lnSpc>
                          <a:spcPct val="115000"/>
                        </a:lnSpc>
                        <a:spcBef>
                          <a:spcPts val="0"/>
                        </a:spcBef>
                        <a:spcAft>
                          <a:spcPts val="0"/>
                        </a:spcAft>
                      </a:pPr>
                      <a:r>
                        <a:rPr lang="en-US" sz="2400" dirty="0">
                          <a:effectLst/>
                        </a:rPr>
                        <a:t>Short-term Outcomes</a:t>
                      </a:r>
                      <a:endParaRPr lang="en-US" sz="2400" dirty="0">
                        <a:effectLst/>
                        <a:latin typeface="Times New Roman" panose="02020603050405020304" pitchFamily="18" charset="0"/>
                        <a:ea typeface="Calibri" panose="020F0502020204030204" pitchFamily="34" charset="0"/>
                      </a:endParaRPr>
                    </a:p>
                  </a:txBody>
                  <a:tcPr marL="68580" marR="68580" marT="0" marB="0" anchor="b"/>
                </a:tc>
                <a:tc>
                  <a:txBody>
                    <a:bodyPr/>
                    <a:lstStyle/>
                    <a:p>
                      <a:pPr marL="0" marR="0" algn="ctr">
                        <a:lnSpc>
                          <a:spcPct val="115000"/>
                        </a:lnSpc>
                        <a:spcBef>
                          <a:spcPts val="0"/>
                        </a:spcBef>
                        <a:spcAft>
                          <a:spcPts val="0"/>
                        </a:spcAft>
                      </a:pPr>
                      <a:r>
                        <a:rPr lang="en-US" sz="2400" dirty="0">
                          <a:effectLst/>
                        </a:rPr>
                        <a:t>Mid-term Outcomes</a:t>
                      </a:r>
                      <a:endParaRPr lang="en-US" sz="2400" dirty="0">
                        <a:effectLst/>
                        <a:latin typeface="Times New Roman" panose="02020603050405020304" pitchFamily="18" charset="0"/>
                        <a:ea typeface="Calibri" panose="020F0502020204030204" pitchFamily="34" charset="0"/>
                      </a:endParaRPr>
                    </a:p>
                  </a:txBody>
                  <a:tcPr marL="68580" marR="68580" marT="0" marB="0" anchor="b"/>
                </a:tc>
                <a:tc>
                  <a:txBody>
                    <a:bodyPr/>
                    <a:lstStyle/>
                    <a:p>
                      <a:pPr marL="0" marR="0" algn="ctr">
                        <a:lnSpc>
                          <a:spcPct val="115000"/>
                        </a:lnSpc>
                        <a:spcBef>
                          <a:spcPts val="0"/>
                        </a:spcBef>
                        <a:spcAft>
                          <a:spcPts val="0"/>
                        </a:spcAft>
                      </a:pPr>
                      <a:r>
                        <a:rPr lang="en-US" sz="2400" dirty="0">
                          <a:effectLst/>
                        </a:rPr>
                        <a:t>Long-term Outcomes</a:t>
                      </a:r>
                      <a:endParaRPr lang="en-US" sz="2400" dirty="0">
                        <a:effectLst/>
                        <a:latin typeface="Times New Roman" panose="02020603050405020304" pitchFamily="18" charset="0"/>
                        <a:ea typeface="Calibri" panose="020F0502020204030204" pitchFamily="34" charset="0"/>
                      </a:endParaRPr>
                    </a:p>
                  </a:txBody>
                  <a:tcPr marL="68580" marR="68580" marT="0" marB="0" anchor="b"/>
                </a:tc>
                <a:extLst>
                  <a:ext uri="{0D108BD9-81ED-4DB2-BD59-A6C34878D82A}">
                    <a16:rowId xmlns:a16="http://schemas.microsoft.com/office/drawing/2014/main" val="2271648870"/>
                  </a:ext>
                </a:extLst>
              </a:tr>
              <a:tr h="4030260">
                <a:tc>
                  <a:txBody>
                    <a:bodyPr/>
                    <a:lstStyle/>
                    <a:p>
                      <a:pPr marL="0" marR="0">
                        <a:lnSpc>
                          <a:spcPct val="115000"/>
                        </a:lnSpc>
                        <a:spcBef>
                          <a:spcPts val="0"/>
                        </a:spcBef>
                        <a:spcAft>
                          <a:spcPts val="0"/>
                        </a:spcAft>
                      </a:pPr>
                      <a:r>
                        <a:rPr lang="en-US" sz="1200" dirty="0">
                          <a:effectLst/>
                        </a:rPr>
                        <a:t> </a:t>
                      </a:r>
                      <a:endParaRPr lang="en-US" sz="1200" dirty="0">
                        <a:effectLst/>
                        <a:latin typeface="Times New Roman" panose="02020603050405020304" pitchFamily="18" charset="0"/>
                        <a:ea typeface="Calibri" panose="020F0502020204030204" pitchFamily="34" charset="0"/>
                      </a:endParaRPr>
                    </a:p>
                  </a:txBody>
                  <a:tcPr marL="68580" marR="68580" marT="0" marB="0">
                    <a:solidFill>
                      <a:srgbClr val="CDDDE5"/>
                    </a:solidFill>
                  </a:tcPr>
                </a:tc>
                <a:tc>
                  <a:txBody>
                    <a:bodyPr/>
                    <a:lstStyle/>
                    <a:p>
                      <a:pPr marL="0" marR="0">
                        <a:lnSpc>
                          <a:spcPct val="115000"/>
                        </a:lnSpc>
                        <a:spcBef>
                          <a:spcPts val="0"/>
                        </a:spcBef>
                        <a:spcAft>
                          <a:spcPts val="0"/>
                        </a:spcAft>
                      </a:pPr>
                      <a:r>
                        <a:rPr lang="en-US" sz="1200" dirty="0">
                          <a:effectLst/>
                        </a:rPr>
                        <a:t> </a:t>
                      </a:r>
                      <a:endParaRPr lang="en-US" sz="1200" dirty="0">
                        <a:effectLst/>
                        <a:latin typeface="Times New Roman" panose="02020603050405020304" pitchFamily="18" charset="0"/>
                        <a:ea typeface="Calibri" panose="020F0502020204030204" pitchFamily="34" charset="0"/>
                      </a:endParaRPr>
                    </a:p>
                  </a:txBody>
                  <a:tcPr marL="68580" marR="68580" marT="0" marB="0"/>
                </a:tc>
                <a:tc>
                  <a:txBody>
                    <a:bodyPr/>
                    <a:lstStyle/>
                    <a:p>
                      <a:pPr marL="0" marR="0">
                        <a:lnSpc>
                          <a:spcPct val="115000"/>
                        </a:lnSpc>
                        <a:spcBef>
                          <a:spcPts val="0"/>
                        </a:spcBef>
                        <a:spcAft>
                          <a:spcPts val="0"/>
                        </a:spcAft>
                      </a:pPr>
                      <a:r>
                        <a:rPr lang="en-US" sz="1200" dirty="0">
                          <a:effectLst/>
                        </a:rPr>
                        <a:t> </a:t>
                      </a:r>
                      <a:endParaRPr lang="en-US" sz="1200" dirty="0">
                        <a:effectLst/>
                        <a:latin typeface="Times New Roman" panose="02020603050405020304" pitchFamily="18" charset="0"/>
                        <a:ea typeface="Calibri" panose="020F0502020204030204" pitchFamily="34" charset="0"/>
                      </a:endParaRPr>
                    </a:p>
                  </a:txBody>
                  <a:tcPr marL="68580" marR="68580" marT="0" marB="0"/>
                </a:tc>
                <a:tc>
                  <a:txBody>
                    <a:bodyPr/>
                    <a:lstStyle/>
                    <a:p>
                      <a:pPr marL="0" marR="0">
                        <a:lnSpc>
                          <a:spcPct val="115000"/>
                        </a:lnSpc>
                        <a:spcBef>
                          <a:spcPts val="0"/>
                        </a:spcBef>
                        <a:spcAft>
                          <a:spcPts val="0"/>
                        </a:spcAft>
                      </a:pPr>
                      <a:r>
                        <a:rPr lang="en-US" sz="1200" dirty="0">
                          <a:effectLst/>
                        </a:rPr>
                        <a:t> </a:t>
                      </a:r>
                      <a:endParaRPr lang="en-US" sz="1200" dirty="0">
                        <a:effectLst/>
                        <a:latin typeface="Times New Roman" panose="02020603050405020304" pitchFamily="18" charset="0"/>
                        <a:ea typeface="Calibri" panose="020F0502020204030204" pitchFamily="34" charset="0"/>
                      </a:endParaRPr>
                    </a:p>
                  </a:txBody>
                  <a:tcPr marL="68580" marR="68580" marT="0" marB="0"/>
                </a:tc>
                <a:tc>
                  <a:txBody>
                    <a:bodyPr/>
                    <a:lstStyle/>
                    <a:p>
                      <a:pPr marL="0" marR="0">
                        <a:lnSpc>
                          <a:spcPct val="115000"/>
                        </a:lnSpc>
                        <a:spcBef>
                          <a:spcPts val="0"/>
                        </a:spcBef>
                        <a:spcAft>
                          <a:spcPts val="0"/>
                        </a:spcAft>
                      </a:pPr>
                      <a:r>
                        <a:rPr lang="en-US" sz="1200" dirty="0">
                          <a:effectLst/>
                        </a:rPr>
                        <a:t> </a:t>
                      </a:r>
                      <a:endParaRPr lang="en-US" sz="1200" dirty="0">
                        <a:effectLst/>
                        <a:latin typeface="Times New Roman" panose="02020603050405020304" pitchFamily="18" charset="0"/>
                        <a:ea typeface="Calibri" panose="020F0502020204030204" pitchFamily="34" charset="0"/>
                      </a:endParaRPr>
                    </a:p>
                  </a:txBody>
                  <a:tcPr marL="68580" marR="68580" marT="0" marB="0"/>
                </a:tc>
                <a:tc>
                  <a:txBody>
                    <a:bodyPr/>
                    <a:lstStyle/>
                    <a:p>
                      <a:pPr marL="0" marR="0">
                        <a:lnSpc>
                          <a:spcPct val="115000"/>
                        </a:lnSpc>
                        <a:spcBef>
                          <a:spcPts val="0"/>
                        </a:spcBef>
                        <a:spcAft>
                          <a:spcPts val="0"/>
                        </a:spcAft>
                      </a:pPr>
                      <a:r>
                        <a:rPr lang="en-US" sz="1200" dirty="0">
                          <a:effectLst/>
                        </a:rPr>
                        <a:t> </a:t>
                      </a:r>
                      <a:endParaRPr lang="en-US" sz="1200" dirty="0">
                        <a:effectLst/>
                        <a:latin typeface="Times New Roman" panose="02020603050405020304" pitchFamily="18" charset="0"/>
                        <a:ea typeface="Calibri" panose="020F0502020204030204" pitchFamily="34" charset="0"/>
                      </a:endParaRPr>
                    </a:p>
                  </a:txBody>
                  <a:tcPr marL="68580" marR="68580" marT="0" marB="0"/>
                </a:tc>
                <a:extLst>
                  <a:ext uri="{0D108BD9-81ED-4DB2-BD59-A6C34878D82A}">
                    <a16:rowId xmlns:a16="http://schemas.microsoft.com/office/drawing/2014/main" val="3099669994"/>
                  </a:ext>
                </a:extLst>
              </a:tr>
            </a:tbl>
          </a:graphicData>
        </a:graphic>
      </p:graphicFrame>
      <p:graphicFrame>
        <p:nvGraphicFramePr>
          <p:cNvPr id="5" name="Table 6">
            <a:extLst>
              <a:ext uri="{FF2B5EF4-FFF2-40B4-BE49-F238E27FC236}">
                <a16:creationId xmlns:a16="http://schemas.microsoft.com/office/drawing/2014/main" id="{919E6372-0DEE-4866-8F18-2DF5698758EA}"/>
              </a:ext>
            </a:extLst>
          </p:cNvPr>
          <p:cNvGraphicFramePr>
            <a:graphicFrameLocks noGrp="1"/>
          </p:cNvGraphicFramePr>
          <p:nvPr>
            <p:extLst>
              <p:ext uri="{D42A27DB-BD31-4B8C-83A1-F6EECF244321}">
                <p14:modId xmlns:p14="http://schemas.microsoft.com/office/powerpoint/2010/main" val="1402262078"/>
              </p:ext>
            </p:extLst>
          </p:nvPr>
        </p:nvGraphicFramePr>
        <p:xfrm>
          <a:off x="248001" y="271241"/>
          <a:ext cx="11695998" cy="579120"/>
        </p:xfrm>
        <a:graphic>
          <a:graphicData uri="http://schemas.openxmlformats.org/drawingml/2006/table">
            <a:tbl>
              <a:tblPr firstRow="1" bandRow="1">
                <a:tableStyleId>{5C22544A-7EE6-4342-B048-85BDC9FD1C3A}</a:tableStyleId>
              </a:tblPr>
              <a:tblGrid>
                <a:gridCol w="2186589">
                  <a:extLst>
                    <a:ext uri="{9D8B030D-6E8A-4147-A177-3AD203B41FA5}">
                      <a16:colId xmlns:a16="http://schemas.microsoft.com/office/drawing/2014/main" val="2835284673"/>
                    </a:ext>
                  </a:extLst>
                </a:gridCol>
                <a:gridCol w="9509409">
                  <a:extLst>
                    <a:ext uri="{9D8B030D-6E8A-4147-A177-3AD203B41FA5}">
                      <a16:colId xmlns:a16="http://schemas.microsoft.com/office/drawing/2014/main" val="2771047402"/>
                    </a:ext>
                  </a:extLst>
                </a:gridCol>
              </a:tblGrid>
              <a:tr h="370840">
                <a:tc>
                  <a:txBody>
                    <a:bodyPr/>
                    <a:lstStyle/>
                    <a:p>
                      <a:r>
                        <a:rPr lang="en-US" sz="3200" dirty="0"/>
                        <a:t>Goal</a:t>
                      </a:r>
                    </a:p>
                  </a:txBody>
                  <a:tcPr>
                    <a:lnR w="12700" cap="flat" cmpd="sng" algn="ctr">
                      <a:solidFill>
                        <a:schemeClr val="tx1"/>
                      </a:solidFill>
                      <a:prstDash val="solid"/>
                      <a:round/>
                      <a:headEnd type="none" w="med" len="med"/>
                      <a:tailEnd type="none" w="med" len="med"/>
                    </a:lnR>
                  </a:tcPr>
                </a:tc>
                <a:tc>
                  <a:txBody>
                    <a:bodyPr/>
                    <a:lstStyle/>
                    <a:p>
                      <a:endParaRPr lang="en-US"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08509232"/>
                  </a:ext>
                </a:extLst>
              </a:tr>
            </a:tbl>
          </a:graphicData>
        </a:graphic>
      </p:graphicFrame>
    </p:spTree>
    <p:extLst>
      <p:ext uri="{BB962C8B-B14F-4D97-AF65-F5344CB8AC3E}">
        <p14:creationId xmlns:p14="http://schemas.microsoft.com/office/powerpoint/2010/main" val="556078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C5026E5-C793-4D0D-B560-5DB434329FD7}"/>
              </a:ext>
            </a:extLst>
          </p:cNvPr>
          <p:cNvSpPr>
            <a:spLocks noGrp="1"/>
          </p:cNvSpPr>
          <p:nvPr>
            <p:ph type="sldNum" sz="quarter" idx="4"/>
          </p:nvPr>
        </p:nvSpPr>
        <p:spPr/>
        <p:txBody>
          <a:bodyPr/>
          <a:lstStyle/>
          <a:p>
            <a:fld id="{820DBD16-8F52-45AC-8998-73485FE4613D}" type="slidenum">
              <a:rPr lang="en-US" smtClean="0"/>
              <a:pPr/>
              <a:t>4</a:t>
            </a:fld>
            <a:endParaRPr lang="en-US" dirty="0"/>
          </a:p>
        </p:txBody>
      </p:sp>
      <p:sp>
        <p:nvSpPr>
          <p:cNvPr id="3" name="Footer Placeholder 2">
            <a:extLst>
              <a:ext uri="{FF2B5EF4-FFF2-40B4-BE49-F238E27FC236}">
                <a16:creationId xmlns:a16="http://schemas.microsoft.com/office/drawing/2014/main" id="{5450CFB0-09A9-4230-8F29-8804BA713729}"/>
              </a:ext>
            </a:extLst>
          </p:cNvPr>
          <p:cNvSpPr>
            <a:spLocks noGrp="1"/>
          </p:cNvSpPr>
          <p:nvPr>
            <p:ph type="ftr" sz="quarter" idx="3"/>
          </p:nvPr>
        </p:nvSpPr>
        <p:spPr/>
        <p:txBody>
          <a:bodyPr/>
          <a:lstStyle/>
          <a:p>
            <a:r>
              <a:rPr lang="en-US"/>
              <a:t>Vermont Department of Health</a:t>
            </a:r>
            <a:endParaRPr lang="en-US" dirty="0"/>
          </a:p>
        </p:txBody>
      </p:sp>
      <p:sp>
        <p:nvSpPr>
          <p:cNvPr id="4" name="Arrow: Right 3">
            <a:extLst>
              <a:ext uri="{FF2B5EF4-FFF2-40B4-BE49-F238E27FC236}">
                <a16:creationId xmlns:a16="http://schemas.microsoft.com/office/drawing/2014/main" id="{9D88CE9F-3DFA-49E8-BF97-18E1B65D214B}"/>
              </a:ext>
            </a:extLst>
          </p:cNvPr>
          <p:cNvSpPr/>
          <p:nvPr/>
        </p:nvSpPr>
        <p:spPr>
          <a:xfrm>
            <a:off x="320040" y="925830"/>
            <a:ext cx="1497330" cy="5029200"/>
          </a:xfrm>
          <a:prstGeom prst="rightArrow">
            <a:avLst/>
          </a:prstGeom>
          <a:solidFill>
            <a:srgbClr val="CDDDE5"/>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E6093E44-5C36-49FC-8692-B3586848D9D8}"/>
              </a:ext>
            </a:extLst>
          </p:cNvPr>
          <p:cNvSpPr txBox="1"/>
          <p:nvPr/>
        </p:nvSpPr>
        <p:spPr>
          <a:xfrm>
            <a:off x="377190" y="2417415"/>
            <a:ext cx="1177290" cy="400110"/>
          </a:xfrm>
          <a:prstGeom prst="rect">
            <a:avLst/>
          </a:prstGeom>
          <a:noFill/>
        </p:spPr>
        <p:txBody>
          <a:bodyPr wrap="square" rtlCol="0">
            <a:spAutoFit/>
          </a:bodyPr>
          <a:lstStyle/>
          <a:p>
            <a:r>
              <a:rPr lang="en-US" sz="2000" b="1" dirty="0"/>
              <a:t>Goal</a:t>
            </a:r>
          </a:p>
        </p:txBody>
      </p:sp>
      <p:sp>
        <p:nvSpPr>
          <p:cNvPr id="6" name="TextBox 5">
            <a:extLst>
              <a:ext uri="{FF2B5EF4-FFF2-40B4-BE49-F238E27FC236}">
                <a16:creationId xmlns:a16="http://schemas.microsoft.com/office/drawing/2014/main" id="{316C5153-E610-4646-B7CB-11F824A071C3}"/>
              </a:ext>
            </a:extLst>
          </p:cNvPr>
          <p:cNvSpPr txBox="1"/>
          <p:nvPr/>
        </p:nvSpPr>
        <p:spPr>
          <a:xfrm>
            <a:off x="2256465" y="683566"/>
            <a:ext cx="1074420" cy="461665"/>
          </a:xfrm>
          <a:prstGeom prst="rect">
            <a:avLst/>
          </a:prstGeom>
          <a:noFill/>
          <a:ln w="38100">
            <a:solidFill>
              <a:schemeClr val="accent2"/>
            </a:solidFill>
          </a:ln>
        </p:spPr>
        <p:txBody>
          <a:bodyPr wrap="square" rtlCol="0">
            <a:spAutoFit/>
          </a:bodyPr>
          <a:lstStyle/>
          <a:p>
            <a:r>
              <a:rPr lang="en-US" sz="2400" b="1" dirty="0"/>
              <a:t>Inputs</a:t>
            </a:r>
          </a:p>
        </p:txBody>
      </p:sp>
      <p:sp>
        <p:nvSpPr>
          <p:cNvPr id="7" name="TextBox 6">
            <a:extLst>
              <a:ext uri="{FF2B5EF4-FFF2-40B4-BE49-F238E27FC236}">
                <a16:creationId xmlns:a16="http://schemas.microsoft.com/office/drawing/2014/main" id="{68F0DA13-BE97-463E-BA92-E113EF77A33D}"/>
              </a:ext>
            </a:extLst>
          </p:cNvPr>
          <p:cNvSpPr txBox="1"/>
          <p:nvPr/>
        </p:nvSpPr>
        <p:spPr>
          <a:xfrm>
            <a:off x="2045010" y="1320801"/>
            <a:ext cx="1497330" cy="4834890"/>
          </a:xfrm>
          <a:prstGeom prst="rect">
            <a:avLst/>
          </a:prstGeom>
          <a:noFill/>
          <a:ln w="38100">
            <a:solidFill>
              <a:schemeClr val="accent2"/>
            </a:solidFill>
          </a:ln>
        </p:spPr>
        <p:txBody>
          <a:bodyPr wrap="square" rtlCol="0">
            <a:spAutoFit/>
          </a:bodyPr>
          <a:lstStyle/>
          <a:p>
            <a:endParaRPr lang="en-US" dirty="0"/>
          </a:p>
        </p:txBody>
      </p:sp>
      <p:sp>
        <p:nvSpPr>
          <p:cNvPr id="8" name="TextBox 7">
            <a:extLst>
              <a:ext uri="{FF2B5EF4-FFF2-40B4-BE49-F238E27FC236}">
                <a16:creationId xmlns:a16="http://schemas.microsoft.com/office/drawing/2014/main" id="{0616E092-816C-4E3F-8861-B31E4B74F5B3}"/>
              </a:ext>
            </a:extLst>
          </p:cNvPr>
          <p:cNvSpPr txBox="1"/>
          <p:nvPr/>
        </p:nvSpPr>
        <p:spPr>
          <a:xfrm>
            <a:off x="4150528" y="694997"/>
            <a:ext cx="2583180" cy="461665"/>
          </a:xfrm>
          <a:prstGeom prst="rect">
            <a:avLst/>
          </a:prstGeom>
          <a:noFill/>
          <a:ln w="38100">
            <a:solidFill>
              <a:schemeClr val="accent3"/>
            </a:solidFill>
          </a:ln>
        </p:spPr>
        <p:txBody>
          <a:bodyPr wrap="square" rtlCol="0">
            <a:spAutoFit/>
          </a:bodyPr>
          <a:lstStyle/>
          <a:p>
            <a:pPr algn="ctr"/>
            <a:r>
              <a:rPr lang="en-US" sz="2400" b="1" dirty="0"/>
              <a:t>Outputs</a:t>
            </a:r>
          </a:p>
        </p:txBody>
      </p:sp>
      <p:sp>
        <p:nvSpPr>
          <p:cNvPr id="11" name="TextBox 10">
            <a:extLst>
              <a:ext uri="{FF2B5EF4-FFF2-40B4-BE49-F238E27FC236}">
                <a16:creationId xmlns:a16="http://schemas.microsoft.com/office/drawing/2014/main" id="{599580C0-8EB7-4222-8DA2-5CD0D45F10F0}"/>
              </a:ext>
            </a:extLst>
          </p:cNvPr>
          <p:cNvSpPr txBox="1"/>
          <p:nvPr/>
        </p:nvSpPr>
        <p:spPr>
          <a:xfrm>
            <a:off x="3933361" y="1339062"/>
            <a:ext cx="1497330" cy="4834890"/>
          </a:xfrm>
          <a:prstGeom prst="rect">
            <a:avLst/>
          </a:prstGeom>
          <a:noFill/>
          <a:ln w="38100">
            <a:solidFill>
              <a:schemeClr val="accent3"/>
            </a:solidFill>
          </a:ln>
        </p:spPr>
        <p:txBody>
          <a:bodyPr wrap="square" rtlCol="0">
            <a:spAutoFit/>
          </a:bodyPr>
          <a:lstStyle/>
          <a:p>
            <a:endParaRPr lang="en-US" dirty="0"/>
          </a:p>
        </p:txBody>
      </p:sp>
      <p:sp>
        <p:nvSpPr>
          <p:cNvPr id="12" name="TextBox 11">
            <a:extLst>
              <a:ext uri="{FF2B5EF4-FFF2-40B4-BE49-F238E27FC236}">
                <a16:creationId xmlns:a16="http://schemas.microsoft.com/office/drawing/2014/main" id="{66BD8BC6-646A-4D41-A30B-A461BE0FB8EE}"/>
              </a:ext>
            </a:extLst>
          </p:cNvPr>
          <p:cNvSpPr txBox="1"/>
          <p:nvPr/>
        </p:nvSpPr>
        <p:spPr>
          <a:xfrm>
            <a:off x="5430691" y="1339062"/>
            <a:ext cx="1497330" cy="4834890"/>
          </a:xfrm>
          <a:prstGeom prst="rect">
            <a:avLst/>
          </a:prstGeom>
          <a:noFill/>
          <a:ln w="38100">
            <a:solidFill>
              <a:schemeClr val="accent3"/>
            </a:solidFill>
          </a:ln>
        </p:spPr>
        <p:txBody>
          <a:bodyPr wrap="square" rtlCol="0">
            <a:spAutoFit/>
          </a:bodyPr>
          <a:lstStyle/>
          <a:p>
            <a:endParaRPr lang="en-US" dirty="0"/>
          </a:p>
        </p:txBody>
      </p:sp>
      <p:sp>
        <p:nvSpPr>
          <p:cNvPr id="13" name="TextBox 12">
            <a:extLst>
              <a:ext uri="{FF2B5EF4-FFF2-40B4-BE49-F238E27FC236}">
                <a16:creationId xmlns:a16="http://schemas.microsoft.com/office/drawing/2014/main" id="{94474291-F8E5-4BFD-9E09-5AAF4123750D}"/>
              </a:ext>
            </a:extLst>
          </p:cNvPr>
          <p:cNvSpPr txBox="1"/>
          <p:nvPr/>
        </p:nvSpPr>
        <p:spPr>
          <a:xfrm>
            <a:off x="2056439" y="1323033"/>
            <a:ext cx="1486861" cy="830997"/>
          </a:xfrm>
          <a:prstGeom prst="rect">
            <a:avLst/>
          </a:prstGeom>
          <a:noFill/>
          <a:ln w="38100">
            <a:solidFill>
              <a:schemeClr val="accent2"/>
            </a:solidFill>
          </a:ln>
        </p:spPr>
        <p:txBody>
          <a:bodyPr wrap="square" rtlCol="0">
            <a:spAutoFit/>
          </a:bodyPr>
          <a:lstStyle/>
          <a:p>
            <a:r>
              <a:rPr lang="en-US" sz="1600" dirty="0"/>
              <a:t>What we need</a:t>
            </a:r>
          </a:p>
          <a:p>
            <a:endParaRPr lang="en-US" sz="1600" dirty="0"/>
          </a:p>
          <a:p>
            <a:endParaRPr lang="en-US" sz="1600" dirty="0"/>
          </a:p>
        </p:txBody>
      </p:sp>
      <p:sp>
        <p:nvSpPr>
          <p:cNvPr id="14" name="TextBox 13">
            <a:extLst>
              <a:ext uri="{FF2B5EF4-FFF2-40B4-BE49-F238E27FC236}">
                <a16:creationId xmlns:a16="http://schemas.microsoft.com/office/drawing/2014/main" id="{68ACD1B5-A299-47C2-B725-3E7DD6BDAAD8}"/>
              </a:ext>
            </a:extLst>
          </p:cNvPr>
          <p:cNvSpPr txBox="1"/>
          <p:nvPr/>
        </p:nvSpPr>
        <p:spPr>
          <a:xfrm>
            <a:off x="3944789" y="1339062"/>
            <a:ext cx="1497329" cy="830997"/>
          </a:xfrm>
          <a:prstGeom prst="rect">
            <a:avLst/>
          </a:prstGeom>
          <a:noFill/>
          <a:ln w="38100">
            <a:solidFill>
              <a:schemeClr val="accent3"/>
            </a:solidFill>
          </a:ln>
        </p:spPr>
        <p:txBody>
          <a:bodyPr wrap="square" rtlCol="0">
            <a:spAutoFit/>
          </a:bodyPr>
          <a:lstStyle/>
          <a:p>
            <a:r>
              <a:rPr lang="en-US" sz="1600" dirty="0"/>
              <a:t>What activities will be done</a:t>
            </a:r>
          </a:p>
          <a:p>
            <a:endParaRPr lang="en-US" sz="1600" dirty="0"/>
          </a:p>
        </p:txBody>
      </p:sp>
      <p:sp>
        <p:nvSpPr>
          <p:cNvPr id="15" name="TextBox 14">
            <a:extLst>
              <a:ext uri="{FF2B5EF4-FFF2-40B4-BE49-F238E27FC236}">
                <a16:creationId xmlns:a16="http://schemas.microsoft.com/office/drawing/2014/main" id="{310FA8CD-F11D-49CB-B6C6-2B8095E10E4C}"/>
              </a:ext>
            </a:extLst>
          </p:cNvPr>
          <p:cNvSpPr txBox="1"/>
          <p:nvPr/>
        </p:nvSpPr>
        <p:spPr>
          <a:xfrm>
            <a:off x="5424978" y="1339061"/>
            <a:ext cx="1497329" cy="830997"/>
          </a:xfrm>
          <a:prstGeom prst="rect">
            <a:avLst/>
          </a:prstGeom>
          <a:noFill/>
          <a:ln w="38100">
            <a:solidFill>
              <a:schemeClr val="accent3"/>
            </a:solidFill>
          </a:ln>
        </p:spPr>
        <p:txBody>
          <a:bodyPr wrap="square" rtlCol="0">
            <a:spAutoFit/>
          </a:bodyPr>
          <a:lstStyle/>
          <a:p>
            <a:r>
              <a:rPr lang="en-US" sz="1600" dirty="0"/>
              <a:t>Who will participate in activities</a:t>
            </a:r>
          </a:p>
        </p:txBody>
      </p:sp>
      <p:sp>
        <p:nvSpPr>
          <p:cNvPr id="16" name="TextBox 15">
            <a:extLst>
              <a:ext uri="{FF2B5EF4-FFF2-40B4-BE49-F238E27FC236}">
                <a16:creationId xmlns:a16="http://schemas.microsoft.com/office/drawing/2014/main" id="{8224D642-043E-4540-BF61-D9F8D4B4E178}"/>
              </a:ext>
            </a:extLst>
          </p:cNvPr>
          <p:cNvSpPr txBox="1"/>
          <p:nvPr/>
        </p:nvSpPr>
        <p:spPr>
          <a:xfrm>
            <a:off x="7661908" y="683565"/>
            <a:ext cx="3836670" cy="461665"/>
          </a:xfrm>
          <a:prstGeom prst="rect">
            <a:avLst/>
          </a:prstGeom>
          <a:noFill/>
          <a:ln w="38100">
            <a:solidFill>
              <a:schemeClr val="accent5"/>
            </a:solidFill>
          </a:ln>
        </p:spPr>
        <p:txBody>
          <a:bodyPr wrap="square" rtlCol="0">
            <a:spAutoFit/>
          </a:bodyPr>
          <a:lstStyle/>
          <a:p>
            <a:pPr algn="ctr"/>
            <a:r>
              <a:rPr lang="en-US" sz="2400" b="1" dirty="0"/>
              <a:t>Outcomes</a:t>
            </a:r>
          </a:p>
        </p:txBody>
      </p:sp>
      <p:sp>
        <p:nvSpPr>
          <p:cNvPr id="17" name="TextBox 16">
            <a:extLst>
              <a:ext uri="{FF2B5EF4-FFF2-40B4-BE49-F238E27FC236}">
                <a16:creationId xmlns:a16="http://schemas.microsoft.com/office/drawing/2014/main" id="{28F65786-4E4E-492B-AB95-625C09D66C6F}"/>
              </a:ext>
            </a:extLst>
          </p:cNvPr>
          <p:cNvSpPr txBox="1"/>
          <p:nvPr/>
        </p:nvSpPr>
        <p:spPr>
          <a:xfrm>
            <a:off x="7339962" y="1357323"/>
            <a:ext cx="1497330" cy="4834890"/>
          </a:xfrm>
          <a:prstGeom prst="rect">
            <a:avLst/>
          </a:prstGeom>
          <a:noFill/>
          <a:ln w="38100">
            <a:solidFill>
              <a:schemeClr val="accent5"/>
            </a:solidFill>
          </a:ln>
        </p:spPr>
        <p:txBody>
          <a:bodyPr wrap="square" rtlCol="0">
            <a:spAutoFit/>
          </a:bodyPr>
          <a:lstStyle/>
          <a:p>
            <a:endParaRPr lang="en-US" dirty="0"/>
          </a:p>
        </p:txBody>
      </p:sp>
      <p:sp>
        <p:nvSpPr>
          <p:cNvPr id="18" name="TextBox 17">
            <a:extLst>
              <a:ext uri="{FF2B5EF4-FFF2-40B4-BE49-F238E27FC236}">
                <a16:creationId xmlns:a16="http://schemas.microsoft.com/office/drawing/2014/main" id="{EF7D36C1-65AE-4A2C-B87C-49D164565CBC}"/>
              </a:ext>
            </a:extLst>
          </p:cNvPr>
          <p:cNvSpPr txBox="1"/>
          <p:nvPr/>
        </p:nvSpPr>
        <p:spPr>
          <a:xfrm>
            <a:off x="8837292" y="1357323"/>
            <a:ext cx="1497330" cy="4834890"/>
          </a:xfrm>
          <a:prstGeom prst="rect">
            <a:avLst/>
          </a:prstGeom>
          <a:noFill/>
          <a:ln w="38100">
            <a:solidFill>
              <a:schemeClr val="accent5"/>
            </a:solidFill>
          </a:ln>
        </p:spPr>
        <p:txBody>
          <a:bodyPr wrap="square" rtlCol="0">
            <a:spAutoFit/>
          </a:bodyPr>
          <a:lstStyle/>
          <a:p>
            <a:endParaRPr lang="en-US" dirty="0"/>
          </a:p>
        </p:txBody>
      </p:sp>
      <p:sp>
        <p:nvSpPr>
          <p:cNvPr id="19" name="TextBox 18">
            <a:extLst>
              <a:ext uri="{FF2B5EF4-FFF2-40B4-BE49-F238E27FC236}">
                <a16:creationId xmlns:a16="http://schemas.microsoft.com/office/drawing/2014/main" id="{35B29D46-C405-43D3-84FD-CCDD6548B7FE}"/>
              </a:ext>
            </a:extLst>
          </p:cNvPr>
          <p:cNvSpPr txBox="1"/>
          <p:nvPr/>
        </p:nvSpPr>
        <p:spPr>
          <a:xfrm>
            <a:off x="7351390" y="1357323"/>
            <a:ext cx="1497329" cy="830997"/>
          </a:xfrm>
          <a:prstGeom prst="rect">
            <a:avLst/>
          </a:prstGeom>
          <a:noFill/>
          <a:ln w="38100">
            <a:solidFill>
              <a:schemeClr val="accent5"/>
            </a:solidFill>
          </a:ln>
        </p:spPr>
        <p:txBody>
          <a:bodyPr wrap="square" rtlCol="0">
            <a:spAutoFit/>
          </a:bodyPr>
          <a:lstStyle/>
          <a:p>
            <a:r>
              <a:rPr lang="en-US" sz="1600" dirty="0"/>
              <a:t>Short-term results</a:t>
            </a:r>
          </a:p>
          <a:p>
            <a:endParaRPr lang="en-US" sz="1600" dirty="0"/>
          </a:p>
        </p:txBody>
      </p:sp>
      <p:sp>
        <p:nvSpPr>
          <p:cNvPr id="20" name="TextBox 19">
            <a:extLst>
              <a:ext uri="{FF2B5EF4-FFF2-40B4-BE49-F238E27FC236}">
                <a16:creationId xmlns:a16="http://schemas.microsoft.com/office/drawing/2014/main" id="{F31CC42C-A617-4D84-B166-CD78ACB6410C}"/>
              </a:ext>
            </a:extLst>
          </p:cNvPr>
          <p:cNvSpPr txBox="1"/>
          <p:nvPr/>
        </p:nvSpPr>
        <p:spPr>
          <a:xfrm>
            <a:off x="8831579" y="1357322"/>
            <a:ext cx="1497329" cy="830997"/>
          </a:xfrm>
          <a:prstGeom prst="rect">
            <a:avLst/>
          </a:prstGeom>
          <a:noFill/>
          <a:ln w="38100">
            <a:solidFill>
              <a:schemeClr val="accent5"/>
            </a:solidFill>
          </a:ln>
        </p:spPr>
        <p:txBody>
          <a:bodyPr wrap="square" rtlCol="0">
            <a:spAutoFit/>
          </a:bodyPr>
          <a:lstStyle/>
          <a:p>
            <a:r>
              <a:rPr lang="en-US" sz="1600" dirty="0"/>
              <a:t>Intermediate results</a:t>
            </a:r>
          </a:p>
          <a:p>
            <a:endParaRPr lang="en-US" sz="1600" dirty="0"/>
          </a:p>
        </p:txBody>
      </p:sp>
      <p:sp>
        <p:nvSpPr>
          <p:cNvPr id="21" name="TextBox 20">
            <a:extLst>
              <a:ext uri="{FF2B5EF4-FFF2-40B4-BE49-F238E27FC236}">
                <a16:creationId xmlns:a16="http://schemas.microsoft.com/office/drawing/2014/main" id="{190640EB-5669-40EF-8430-DFBB8C93D7B9}"/>
              </a:ext>
            </a:extLst>
          </p:cNvPr>
          <p:cNvSpPr txBox="1"/>
          <p:nvPr/>
        </p:nvSpPr>
        <p:spPr>
          <a:xfrm>
            <a:off x="10317480" y="1357323"/>
            <a:ext cx="1497330" cy="4834890"/>
          </a:xfrm>
          <a:prstGeom prst="rect">
            <a:avLst/>
          </a:prstGeom>
          <a:noFill/>
          <a:ln w="38100">
            <a:solidFill>
              <a:schemeClr val="accent5"/>
            </a:solidFill>
          </a:ln>
        </p:spPr>
        <p:txBody>
          <a:bodyPr wrap="square" rtlCol="0">
            <a:spAutoFit/>
          </a:bodyPr>
          <a:lstStyle/>
          <a:p>
            <a:endParaRPr lang="en-US" dirty="0"/>
          </a:p>
        </p:txBody>
      </p:sp>
      <p:sp>
        <p:nvSpPr>
          <p:cNvPr id="22" name="TextBox 21">
            <a:extLst>
              <a:ext uri="{FF2B5EF4-FFF2-40B4-BE49-F238E27FC236}">
                <a16:creationId xmlns:a16="http://schemas.microsoft.com/office/drawing/2014/main" id="{637EFD00-B720-484B-85E9-E51FEB56A47B}"/>
              </a:ext>
            </a:extLst>
          </p:cNvPr>
          <p:cNvSpPr txBox="1"/>
          <p:nvPr/>
        </p:nvSpPr>
        <p:spPr>
          <a:xfrm>
            <a:off x="10328909" y="1357323"/>
            <a:ext cx="1480188" cy="830997"/>
          </a:xfrm>
          <a:prstGeom prst="rect">
            <a:avLst/>
          </a:prstGeom>
          <a:noFill/>
          <a:ln w="38100">
            <a:solidFill>
              <a:schemeClr val="accent5"/>
            </a:solidFill>
          </a:ln>
        </p:spPr>
        <p:txBody>
          <a:bodyPr wrap="square" rtlCol="0">
            <a:spAutoFit/>
          </a:bodyPr>
          <a:lstStyle/>
          <a:p>
            <a:r>
              <a:rPr lang="en-US" sz="1600" dirty="0"/>
              <a:t>Long-term results</a:t>
            </a:r>
          </a:p>
          <a:p>
            <a:endParaRPr lang="en-US" sz="1600" dirty="0"/>
          </a:p>
        </p:txBody>
      </p:sp>
    </p:spTree>
    <p:extLst>
      <p:ext uri="{BB962C8B-B14F-4D97-AF65-F5344CB8AC3E}">
        <p14:creationId xmlns:p14="http://schemas.microsoft.com/office/powerpoint/2010/main" val="3026607789"/>
      </p:ext>
    </p:extLst>
  </p:cSld>
  <p:clrMapOvr>
    <a:masterClrMapping/>
  </p:clrMapOvr>
</p:sld>
</file>

<file path=ppt/theme/theme1.xml><?xml version="1.0" encoding="utf-8"?>
<a:theme xmlns:a="http://schemas.openxmlformats.org/drawingml/2006/main" name="Office Theme">
  <a:themeElements>
    <a:clrScheme name="Vermont Department of Health 1">
      <a:dk1>
        <a:sysClr val="windowText" lastClr="000000"/>
      </a:dk1>
      <a:lt1>
        <a:sysClr val="window" lastClr="FFFFFF"/>
      </a:lt1>
      <a:dk2>
        <a:srgbClr val="44546A"/>
      </a:dk2>
      <a:lt2>
        <a:srgbClr val="E7E6E6"/>
      </a:lt2>
      <a:accent1>
        <a:srgbClr val="3095B4"/>
      </a:accent1>
      <a:accent2>
        <a:srgbClr val="6A1A41"/>
      </a:accent2>
      <a:accent3>
        <a:srgbClr val="B6BF0B"/>
      </a:accent3>
      <a:accent4>
        <a:srgbClr val="263F6A"/>
      </a:accent4>
      <a:accent5>
        <a:srgbClr val="E17000"/>
      </a:accent5>
      <a:accent6>
        <a:srgbClr val="8B8178"/>
      </a:accent6>
      <a:hlink>
        <a:srgbClr val="0563C1"/>
      </a:hlink>
      <a:folHlink>
        <a:srgbClr val="954F72"/>
      </a:folHlink>
    </a:clrScheme>
    <a:fontScheme name="Health Department 1">
      <a:majorFont>
        <a:latin typeface="Franklin Gothic Demi Cond"/>
        <a:ea typeface=""/>
        <a:cs typeface=""/>
      </a:majorFont>
      <a:minorFont>
        <a:latin typeface="Franklin Gothic Book"/>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ealth_SlideDeck_Template_Widescreen.potx" id="{4E80DA15-4EB4-4552-8373-B6110B7BEBE3}" vid="{BE6E9066-6610-4119-9B1F-DFFD335570B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spe:Receivers xmlns:spe="http://schemas.microsoft.com/sharepoint/events">
  <Receiver>
    <Name>Microsoft.Office.RecordsManagement.PolicyFeatures.ExpirationEventReceiver</Name>
    <Synchronization>Synchronous</Synchronization>
    <Type>10001</Type>
    <SequenceNumber>101</SequenceNumber>
    <Url/>
    <Assembly>Microsoft.Office.Policy, Version=16.0.0.0,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10002</Type>
    <SequenceNumber>102</SequenceNumber>
    <Url/>
    <Assembly>Microsoft.Office.Policy, Version=16.0.0.0,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10004</Type>
    <SequenceNumber>103</SequenceNumber>
    <Url/>
    <Assembly>Microsoft.Office.Policy, Version=16.0.0.0,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10006</Type>
    <SequenceNumber>104</SequenceNumber>
    <Url/>
    <Assembly>Microsoft.Office.Policy, Version=16.0.0.0,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10009</Type>
    <SequenceNumber>105</SequenceNumber>
    <Url/>
    <Assembly>Microsoft.Office.Policy, Version=16.0.0.0, Culture=neutral, PublicKeyToken=71e9bce111e9429c</Assembly>
    <Class>Microsoft.Office.RecordsManagement.Internal.UpdateExpireDate</Class>
    <Data/>
    <Filter/>
  </Receiver>
</spe:Receivers>
</file>

<file path=customXml/item3.xml><?xml version="1.0" encoding="utf-8"?>
<p:properties xmlns:p="http://schemas.microsoft.com/office/2006/metadata/properties" xmlns:xsi="http://www.w3.org/2001/XMLSchema-instance" xmlns:pc="http://schemas.microsoft.com/office/infopath/2007/PartnerControls">
  <documentManagement>
    <TagTopic xmlns="bfc7ab43-a351-4688-aca3-bf166918b94c">
      <Value>Marketing</Value>
      <Value>Resources</Value>
      <Value>Tools &amp; Resources</Value>
    </TagTopic>
    <VDHUnit2 xmlns="046f9449-3d25-46ac-9a39-b41fdb973d2f">3</VDHUnit2>
    <VDHDocumentType xmlns="046f9449-3d25-46ac-9a39-b41fdb973d2f">6</VDHDocumentType>
    <ItemOwner xmlns="046f9449-3d25-46ac-9a39-b41fdb973d2f">
      <UserInfo>
        <DisplayName>i:0#.f|membership|kathleen.horton@vermont.gov,#i:0#.f|membership|kathleen.horton@vermont.gov,#Kathleen.Horton@vermont.gov,#Kathleen.Horton@vermont.gov,#Horton, Kathleen,#,#AHS,#Communications &amp; Outreach Coordinator</DisplayName>
        <AccountId>4282</AccountId>
        <AccountType/>
      </UserInfo>
    </ItemOwner>
    <Content_x0020_Lead xmlns="046f9449-3d25-46ac-9a39-b41fdb973d2f">
      <UserInfo>
        <DisplayName>i:0#.f|membership|sharon.muellers@vermont.gov,#i:0#.f|membership|sharon.muellers@vermont.gov,#Sharon.Muellers@vermont.gov,#Sharon.Muellers@vermont.gov,#Muellers, Sharon,#,#AHS,#Communication Officer</DisplayName>
        <AccountId>3837</AccountId>
        <AccountType/>
      </UserInfo>
    </Content_x0020_Lead>
    <Reviewed xmlns="046f9449-3d25-46ac-9a39-b41fdb973d2f">true</Reviewed>
    <Resource_x0020_Description xmlns="bfc7ab43-a351-4688-aca3-bf166918b94c" xsi:nil="true"/>
    <LastReviewed xmlns="046f9449-3d25-46ac-9a39-b41fdb973d2f">2019-06-27T12:03:58+00:00</LastReviewed>
    <bucketTopic xmlns="bfc7ab43-a351-4688-aca3-bf166918b94c">Resources</bucketTopic>
    <NextReviewDate xmlns="046f9449-3d25-46ac-9a39-b41fdb973d2f" xsi:nil="true"/>
  </documentManagement>
</p:properties>
</file>

<file path=customXml/item4.xml><?xml version="1.0" encoding="utf-8"?>
<ct:contentTypeSchema xmlns:ct="http://schemas.microsoft.com/office/2006/metadata/contentType" xmlns:ma="http://schemas.microsoft.com/office/2006/metadata/properties/metaAttributes" ct:_="" ma:_="" ma:contentTypeName="VDH Managed Document" ma:contentTypeID="0x010100E33B793E1E7D4240861BC825712579F5020100565C5DFC0583BD42A423A1682711FA6D" ma:contentTypeVersion="48" ma:contentTypeDescription="" ma:contentTypeScope="" ma:versionID="d288c967c3227edf9448a73b63a3f98e">
  <xsd:schema xmlns:xsd="http://www.w3.org/2001/XMLSchema" xmlns:xs="http://www.w3.org/2001/XMLSchema" xmlns:p="http://schemas.microsoft.com/office/2006/metadata/properties" xmlns:ns1="http://schemas.microsoft.com/sharepoint/v3" xmlns:ns2="046f9449-3d25-46ac-9a39-b41fdb973d2f" xmlns:ns3="bfc7ab43-a351-4688-aca3-bf166918b94c" xmlns:ns4="a6fb58ca-3225-4afd-985f-6a849fc96194" targetNamespace="http://schemas.microsoft.com/office/2006/metadata/properties" ma:root="true" ma:fieldsID="8ad10dd5b9faeafd6eeef64276ab95a0" ns1:_="" ns2:_="" ns3:_="" ns4:_="">
    <xsd:import namespace="http://schemas.microsoft.com/sharepoint/v3"/>
    <xsd:import namespace="046f9449-3d25-46ac-9a39-b41fdb973d2f"/>
    <xsd:import namespace="bfc7ab43-a351-4688-aca3-bf166918b94c"/>
    <xsd:import namespace="a6fb58ca-3225-4afd-985f-6a849fc96194"/>
    <xsd:element name="properties">
      <xsd:complexType>
        <xsd:sequence>
          <xsd:element name="documentManagement">
            <xsd:complexType>
              <xsd:all>
                <xsd:element ref="ns2:VDHDocumentType"/>
                <xsd:element ref="ns2:ItemOwner"/>
                <xsd:element ref="ns3:bucketTopic"/>
                <xsd:element ref="ns3:TagTopic" minOccurs="0"/>
                <xsd:element ref="ns2:LastReviewed" minOccurs="0"/>
                <xsd:element ref="ns2:NextReviewDate" minOccurs="0"/>
                <xsd:element ref="ns2:Reviewed" minOccurs="0"/>
                <xsd:element ref="ns2:VDHDocumentType_x003a_Review_x0020_Period" minOccurs="0"/>
                <xsd:element ref="ns3:Resource_x0020_Description" minOccurs="0"/>
                <xsd:element ref="ns2:VDHUnit2"/>
                <xsd:element ref="ns2:VDHUnit2_x003a_Contact_x0020_Email" minOccurs="0"/>
                <xsd:element ref="ns2:VDHUnit2_x003a_Contact_x0020_Name" minOccurs="0"/>
                <xsd:element ref="ns2:Content_x0020_Lead"/>
                <xsd:element ref="ns1:_dlc_ExpireDateSaved" minOccurs="0"/>
                <xsd:element ref="ns1:_dlc_ExpireDate" minOccurs="0"/>
                <xsd:element ref="ns4:MediaServiceMetadata" minOccurs="0"/>
                <xsd:element ref="ns4: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dlc_ExpireDateSaved" ma:index="22" nillable="true" ma:displayName="Original Expiration Date" ma:hidden="true" ma:internalName="_dlc_ExpireDateSaved" ma:readOnly="true">
      <xsd:simpleType>
        <xsd:restriction base="dms:DateTime"/>
      </xsd:simpleType>
    </xsd:element>
    <xsd:element name="_dlc_ExpireDate" ma:index="23" nillable="true" ma:displayName="Expiration Date" ma:description="" ma:hidden="true" ma:indexed="true" ma:internalName="_dlc_ExpireDat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046f9449-3d25-46ac-9a39-b41fdb973d2f" elementFormDefault="qualified">
    <xsd:import namespace="http://schemas.microsoft.com/office/2006/documentManagement/types"/>
    <xsd:import namespace="http://schemas.microsoft.com/office/infopath/2007/PartnerControls"/>
    <xsd:element name="VDHDocumentType" ma:index="2" ma:displayName="VDH Document Type" ma:description="Should match the library." ma:list="{82d97bec-9759-49dd-b9ab-4b74e8fae08f}" ma:internalName="VDHDocumentType" ma:readOnly="false" ma:showField="Title" ma:web="046f9449-3d25-46ac-9a39-b41fdb973d2f">
      <xsd:simpleType>
        <xsd:restriction base="dms:Lookup"/>
      </xsd:simpleType>
    </xsd:element>
    <xsd:element name="ItemOwner" ma:index="3" ma:displayName="Item Owner" ma:description="Individual(s) responsible for making edits to this document. This could be the content lead or someone else who goes through the content lead to post documents." ma:list="UserInfo" ma:SharePointGroup="0" ma:internalName="ItemOwner" ma:showField="ImnName">
      <xsd:complexType>
        <xsd:complexContent>
          <xsd:extension base="dms:User">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element name="LastReviewed" ma:index="6" nillable="true" ma:displayName="Last Reviewed" ma:default="[today]" ma:format="DateOnly" ma:hidden="true" ma:internalName="LastReviewed" ma:readOnly="false">
      <xsd:simpleType>
        <xsd:restriction base="dms:DateTime"/>
      </xsd:simpleType>
    </xsd:element>
    <xsd:element name="NextReviewDate" ma:index="7" nillable="true" ma:displayName="Next Review Date" ma:format="DateOnly" ma:hidden="true" ma:internalName="NextReviewDate" ma:readOnly="false">
      <xsd:simpleType>
        <xsd:restriction base="dms:DateTime"/>
      </xsd:simpleType>
    </xsd:element>
    <xsd:element name="Reviewed" ma:index="8" nillable="true" ma:displayName="Reviewed" ma:default="1" ma:description="When you update an item, switch this to &quot;Yes.&quot; Within the next couple weeks, it will automatically return to &quot;No.&quot; Leave as &quot;yes&quot; during the initial upload." ma:internalName="Reviewed" ma:readOnly="false">
      <xsd:simpleType>
        <xsd:restriction base="dms:Boolean"/>
      </xsd:simpleType>
    </xsd:element>
    <xsd:element name="VDHDocumentType_x003a_Review_x0020_Period" ma:index="12" nillable="true" ma:displayName="VDHDocumentType:Review Period" ma:list="{82d97bec-9759-49dd-b9ab-4b74e8fae08f}" ma:internalName="VDHDocumentType_x003A_Review_x0020_Period" ma:readOnly="true" ma:showField="ReviewPeriod" ma:web="046f9449-3d25-46ac-9a39-b41fdb973d2f">
      <xsd:simpleType>
        <xsd:restriction base="dms:Lookup"/>
      </xsd:simpleType>
    </xsd:element>
    <xsd:element name="VDHUnit2" ma:index="18" ma:displayName="VDH_Unit" ma:list="{c8cb889a-cea8-44f1-99dd-e225192c4610}" ma:internalName="VDHUnit2" ma:readOnly="false" ma:showField="Title" ma:web="046f9449-3d25-46ac-9a39-b41fdb973d2f">
      <xsd:simpleType>
        <xsd:restriction base="dms:Lookup"/>
      </xsd:simpleType>
    </xsd:element>
    <xsd:element name="VDHUnit2_x003a_Contact_x0020_Email" ma:index="19" nillable="true" ma:displayName="VDHUnit2:Contact Email" ma:list="{c8cb889a-cea8-44f1-99dd-e225192c4610}" ma:internalName="VDHUnit2_x003A_Contact_x0020_Email" ma:readOnly="true" ma:showField="Contact_x0020_Email" ma:web="046f9449-3d25-46ac-9a39-b41fdb973d2f">
      <xsd:simpleType>
        <xsd:restriction base="dms:Lookup"/>
      </xsd:simpleType>
    </xsd:element>
    <xsd:element name="VDHUnit2_x003a_Contact_x0020_Name" ma:index="20" nillable="true" ma:displayName="VDHUnit2:Contact Name" ma:list="{c8cb889a-cea8-44f1-99dd-e225192c4610}" ma:internalName="VDHUnit2_x003A_Contact_x0020_Name" ma:readOnly="true" ma:showField="Contact_x0020_Name" ma:web="046f9449-3d25-46ac-9a39-b41fdb973d2f">
      <xsd:simpleType>
        <xsd:restriction base="dms:Lookup"/>
      </xsd:simpleType>
    </xsd:element>
    <xsd:element name="Content_x0020_Lead" ma:index="21" ma:displayName="Content Lead" ma:description="Put yourself unless another content owner is responsible for this document." ma:list="UserInfo" ma:SharePointGroup="5330" ma:internalName="Content_x0020_Lead"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bfc7ab43-a351-4688-aca3-bf166918b94c" elementFormDefault="qualified">
    <xsd:import namespace="http://schemas.microsoft.com/office/2006/documentManagement/types"/>
    <xsd:import namespace="http://schemas.microsoft.com/office/infopath/2007/PartnerControls"/>
    <xsd:element name="bucketTopic" ma:index="4" ma:displayName="Topic for Grouping (bucket)" ma:description="Main Topic. Select the most Applicable." ma:format="Dropdown" ma:internalName="bucketTopic">
      <xsd:simpleType>
        <xsd:restriction base="dms:Choice">
          <xsd:enumeration value="Accounts Payable"/>
          <xsd:enumeration value="Accounts Receivable"/>
          <xsd:enumeration value="AV Equipment"/>
          <xsd:enumeration value="Benefits"/>
          <xsd:enumeration value="Business Resources"/>
          <xsd:enumeration value="Conference Rooms"/>
          <xsd:enumeration value="Contracting"/>
          <xsd:enumeration value="COOP"/>
          <xsd:enumeration value="Digital Library &amp; Publications"/>
          <xsd:enumeration value="Emergency Preparedness"/>
          <xsd:enumeration value="Employee Discounts"/>
          <xsd:enumeration value="Evaluations"/>
          <xsd:enumeration value="Fleet"/>
          <xsd:enumeration value="Floor Plans"/>
          <xsd:enumeration value="Food &amp; Refreshments"/>
          <xsd:enumeration value="General HR Topics"/>
          <xsd:enumeration value="Health Department Information"/>
          <xsd:enumeration value="Health Equity"/>
          <xsd:enumeration value="HIPAA"/>
          <xsd:enumeration value="Leave &amp; FMLA"/>
          <xsd:enumeration value="Legislative Information"/>
          <xsd:enumeration value="Logos"/>
          <xsd:enumeration value="Marketing"/>
          <xsd:enumeration value="New Employee Resources"/>
          <xsd:enumeration value="Office Space"/>
          <xsd:enumeration value="Onboarding"/>
          <xsd:enumeration value="Organizational Charts"/>
          <xsd:enumeration value="Payroll"/>
          <xsd:enumeration value="Performance Management &amp; Quality Improvement"/>
          <xsd:enumeration value="Performance Evaluation"/>
          <xsd:enumeration value="Phones &amp; Telecommunication"/>
          <xsd:enumeration value="Professional Resources"/>
          <xsd:enumeration value="Public Health Nursing"/>
          <xsd:enumeration value="Public Records"/>
          <xsd:enumeration value="Purchasing"/>
          <xsd:enumeration value="Records Management"/>
          <xsd:enumeration value="Resources"/>
          <xsd:enumeration value="Rewards &amp; Recognition"/>
          <xsd:enumeration value="Safety &amp; Security"/>
          <xsd:enumeration value="Seeking Federal Funds"/>
          <xsd:enumeration value="Separation, Recruiting and Hiring"/>
          <xsd:enumeration value="Strategic Planning"/>
          <xsd:enumeration value="Subrecipient Grants"/>
          <xsd:enumeration value="Supervisor Resources"/>
          <xsd:enumeration value="Tools &amp; Resources"/>
          <xsd:enumeration value="Training"/>
          <xsd:enumeration value="Travel and Expenses"/>
          <xsd:enumeration value="Workers' Compensation"/>
          <xsd:enumeration value="Workforce Development"/>
          <xsd:enumeration value="Workgroups and User Groups"/>
        </xsd:restriction>
      </xsd:simpleType>
    </xsd:element>
    <xsd:element name="TagTopic" ma:index="5" nillable="true" ma:displayName="Topics for Filtering (Tags)" ma:description="Secondary Topics. Select all that are applicable, including primary topic if it is an option." ma:internalName="TagTopic" ma:requiredMultiChoice="true">
      <xsd:complexType>
        <xsd:complexContent>
          <xsd:extension base="dms:MultiChoice">
            <xsd:sequence>
              <xsd:element name="Value" maxOccurs="unbounded" minOccurs="0" nillable="true">
                <xsd:simpleType>
                  <xsd:restriction base="dms:Choice">
                    <xsd:enumeration value="Accounts Payable"/>
                    <xsd:enumeration value="Accounts Receivable"/>
                    <xsd:enumeration value="AV Equipment"/>
                    <xsd:enumeration value="Benefits"/>
                    <xsd:enumeration value="Business Resources"/>
                    <xsd:enumeration value="Conference Rooms"/>
                    <xsd:enumeration value="Contracting"/>
                    <xsd:enumeration value="COOP"/>
                    <xsd:enumeration value="Digital Library &amp; Publications"/>
                    <xsd:enumeration value="Emergency Preparedness"/>
                    <xsd:enumeration value="Employee Discounts"/>
                    <xsd:enumeration value="Evaluations"/>
                    <xsd:enumeration value="Fleet"/>
                    <xsd:enumeration value="Floor Plans"/>
                    <xsd:enumeration value="Food &amp; Refreshments"/>
                    <xsd:enumeration value="General HR Topics"/>
                    <xsd:enumeration value="Health Department Information"/>
                    <xsd:enumeration value="Health Equity"/>
                    <xsd:enumeration value="HIPAA"/>
                    <xsd:enumeration value="Leave &amp; FMLA"/>
                    <xsd:enumeration value="Legislative Information"/>
                    <xsd:enumeration value="Logos"/>
                    <xsd:enumeration value="Marketing"/>
                    <xsd:enumeration value="New Employee Resources"/>
                    <xsd:enumeration value="Office Space"/>
                    <xsd:enumeration value="Onboarding"/>
                    <xsd:enumeration value="Organizational Charts"/>
                    <xsd:enumeration value="Payroll"/>
                    <xsd:enumeration value="Performance Management &amp; Quality Improvement"/>
                    <xsd:enumeration value="Performance Evaluation"/>
                    <xsd:enumeration value="Phones &amp; Telecommunication"/>
                    <xsd:enumeration value="Professional Resources"/>
                    <xsd:enumeration value="Public Health Nursing"/>
                    <xsd:enumeration value="Public Records"/>
                    <xsd:enumeration value="Purchasing"/>
                    <xsd:enumeration value="Records Management"/>
                    <xsd:enumeration value="Resources"/>
                    <xsd:enumeration value="Rewards &amp; Recognition"/>
                    <xsd:enumeration value="Safety &amp; Security"/>
                    <xsd:enumeration value="Seeking Federal Funds"/>
                    <xsd:enumeration value="Separation, Recruiting and Hiring"/>
                    <xsd:enumeration value="Strategic Planning"/>
                    <xsd:enumeration value="Subrecipient Grants"/>
                    <xsd:enumeration value="Supervisor Resources"/>
                    <xsd:enumeration value="Tools &amp; Resources"/>
                    <xsd:enumeration value="Training"/>
                    <xsd:enumeration value="Travel and Expenses"/>
                    <xsd:enumeration value="Workers' Compensation"/>
                    <xsd:enumeration value="Workforce Development"/>
                    <xsd:enumeration value="Workgroups and User Groups"/>
                  </xsd:restriction>
                </xsd:simpleType>
              </xsd:element>
            </xsd:sequence>
          </xsd:extension>
        </xsd:complexContent>
      </xsd:complexType>
    </xsd:element>
    <xsd:element name="Resource_x0020_Description" ma:index="16" nillable="true" ma:displayName="Resource Description" ma:internalName="Resource_x0020_Description">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6fb58ca-3225-4afd-985f-6a849fc96194" elementFormDefault="qualified">
    <xsd:import namespace="http://schemas.microsoft.com/office/2006/documentManagement/types"/>
    <xsd:import namespace="http://schemas.microsoft.com/office/infopath/2007/PartnerControls"/>
    <xsd:element name="MediaServiceMetadata" ma:index="24" nillable="true" ma:displayName="MediaServiceMetadata" ma:hidden="true" ma:internalName="MediaServiceMetadata" ma:readOnly="true">
      <xsd:simpleType>
        <xsd:restriction base="dms:Note"/>
      </xsd:simpleType>
    </xsd:element>
    <xsd:element name="MediaServiceFastMetadata" ma:index="25"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1"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24517C6-1693-494B-8D53-44D782E1911F}">
  <ds:schemaRefs>
    <ds:schemaRef ds:uri="http://schemas.microsoft.com/sharepoint/v3/contenttype/forms"/>
  </ds:schemaRefs>
</ds:datastoreItem>
</file>

<file path=customXml/itemProps2.xml><?xml version="1.0" encoding="utf-8"?>
<ds:datastoreItem xmlns:ds="http://schemas.openxmlformats.org/officeDocument/2006/customXml" ds:itemID="{EFCB2FFD-79F3-44BE-A616-15D4ED80DEEB}">
  <ds:schemaRefs>
    <ds:schemaRef ds:uri="http://schemas.microsoft.com/sharepoint/events"/>
  </ds:schemaRefs>
</ds:datastoreItem>
</file>

<file path=customXml/itemProps3.xml><?xml version="1.0" encoding="utf-8"?>
<ds:datastoreItem xmlns:ds="http://schemas.openxmlformats.org/officeDocument/2006/customXml" ds:itemID="{A379A1F7-3AE4-49C6-91E8-BBEDF6C6CA60}">
  <ds:schemaRefs>
    <ds:schemaRef ds:uri="046f9449-3d25-46ac-9a39-b41fdb973d2f"/>
    <ds:schemaRef ds:uri="http://purl.org/dc/dcmitype/"/>
    <ds:schemaRef ds:uri="http://schemas.microsoft.com/office/2006/documentManagement/types"/>
    <ds:schemaRef ds:uri="http://purl.org/dc/elements/1.1/"/>
    <ds:schemaRef ds:uri="http://schemas.microsoft.com/office/2006/metadata/properties"/>
    <ds:schemaRef ds:uri="http://schemas.microsoft.com/office/infopath/2007/PartnerControls"/>
    <ds:schemaRef ds:uri="http://schemas.microsoft.com/sharepoint/v3"/>
    <ds:schemaRef ds:uri="http://schemas.openxmlformats.org/package/2006/metadata/core-properties"/>
    <ds:schemaRef ds:uri="http://purl.org/dc/terms/"/>
    <ds:schemaRef ds:uri="a6fb58ca-3225-4afd-985f-6a849fc96194"/>
    <ds:schemaRef ds:uri="bfc7ab43-a351-4688-aca3-bf166918b94c"/>
    <ds:schemaRef ds:uri="http://www.w3.org/XML/1998/namespace"/>
  </ds:schemaRefs>
</ds:datastoreItem>
</file>

<file path=customXml/itemProps4.xml><?xml version="1.0" encoding="utf-8"?>
<ds:datastoreItem xmlns:ds="http://schemas.openxmlformats.org/officeDocument/2006/customXml" ds:itemID="{0E123C34-C75A-4E57-BC0F-0B5F3B73E75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046f9449-3d25-46ac-9a39-b41fdb973d2f"/>
    <ds:schemaRef ds:uri="bfc7ab43-a351-4688-aca3-bf166918b94c"/>
    <ds:schemaRef ds:uri="a6fb58ca-3225-4afd-985f-6a849fc9619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Health_SlideDeck_Template_Widescreen</Template>
  <TotalTime>14973</TotalTime>
  <Words>116</Words>
  <Application>Microsoft Office PowerPoint</Application>
  <PresentationFormat>Widescreen</PresentationFormat>
  <Paragraphs>44</Paragraphs>
  <Slides>4</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Arial</vt:lpstr>
      <vt:lpstr>Calibri</vt:lpstr>
      <vt:lpstr>Franklin Gothic Book</vt:lpstr>
      <vt:lpstr>Franklin Gothic Demi Cond</vt:lpstr>
      <vt:lpstr>Franklin Gothic Medium</vt:lpstr>
      <vt:lpstr>Times New Roman</vt:lpstr>
      <vt:lpstr>Office Theme</vt:lpstr>
      <vt:lpstr>Logic Models Templates  Fillable logic model templates that can be used when applying for funding.</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Logic Model Templates</dc:title>
  <dc:creator>Vermont Department of Health</dc:creator>
  <cp:lastModifiedBy>Zoller, Jennifer</cp:lastModifiedBy>
  <cp:revision>128</cp:revision>
  <cp:lastPrinted>2019-04-12T12:56:40Z</cp:lastPrinted>
  <dcterms:created xsi:type="dcterms:W3CDTF">2022-01-05T15:46:10Z</dcterms:created>
  <dcterms:modified xsi:type="dcterms:W3CDTF">2022-03-17T11:52:34Z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0x010100E33B793E1E7D4240861BC825712579F5020100565C5DFC0583BD42A423A1682711FA6D</vt:lpwstr>
  </property>
  <property fmtid="{D5CDD505-2E9C-101B-9397-08002B2CF9AE}" pid="3" name="_dlc_policyId">
    <vt:lpwstr/>
  </property>
  <property fmtid="{D5CDD505-2E9C-101B-9397-08002B2CF9AE}" pid="4" name="ItemRetentionFormula">
    <vt:lpwstr/>
  </property>
</Properties>
</file>