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317" r:id="rId3"/>
    <p:sldId id="318" r:id="rId4"/>
    <p:sldId id="266" r:id="rId5"/>
    <p:sldId id="267" r:id="rId6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nes, Amanda" initials="JA" lastIdx="2" clrIdx="0">
    <p:extLst>
      <p:ext uri="{19B8F6BF-5375-455C-9EA6-DF929625EA0E}">
        <p15:presenceInfo xmlns:p15="http://schemas.microsoft.com/office/powerpoint/2012/main" userId="Jones, Amand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FAFC"/>
    <a:srgbClr val="97D6E5"/>
    <a:srgbClr val="8DEBD0"/>
    <a:srgbClr val="2D4D87"/>
    <a:srgbClr val="2A487E"/>
    <a:srgbClr val="223B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0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12B8-18E7-41E6-BAA9-28F697898F9A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FCD78-DDD1-4F08-A182-4025EE7F4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794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12B8-18E7-41E6-BAA9-28F697898F9A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FCD78-DDD1-4F08-A182-4025EE7F4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869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12B8-18E7-41E6-BAA9-28F697898F9A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FCD78-DDD1-4F08-A182-4025EE7F4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91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A5769B8-9AC8-44C2-92EE-6502E01B8D95}"/>
              </a:ext>
            </a:extLst>
          </p:cNvPr>
          <p:cNvSpPr/>
          <p:nvPr userDrawn="1"/>
        </p:nvSpPr>
        <p:spPr>
          <a:xfrm>
            <a:off x="0" y="0"/>
            <a:ext cx="12192000" cy="16906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1FF16F-32E0-4B65-A384-AF4601536E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Put your key takeaway here in a full sentence.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D45EB-D754-4138-B747-9B757AF45E50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 dirty="0"/>
              <a:t>This is a slide layout for general purposes. Use it for some simple text or a large data visualization.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Remember: don’t fill your slides with text! Use your slides to reinforce the key messages of your presentation, but don’t overwhelm the viewer by giving them too much to read.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0565F52-8E19-4DCE-802C-1F74B0DFFD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DBD16-8F52-45AC-8998-73485FE4613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115853A-89C4-4567-A46A-6995F89390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Vermont Department of Health</a:t>
            </a:r>
          </a:p>
        </p:txBody>
      </p:sp>
    </p:spTree>
    <p:extLst>
      <p:ext uri="{BB962C8B-B14F-4D97-AF65-F5344CB8AC3E}">
        <p14:creationId xmlns:p14="http://schemas.microsoft.com/office/powerpoint/2010/main" val="13171222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plit Scree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1">
            <a:extLst>
              <a:ext uri="{FF2B5EF4-FFF2-40B4-BE49-F238E27FC236}">
                <a16:creationId xmlns:a16="http://schemas.microsoft.com/office/drawing/2014/main" id="{48A7FCA1-3FE6-48AC-95C0-55D266CB5DB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" y="0"/>
            <a:ext cx="4456671" cy="685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Put an image or icon on this side that is related to your presentation.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0B863C-96B9-4115-9C08-E71570C5F37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80008" y="480469"/>
            <a:ext cx="6375133" cy="2387600"/>
          </a:xfrm>
        </p:spPr>
        <p:txBody>
          <a:bodyPr anchor="b">
            <a:normAutofit/>
          </a:bodyPr>
          <a:lstStyle>
            <a:lvl1pPr algn="l">
              <a:defRPr sz="4000"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E84404-6AAE-4713-8412-14D5B6FB51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80011" y="2960144"/>
            <a:ext cx="6375133" cy="1294974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 dirty="0"/>
              <a:t>Put a subtitle here if needed.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2251580-7171-4B22-A86F-641F2D0E14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1367" y="5925744"/>
            <a:ext cx="1683774" cy="451787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D956C2A-1D08-4F7E-8F15-F176BB2D650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880011" y="4530726"/>
            <a:ext cx="6375367" cy="359930"/>
          </a:xfrm>
        </p:spPr>
        <p:txBody>
          <a:bodyPr>
            <a:normAutofit/>
          </a:bodyPr>
          <a:lstStyle>
            <a:lvl1pPr>
              <a:defRPr sz="1013"/>
            </a:lvl1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012445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12B8-18E7-41E6-BAA9-28F697898F9A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FCD78-DDD1-4F08-A182-4025EE7F4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097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12B8-18E7-41E6-BAA9-28F697898F9A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FCD78-DDD1-4F08-A182-4025EE7F4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602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12B8-18E7-41E6-BAA9-28F697898F9A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FCD78-DDD1-4F08-A182-4025EE7F4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012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12B8-18E7-41E6-BAA9-28F697898F9A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FCD78-DDD1-4F08-A182-4025EE7F4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473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12B8-18E7-41E6-BAA9-28F697898F9A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FCD78-DDD1-4F08-A182-4025EE7F4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758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12B8-18E7-41E6-BAA9-28F697898F9A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FCD78-DDD1-4F08-A182-4025EE7F4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707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12B8-18E7-41E6-BAA9-28F697898F9A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FCD78-DDD1-4F08-A182-4025EE7F4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590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12B8-18E7-41E6-BAA9-28F697898F9A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FCD78-DDD1-4F08-A182-4025EE7F4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872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5712B8-18E7-41E6-BAA9-28F697898F9A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FCD78-DDD1-4F08-A182-4025EE7F4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624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4B1A1B-D138-4C0D-8129-C12085219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646339-AB4D-403F-8C57-1C6D39546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673B80-304C-4942-9670-CD64AB9DB5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DBD16-8F52-45AC-8998-73485FE4613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CC9936-B2F4-4849-B5D6-1047A5351F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Vermont Department of Health</a:t>
            </a:r>
          </a:p>
        </p:txBody>
      </p:sp>
    </p:spTree>
    <p:extLst>
      <p:ext uri="{BB962C8B-B14F-4D97-AF65-F5344CB8AC3E}">
        <p14:creationId xmlns:p14="http://schemas.microsoft.com/office/powerpoint/2010/main" val="43043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hf hd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D587945-DDF7-49D9-AB2E-3968D1230E68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613569" y="1895475"/>
            <a:ext cx="3228975" cy="306705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787E2CFD-612C-4B4F-A7F1-147E96DDF0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Template for Community Action Grantee Logic Models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F6F9C80-BA0E-4AA1-B068-4F65D6A1A3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D4D82E-D352-4A32-9D2E-1B89B31CB1D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October 30 2019</a:t>
            </a:r>
          </a:p>
        </p:txBody>
      </p:sp>
    </p:spTree>
    <p:extLst>
      <p:ext uri="{BB962C8B-B14F-4D97-AF65-F5344CB8AC3E}">
        <p14:creationId xmlns:p14="http://schemas.microsoft.com/office/powerpoint/2010/main" val="4265665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54B1A-CAFD-4DB3-99DF-E50BE51C5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E6994-9519-4E62-B5D7-86CFB6819C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There is an empty template for your activities and a sample logic model to illustrate how a completed template should work.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Each of the priorities may have multiple planned strategies/activities.  Type those strategies into the boxes in the appropriate area.  You may copy and delete boxes to accurately reflect your plan.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Identify your short-term outcomes for the strategies.  As a result of the activity, what do you expect to achieve in the 12 months after implementing the project?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Use arrows to indicate which mid-term strategies are related to which short-term outcomes. How do those short-term outcomes relate to the State’s desired intermediate outcomes? Use arrows to indicate which short-term outcomes are related to which intermediate outcomes.  Each strategy/activity and short-term outcome must be linked to at least one mid-term outcome.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31CB04-F5FC-4BFE-A866-0AD34A8D2A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20DBD16-8F52-45AC-8998-73485FE4613D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4D895A-AD46-4649-9891-2C889B8E56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Vermont Department of Health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243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7A3F15A-AC94-4D9B-84D9-8E95A5C4A009}"/>
              </a:ext>
            </a:extLst>
          </p:cNvPr>
          <p:cNvSpPr txBox="1"/>
          <p:nvPr/>
        </p:nvSpPr>
        <p:spPr>
          <a:xfrm flipH="1">
            <a:off x="626307" y="349611"/>
            <a:ext cx="2587455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Strategies/Inputs/Activities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B1162F-339F-4BE1-970F-5D8984D8FFE7}"/>
              </a:ext>
            </a:extLst>
          </p:cNvPr>
          <p:cNvSpPr txBox="1"/>
          <p:nvPr/>
        </p:nvSpPr>
        <p:spPr>
          <a:xfrm>
            <a:off x="9889503" y="367567"/>
            <a:ext cx="2236237" cy="30777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808080"/>
                </a:highlight>
              </a:rPr>
              <a:t>Long-term Outcomes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C0B38979-911D-431C-A8C8-E6851E4796D3}"/>
              </a:ext>
            </a:extLst>
          </p:cNvPr>
          <p:cNvSpPr/>
          <p:nvPr/>
        </p:nvSpPr>
        <p:spPr>
          <a:xfrm>
            <a:off x="619049" y="-30052"/>
            <a:ext cx="10469730" cy="514511"/>
          </a:xfrm>
          <a:prstGeom prst="rightArrow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0269721-B499-4A6F-85DB-F48F4A03C810}"/>
              </a:ext>
            </a:extLst>
          </p:cNvPr>
          <p:cNvSpPr txBox="1"/>
          <p:nvPr/>
        </p:nvSpPr>
        <p:spPr>
          <a:xfrm>
            <a:off x="6771909" y="367567"/>
            <a:ext cx="2813899" cy="307777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Intermediate Outcomes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080A90E-D71D-4DCA-ACFA-6E2807DAFEA4}"/>
              </a:ext>
            </a:extLst>
          </p:cNvPr>
          <p:cNvSpPr txBox="1"/>
          <p:nvPr/>
        </p:nvSpPr>
        <p:spPr>
          <a:xfrm>
            <a:off x="3362987" y="356786"/>
            <a:ext cx="2921615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Short-term Outputs/Outcomes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4AA78E2-8314-4013-8A79-5188C0F05513}"/>
              </a:ext>
            </a:extLst>
          </p:cNvPr>
          <p:cNvSpPr txBox="1"/>
          <p:nvPr/>
        </p:nvSpPr>
        <p:spPr>
          <a:xfrm>
            <a:off x="661674" y="969247"/>
            <a:ext cx="2534547" cy="2462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23E504-B3EE-4158-B772-431E24127ACC}"/>
              </a:ext>
            </a:extLst>
          </p:cNvPr>
          <p:cNvSpPr txBox="1"/>
          <p:nvPr/>
        </p:nvSpPr>
        <p:spPr>
          <a:xfrm>
            <a:off x="648449" y="1590084"/>
            <a:ext cx="2534547" cy="2462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FF8FFAA-8D5B-4B88-A14A-B634470B5E55}"/>
              </a:ext>
            </a:extLst>
          </p:cNvPr>
          <p:cNvSpPr txBox="1"/>
          <p:nvPr/>
        </p:nvSpPr>
        <p:spPr>
          <a:xfrm rot="5400000">
            <a:off x="-721798" y="1511702"/>
            <a:ext cx="19474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Priority 1 – OD Prevention Training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0B4869A-24D2-49D4-9871-B3275F685F3D}"/>
              </a:ext>
            </a:extLst>
          </p:cNvPr>
          <p:cNvSpPr txBox="1"/>
          <p:nvPr/>
        </p:nvSpPr>
        <p:spPr>
          <a:xfrm>
            <a:off x="10110304" y="1635276"/>
            <a:ext cx="1743280" cy="57708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chemeClr val="bg1"/>
                </a:solidFill>
                <a:highlight>
                  <a:srgbClr val="808080"/>
                </a:highlight>
              </a:rPr>
              <a:t>Decreased rate of opioid misuse and opioid use disorder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0E94B00-3E33-429C-8B41-B51E46984B0A}"/>
              </a:ext>
            </a:extLst>
          </p:cNvPr>
          <p:cNvSpPr txBox="1"/>
          <p:nvPr/>
        </p:nvSpPr>
        <p:spPr>
          <a:xfrm>
            <a:off x="10110304" y="2582493"/>
            <a:ext cx="1743280" cy="57708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chemeClr val="bg1"/>
                </a:solidFill>
                <a:highlight>
                  <a:srgbClr val="808080"/>
                </a:highlight>
              </a:rPr>
              <a:t>Increased provision of evidence-based treatment for opioid-use disorder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F4641BB-2F66-4820-821F-3E78513C84DD}"/>
              </a:ext>
            </a:extLst>
          </p:cNvPr>
          <p:cNvSpPr txBox="1"/>
          <p:nvPr/>
        </p:nvSpPr>
        <p:spPr>
          <a:xfrm>
            <a:off x="10119993" y="4450211"/>
            <a:ext cx="1743280" cy="73866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chemeClr val="bg1"/>
                </a:solidFill>
                <a:highlight>
                  <a:srgbClr val="808080"/>
                </a:highlight>
              </a:rPr>
              <a:t>Decreased drug overdose death rate, including prescription and illicit opioid overdose death rates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67E9CF6-700A-437D-AAA9-043B58321C70}"/>
              </a:ext>
            </a:extLst>
          </p:cNvPr>
          <p:cNvSpPr txBox="1"/>
          <p:nvPr/>
        </p:nvSpPr>
        <p:spPr>
          <a:xfrm>
            <a:off x="10135981" y="3497936"/>
            <a:ext cx="1743280" cy="57708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chemeClr val="bg1"/>
                </a:solidFill>
                <a:highlight>
                  <a:srgbClr val="808080"/>
                </a:highlight>
              </a:rPr>
              <a:t>Decreased rate of ED visits due to misuse or opioid use disorder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E58085B-AF4B-4A5B-BF93-9FEC9710326C}"/>
              </a:ext>
            </a:extLst>
          </p:cNvPr>
          <p:cNvSpPr txBox="1"/>
          <p:nvPr/>
        </p:nvSpPr>
        <p:spPr>
          <a:xfrm rot="5400000">
            <a:off x="-525465" y="3391194"/>
            <a:ext cx="15018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Priority 2 – Linkages to Care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8565584-D343-4CE8-A39E-7E8C528D1C17}"/>
              </a:ext>
            </a:extLst>
          </p:cNvPr>
          <p:cNvSpPr txBox="1"/>
          <p:nvPr/>
        </p:nvSpPr>
        <p:spPr>
          <a:xfrm rot="5400000">
            <a:off x="-713143" y="5621377"/>
            <a:ext cx="18826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Priority 3 – First Responder Engagement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D7DB6E0-4D8D-4CA8-BD82-BFF008D31705}"/>
              </a:ext>
            </a:extLst>
          </p:cNvPr>
          <p:cNvSpPr txBox="1"/>
          <p:nvPr/>
        </p:nvSpPr>
        <p:spPr>
          <a:xfrm>
            <a:off x="683264" y="2267461"/>
            <a:ext cx="2439547" cy="2462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972CCD6-5DB7-426B-9255-04DAD979ED09}"/>
              </a:ext>
            </a:extLst>
          </p:cNvPr>
          <p:cNvSpPr txBox="1"/>
          <p:nvPr/>
        </p:nvSpPr>
        <p:spPr>
          <a:xfrm>
            <a:off x="3293333" y="88616"/>
            <a:ext cx="52951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Vermont Community Action Grant Logic Model: Year 1   for COUNTY</a:t>
            </a:r>
          </a:p>
          <a:p>
            <a:endParaRPr lang="en-US" sz="1400" b="1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C789B71-33CE-46B7-8707-CE8AC6957095}"/>
              </a:ext>
            </a:extLst>
          </p:cNvPr>
          <p:cNvSpPr txBox="1"/>
          <p:nvPr/>
        </p:nvSpPr>
        <p:spPr>
          <a:xfrm>
            <a:off x="664671" y="2936843"/>
            <a:ext cx="2390132" cy="2462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b="1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DDA229E-4946-4D61-82F6-886740DA08C0}"/>
              </a:ext>
            </a:extLst>
          </p:cNvPr>
          <p:cNvSpPr txBox="1"/>
          <p:nvPr/>
        </p:nvSpPr>
        <p:spPr>
          <a:xfrm>
            <a:off x="619918" y="3622014"/>
            <a:ext cx="2415810" cy="2462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b="1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56EE9FB-9864-4A33-BE15-326D7907BE77}"/>
              </a:ext>
            </a:extLst>
          </p:cNvPr>
          <p:cNvSpPr txBox="1"/>
          <p:nvPr/>
        </p:nvSpPr>
        <p:spPr>
          <a:xfrm>
            <a:off x="698498" y="4323986"/>
            <a:ext cx="2390132" cy="2462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b="1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4528B76-C0C8-4AF2-95B6-83C0CC8DB080}"/>
              </a:ext>
            </a:extLst>
          </p:cNvPr>
          <p:cNvSpPr txBox="1"/>
          <p:nvPr/>
        </p:nvSpPr>
        <p:spPr>
          <a:xfrm>
            <a:off x="695334" y="4870257"/>
            <a:ext cx="2409421" cy="2462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b="1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A83F7A8-F75A-4E5B-9AC0-766B6F9FC91E}"/>
              </a:ext>
            </a:extLst>
          </p:cNvPr>
          <p:cNvSpPr txBox="1"/>
          <p:nvPr/>
        </p:nvSpPr>
        <p:spPr>
          <a:xfrm>
            <a:off x="619049" y="5512358"/>
            <a:ext cx="2409421" cy="2462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b="1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FBBFC43-92B6-449B-A80A-D78050BABED9}"/>
              </a:ext>
            </a:extLst>
          </p:cNvPr>
          <p:cNvSpPr txBox="1"/>
          <p:nvPr/>
        </p:nvSpPr>
        <p:spPr>
          <a:xfrm>
            <a:off x="668795" y="6264124"/>
            <a:ext cx="2383743" cy="2462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b="1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D601C69-7192-4287-B68A-6F48806F4D9B}"/>
              </a:ext>
            </a:extLst>
          </p:cNvPr>
          <p:cNvSpPr txBox="1"/>
          <p:nvPr/>
        </p:nvSpPr>
        <p:spPr>
          <a:xfrm>
            <a:off x="3502053" y="959770"/>
            <a:ext cx="2773430" cy="2616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en-US" sz="1100" b="1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02EA9EB-8842-478D-829C-B1CD519EB347}"/>
              </a:ext>
            </a:extLst>
          </p:cNvPr>
          <p:cNvSpPr txBox="1"/>
          <p:nvPr/>
        </p:nvSpPr>
        <p:spPr>
          <a:xfrm>
            <a:off x="3506254" y="1570525"/>
            <a:ext cx="2744234" cy="2616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en-US" sz="1100" b="1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8C9584B-75BC-4A08-87A4-B15AE31D135F}"/>
              </a:ext>
            </a:extLst>
          </p:cNvPr>
          <p:cNvSpPr txBox="1"/>
          <p:nvPr/>
        </p:nvSpPr>
        <p:spPr>
          <a:xfrm>
            <a:off x="3523640" y="2268816"/>
            <a:ext cx="2752637" cy="2616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en-US" sz="1100" b="1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5248BE9-0AA7-4BA0-BF43-6CDE88369BCE}"/>
              </a:ext>
            </a:extLst>
          </p:cNvPr>
          <p:cNvSpPr txBox="1"/>
          <p:nvPr/>
        </p:nvSpPr>
        <p:spPr>
          <a:xfrm>
            <a:off x="3526744" y="2962611"/>
            <a:ext cx="2761646" cy="2616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en-US" sz="1100" b="1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5CE216A-BAB3-4C54-9DEE-171AD5F8493C}"/>
              </a:ext>
            </a:extLst>
          </p:cNvPr>
          <p:cNvSpPr txBox="1"/>
          <p:nvPr/>
        </p:nvSpPr>
        <p:spPr>
          <a:xfrm>
            <a:off x="3502053" y="3637927"/>
            <a:ext cx="2745822" cy="2616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en-US" sz="1100" b="1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EBE625D-9BC1-4830-A3DA-44F17A724DCE}"/>
              </a:ext>
            </a:extLst>
          </p:cNvPr>
          <p:cNvSpPr txBox="1"/>
          <p:nvPr/>
        </p:nvSpPr>
        <p:spPr>
          <a:xfrm>
            <a:off x="3465420" y="6186102"/>
            <a:ext cx="2773430" cy="2616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en-US" sz="1100" b="1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0C7DE34-D2E7-4DCD-87DE-0FDA8B28FABF}"/>
              </a:ext>
            </a:extLst>
          </p:cNvPr>
          <p:cNvSpPr txBox="1"/>
          <p:nvPr/>
        </p:nvSpPr>
        <p:spPr>
          <a:xfrm>
            <a:off x="3502053" y="4285272"/>
            <a:ext cx="2752636" cy="2616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en-US" sz="1100" b="1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46CB4EA-2906-4A46-BDEE-14329D8E7766}"/>
              </a:ext>
            </a:extLst>
          </p:cNvPr>
          <p:cNvSpPr txBox="1"/>
          <p:nvPr/>
        </p:nvSpPr>
        <p:spPr>
          <a:xfrm>
            <a:off x="3457388" y="5496969"/>
            <a:ext cx="2752637" cy="2616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en-US" sz="1100" b="1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08E070E-587A-4E91-8EB0-BB302A52A5BB}"/>
              </a:ext>
            </a:extLst>
          </p:cNvPr>
          <p:cNvSpPr txBox="1"/>
          <p:nvPr/>
        </p:nvSpPr>
        <p:spPr>
          <a:xfrm>
            <a:off x="6815887" y="6060954"/>
            <a:ext cx="2752638" cy="60016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/>
              <a:t>Improved utilization of evidence-based approaches to prevention, intervention and referral to treatment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55F693A-51FD-45F9-B2E8-2CFA7C24900C}"/>
              </a:ext>
            </a:extLst>
          </p:cNvPr>
          <p:cNvSpPr txBox="1"/>
          <p:nvPr/>
        </p:nvSpPr>
        <p:spPr>
          <a:xfrm>
            <a:off x="6789513" y="5470276"/>
            <a:ext cx="2752636" cy="43088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/>
              <a:t>Decrease in initiation of opioid use and misuse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5BBEB91-371D-4F96-B752-1851AE20A846}"/>
              </a:ext>
            </a:extLst>
          </p:cNvPr>
          <p:cNvSpPr txBox="1"/>
          <p:nvPr/>
        </p:nvSpPr>
        <p:spPr>
          <a:xfrm>
            <a:off x="6781110" y="4384797"/>
            <a:ext cx="2752637" cy="2616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/>
              <a:t>Increased fidelity to VT Pain rules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5036D28-4E3B-4DB7-92F4-9E71BE4F66F0}"/>
              </a:ext>
            </a:extLst>
          </p:cNvPr>
          <p:cNvSpPr txBox="1"/>
          <p:nvPr/>
        </p:nvSpPr>
        <p:spPr>
          <a:xfrm>
            <a:off x="6781111" y="4774120"/>
            <a:ext cx="2752636" cy="60016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/>
              <a:t>Increased use of non-opioid medications and non-pharmacologic treatment among patients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0041C82-4C42-4F27-9E4D-93CD72D45B42}"/>
              </a:ext>
            </a:extLst>
          </p:cNvPr>
          <p:cNvSpPr txBox="1"/>
          <p:nvPr/>
        </p:nvSpPr>
        <p:spPr>
          <a:xfrm>
            <a:off x="6809227" y="775975"/>
            <a:ext cx="2752638" cy="43088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/>
              <a:t>Increased use of surveillance  data to inform prevention and response activities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3B4052A-C175-4730-A3B8-2D74D6B83B4A}"/>
              </a:ext>
            </a:extLst>
          </p:cNvPr>
          <p:cNvSpPr txBox="1"/>
          <p:nvPr/>
        </p:nvSpPr>
        <p:spPr>
          <a:xfrm>
            <a:off x="6815887" y="1352911"/>
            <a:ext cx="2752638" cy="2616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/>
              <a:t>Better tracking of opioid prescriptions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258A262-C1B3-49B0-B21D-3BE4EBAF3C7B}"/>
              </a:ext>
            </a:extLst>
          </p:cNvPr>
          <p:cNvSpPr txBox="1"/>
          <p:nvPr/>
        </p:nvSpPr>
        <p:spPr>
          <a:xfrm>
            <a:off x="6771909" y="3928526"/>
            <a:ext cx="2752638" cy="2616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/>
              <a:t>Decrease in high risk prescribing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79761F3-AC92-41E1-B86C-5822B21CD104}"/>
              </a:ext>
            </a:extLst>
          </p:cNvPr>
          <p:cNvSpPr txBox="1"/>
          <p:nvPr/>
        </p:nvSpPr>
        <p:spPr>
          <a:xfrm>
            <a:off x="6771909" y="2482283"/>
            <a:ext cx="2752638" cy="43088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/>
              <a:t>Strengthened preparedness and response to overdoses at the local level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49E8C68-A487-40CA-A614-93709266D2AC}"/>
              </a:ext>
            </a:extLst>
          </p:cNvPr>
          <p:cNvSpPr txBox="1"/>
          <p:nvPr/>
        </p:nvSpPr>
        <p:spPr>
          <a:xfrm>
            <a:off x="6771909" y="1778430"/>
            <a:ext cx="2752638" cy="43088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/>
              <a:t>Identification of high-risk prescribing behaviors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E89C3617-424C-48A9-BA08-74266BF5B736}"/>
              </a:ext>
            </a:extLst>
          </p:cNvPr>
          <p:cNvSpPr txBox="1"/>
          <p:nvPr/>
        </p:nvSpPr>
        <p:spPr>
          <a:xfrm>
            <a:off x="3472336" y="4862562"/>
            <a:ext cx="2744234" cy="2616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en-US" sz="1100" b="1" dirty="0"/>
          </a:p>
        </p:txBody>
      </p:sp>
      <p:sp>
        <p:nvSpPr>
          <p:cNvPr id="61" name="Left Brace 60">
            <a:extLst>
              <a:ext uri="{FF2B5EF4-FFF2-40B4-BE49-F238E27FC236}">
                <a16:creationId xmlns:a16="http://schemas.microsoft.com/office/drawing/2014/main" id="{163BB963-8B54-4486-B5E4-0C2087F6E10D}"/>
              </a:ext>
            </a:extLst>
          </p:cNvPr>
          <p:cNvSpPr/>
          <p:nvPr/>
        </p:nvSpPr>
        <p:spPr>
          <a:xfrm>
            <a:off x="388722" y="896737"/>
            <a:ext cx="277000" cy="1710059"/>
          </a:xfrm>
          <a:prstGeom prst="leftBrace">
            <a:avLst>
              <a:gd name="adj1" fmla="val 35000"/>
              <a:gd name="adj2" fmla="val 50000"/>
            </a:avLst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5" name="Left Brace 64">
            <a:extLst>
              <a:ext uri="{FF2B5EF4-FFF2-40B4-BE49-F238E27FC236}">
                <a16:creationId xmlns:a16="http://schemas.microsoft.com/office/drawing/2014/main" id="{F2CC95DE-8CF6-4BF6-9176-5379CFE98BE1}"/>
              </a:ext>
            </a:extLst>
          </p:cNvPr>
          <p:cNvSpPr/>
          <p:nvPr/>
        </p:nvSpPr>
        <p:spPr>
          <a:xfrm>
            <a:off x="388277" y="2848029"/>
            <a:ext cx="231465" cy="1821613"/>
          </a:xfrm>
          <a:prstGeom prst="leftBrace">
            <a:avLst>
              <a:gd name="adj1" fmla="val 35000"/>
              <a:gd name="adj2" fmla="val 50000"/>
            </a:avLst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7" name="Left Brace 66">
            <a:extLst>
              <a:ext uri="{FF2B5EF4-FFF2-40B4-BE49-F238E27FC236}">
                <a16:creationId xmlns:a16="http://schemas.microsoft.com/office/drawing/2014/main" id="{03BBEED7-A756-4839-81EF-D52F845E6E54}"/>
              </a:ext>
            </a:extLst>
          </p:cNvPr>
          <p:cNvSpPr/>
          <p:nvPr/>
        </p:nvSpPr>
        <p:spPr>
          <a:xfrm>
            <a:off x="353043" y="4831659"/>
            <a:ext cx="266664" cy="1966724"/>
          </a:xfrm>
          <a:prstGeom prst="leftBrace">
            <a:avLst>
              <a:gd name="adj1" fmla="val 35000"/>
              <a:gd name="adj2" fmla="val 50000"/>
            </a:avLst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02016A55-7436-4B8D-BB9E-3F62546AE59B}"/>
              </a:ext>
            </a:extLst>
          </p:cNvPr>
          <p:cNvSpPr txBox="1"/>
          <p:nvPr/>
        </p:nvSpPr>
        <p:spPr>
          <a:xfrm>
            <a:off x="6789513" y="3204473"/>
            <a:ext cx="2752638" cy="43088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/>
              <a:t>Increase # individuals linked to evidence-based care and/or harm reduction services</a:t>
            </a:r>
          </a:p>
        </p:txBody>
      </p:sp>
      <p:sp>
        <p:nvSpPr>
          <p:cNvPr id="138" name="Left Brace 137">
            <a:extLst>
              <a:ext uri="{FF2B5EF4-FFF2-40B4-BE49-F238E27FC236}">
                <a16:creationId xmlns:a16="http://schemas.microsoft.com/office/drawing/2014/main" id="{B2FF4A7E-26DA-44F8-A0B5-798CC32A2125}"/>
              </a:ext>
            </a:extLst>
          </p:cNvPr>
          <p:cNvSpPr/>
          <p:nvPr/>
        </p:nvSpPr>
        <p:spPr>
          <a:xfrm rot="10800000">
            <a:off x="9612503" y="753363"/>
            <a:ext cx="277000" cy="5970108"/>
          </a:xfrm>
          <a:prstGeom prst="leftBrace">
            <a:avLst>
              <a:gd name="adj1" fmla="val 35000"/>
              <a:gd name="adj2" fmla="val 54845"/>
            </a:avLst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1681916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7A3F15A-AC94-4D9B-84D9-8E95A5C4A009}"/>
              </a:ext>
            </a:extLst>
          </p:cNvPr>
          <p:cNvSpPr txBox="1"/>
          <p:nvPr/>
        </p:nvSpPr>
        <p:spPr>
          <a:xfrm flipH="1">
            <a:off x="486536" y="356758"/>
            <a:ext cx="2587455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Strategies/Inputs/Activities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B1162F-339F-4BE1-970F-5D8984D8FFE7}"/>
              </a:ext>
            </a:extLst>
          </p:cNvPr>
          <p:cNvSpPr txBox="1"/>
          <p:nvPr/>
        </p:nvSpPr>
        <p:spPr>
          <a:xfrm>
            <a:off x="9889503" y="367567"/>
            <a:ext cx="2236237" cy="30777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808080"/>
                </a:highlight>
              </a:rPr>
              <a:t>Long-term Outcomes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C0B38979-911D-431C-A8C8-E6851E4796D3}"/>
              </a:ext>
            </a:extLst>
          </p:cNvPr>
          <p:cNvSpPr/>
          <p:nvPr/>
        </p:nvSpPr>
        <p:spPr>
          <a:xfrm>
            <a:off x="521903" y="-78702"/>
            <a:ext cx="10469730" cy="514511"/>
          </a:xfrm>
          <a:prstGeom prst="rightArrow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0269721-B499-4A6F-85DB-F48F4A03C810}"/>
              </a:ext>
            </a:extLst>
          </p:cNvPr>
          <p:cNvSpPr txBox="1"/>
          <p:nvPr/>
        </p:nvSpPr>
        <p:spPr>
          <a:xfrm>
            <a:off x="6771909" y="367567"/>
            <a:ext cx="2813899" cy="307777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Intermediate Outcomes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080A90E-D71D-4DCA-ACFA-6E2807DAFEA4}"/>
              </a:ext>
            </a:extLst>
          </p:cNvPr>
          <p:cNvSpPr txBox="1"/>
          <p:nvPr/>
        </p:nvSpPr>
        <p:spPr>
          <a:xfrm>
            <a:off x="3362987" y="356786"/>
            <a:ext cx="2921615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Short-term Outputs/Outcomes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4AA78E2-8314-4013-8A79-5188C0F05513}"/>
              </a:ext>
            </a:extLst>
          </p:cNvPr>
          <p:cNvSpPr txBox="1"/>
          <p:nvPr/>
        </p:nvSpPr>
        <p:spPr>
          <a:xfrm>
            <a:off x="486535" y="753363"/>
            <a:ext cx="2534547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b="1" dirty="0"/>
              <a:t>Collect and rapidly disseminate ED and</a:t>
            </a:r>
          </a:p>
          <a:p>
            <a:r>
              <a:rPr lang="en-US" sz="1000" b="1" dirty="0"/>
              <a:t> SUDORS data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23E504-B3EE-4158-B772-431E24127ACC}"/>
              </a:ext>
            </a:extLst>
          </p:cNvPr>
          <p:cNvSpPr txBox="1"/>
          <p:nvPr/>
        </p:nvSpPr>
        <p:spPr>
          <a:xfrm>
            <a:off x="486534" y="1216496"/>
            <a:ext cx="2534547" cy="2462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b="1" dirty="0"/>
              <a:t>Vermont’s “Social Autopsy”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FF8FFAA-8D5B-4B88-A14A-B634470B5E55}"/>
              </a:ext>
            </a:extLst>
          </p:cNvPr>
          <p:cNvSpPr txBox="1"/>
          <p:nvPr/>
        </p:nvSpPr>
        <p:spPr>
          <a:xfrm rot="5400000">
            <a:off x="-490048" y="891378"/>
            <a:ext cx="12522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CDC Priority 1-3*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0B4869A-24D2-49D4-9871-B3275F685F3D}"/>
              </a:ext>
            </a:extLst>
          </p:cNvPr>
          <p:cNvSpPr txBox="1"/>
          <p:nvPr/>
        </p:nvSpPr>
        <p:spPr>
          <a:xfrm>
            <a:off x="10110304" y="1635276"/>
            <a:ext cx="1743280" cy="57708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chemeClr val="bg1"/>
                </a:solidFill>
                <a:highlight>
                  <a:srgbClr val="808080"/>
                </a:highlight>
              </a:rPr>
              <a:t>Decreased rate of opioid misuse and opioid use disorder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0E94B00-3E33-429C-8B41-B51E46984B0A}"/>
              </a:ext>
            </a:extLst>
          </p:cNvPr>
          <p:cNvSpPr txBox="1"/>
          <p:nvPr/>
        </p:nvSpPr>
        <p:spPr>
          <a:xfrm>
            <a:off x="10110304" y="2582493"/>
            <a:ext cx="1743280" cy="57708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chemeClr val="bg1"/>
                </a:solidFill>
                <a:highlight>
                  <a:srgbClr val="808080"/>
                </a:highlight>
              </a:rPr>
              <a:t>Increased provision of evidence-based treatment for opioid-use disorder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F4641BB-2F66-4820-821F-3E78513C84DD}"/>
              </a:ext>
            </a:extLst>
          </p:cNvPr>
          <p:cNvSpPr txBox="1"/>
          <p:nvPr/>
        </p:nvSpPr>
        <p:spPr>
          <a:xfrm>
            <a:off x="10119993" y="4450211"/>
            <a:ext cx="1743280" cy="73866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chemeClr val="bg1"/>
                </a:solidFill>
                <a:highlight>
                  <a:srgbClr val="808080"/>
                </a:highlight>
              </a:rPr>
              <a:t>Decreased drug overdose death rate, including prescription and illicit opioid overdose death rates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67E9CF6-700A-437D-AAA9-043B58321C70}"/>
              </a:ext>
            </a:extLst>
          </p:cNvPr>
          <p:cNvSpPr txBox="1"/>
          <p:nvPr/>
        </p:nvSpPr>
        <p:spPr>
          <a:xfrm>
            <a:off x="10135981" y="3497936"/>
            <a:ext cx="1743280" cy="57708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chemeClr val="bg1"/>
                </a:solidFill>
                <a:highlight>
                  <a:srgbClr val="808080"/>
                </a:highlight>
              </a:rPr>
              <a:t>Decreased rate of ED visits due to misuse or opioid use disorder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74F8BC1-3FFB-42DB-9C37-DC85C8CD8999}"/>
              </a:ext>
            </a:extLst>
          </p:cNvPr>
          <p:cNvSpPr txBox="1"/>
          <p:nvPr/>
        </p:nvSpPr>
        <p:spPr>
          <a:xfrm rot="5400000">
            <a:off x="-285813" y="1743122"/>
            <a:ext cx="8338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Priority 4*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34A8576-E0A9-4CB4-9730-8960E34C3276}"/>
              </a:ext>
            </a:extLst>
          </p:cNvPr>
          <p:cNvSpPr txBox="1"/>
          <p:nvPr/>
        </p:nvSpPr>
        <p:spPr>
          <a:xfrm>
            <a:off x="486534" y="1621929"/>
            <a:ext cx="2542060" cy="2462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b="1" dirty="0"/>
              <a:t>Pharmacy Compliance/Auditing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21C043D-5C8C-4E17-A361-7B5274A77582}"/>
              </a:ext>
            </a:extLst>
          </p:cNvPr>
          <p:cNvSpPr txBox="1"/>
          <p:nvPr/>
        </p:nvSpPr>
        <p:spPr>
          <a:xfrm rot="5400000">
            <a:off x="-290679" y="2394208"/>
            <a:ext cx="8869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Priority 5*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E58085B-AF4B-4A5B-BF93-9FEC9710326C}"/>
              </a:ext>
            </a:extLst>
          </p:cNvPr>
          <p:cNvSpPr txBox="1"/>
          <p:nvPr/>
        </p:nvSpPr>
        <p:spPr>
          <a:xfrm rot="5400000">
            <a:off x="-277655" y="3395115"/>
            <a:ext cx="8338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Priority 6*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C7BFFD5-002A-4648-AEFD-59E7188B2645}"/>
              </a:ext>
            </a:extLst>
          </p:cNvPr>
          <p:cNvSpPr txBox="1"/>
          <p:nvPr/>
        </p:nvSpPr>
        <p:spPr>
          <a:xfrm rot="5400000">
            <a:off x="-305238" y="4334535"/>
            <a:ext cx="8869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Priority 7*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8565584-D343-4CE8-A39E-7E8C528D1C17}"/>
              </a:ext>
            </a:extLst>
          </p:cNvPr>
          <p:cNvSpPr txBox="1"/>
          <p:nvPr/>
        </p:nvSpPr>
        <p:spPr>
          <a:xfrm rot="5400000">
            <a:off x="-247340" y="5560417"/>
            <a:ext cx="7569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Priority 8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E9CCA33-034E-462C-90B9-AE231C2E5514}"/>
              </a:ext>
            </a:extLst>
          </p:cNvPr>
          <p:cNvSpPr txBox="1"/>
          <p:nvPr/>
        </p:nvSpPr>
        <p:spPr>
          <a:xfrm rot="5400000">
            <a:off x="-317551" y="6424044"/>
            <a:ext cx="8869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Priority 9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EAD3E56-1D87-4A0F-8608-519CB08EBCA2}"/>
              </a:ext>
            </a:extLst>
          </p:cNvPr>
          <p:cNvSpPr txBox="1"/>
          <p:nvPr/>
        </p:nvSpPr>
        <p:spPr>
          <a:xfrm>
            <a:off x="485959" y="2036213"/>
            <a:ext cx="2413869" cy="2462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b="1" dirty="0"/>
              <a:t>OD Prevention Trainings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D7DB6E0-4D8D-4CA8-BD82-BFF008D31705}"/>
              </a:ext>
            </a:extLst>
          </p:cNvPr>
          <p:cNvSpPr txBox="1"/>
          <p:nvPr/>
        </p:nvSpPr>
        <p:spPr>
          <a:xfrm>
            <a:off x="460281" y="2374767"/>
            <a:ext cx="2439547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b="1" dirty="0"/>
              <a:t>Community Grants to local coalitions and or communities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972CCD6-5DB7-426B-9255-04DAD979ED09}"/>
              </a:ext>
            </a:extLst>
          </p:cNvPr>
          <p:cNvSpPr txBox="1"/>
          <p:nvPr/>
        </p:nvSpPr>
        <p:spPr>
          <a:xfrm>
            <a:off x="2387065" y="3080"/>
            <a:ext cx="7748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SAMPLE COMPLETED TEMPLATE:  Vermont Overdose Data to Action Logic Model: Year 1</a:t>
            </a:r>
          </a:p>
          <a:p>
            <a:endParaRPr lang="en-US" sz="1400" b="1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C789B71-33CE-46B7-8707-CE8AC6957095}"/>
              </a:ext>
            </a:extLst>
          </p:cNvPr>
          <p:cNvSpPr txBox="1"/>
          <p:nvPr/>
        </p:nvSpPr>
        <p:spPr>
          <a:xfrm>
            <a:off x="498567" y="2925281"/>
            <a:ext cx="2390132" cy="2462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b="1" dirty="0"/>
              <a:t>Case Managers for SSPS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DDA229E-4946-4D61-82F6-886740DA08C0}"/>
              </a:ext>
            </a:extLst>
          </p:cNvPr>
          <p:cNvSpPr txBox="1"/>
          <p:nvPr/>
        </p:nvSpPr>
        <p:spPr>
          <a:xfrm>
            <a:off x="472889" y="3241942"/>
            <a:ext cx="2415810" cy="2462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b="1" dirty="0"/>
              <a:t>Enhanced laboratory systems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56EE9FB-9864-4A33-BE15-326D7907BE77}"/>
              </a:ext>
            </a:extLst>
          </p:cNvPr>
          <p:cNvSpPr txBox="1"/>
          <p:nvPr/>
        </p:nvSpPr>
        <p:spPr>
          <a:xfrm>
            <a:off x="498567" y="3567000"/>
            <a:ext cx="2390132" cy="2462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b="1" dirty="0"/>
              <a:t>PMHCC Program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EC6C928-2640-44B7-9005-66F48B9D08EA}"/>
              </a:ext>
            </a:extLst>
          </p:cNvPr>
          <p:cNvSpPr txBox="1"/>
          <p:nvPr/>
        </p:nvSpPr>
        <p:spPr>
          <a:xfrm>
            <a:off x="492806" y="4575223"/>
            <a:ext cx="2409421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b="1" dirty="0"/>
              <a:t>Motivational Interviewing/Compassion training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03F221E-CAFF-484C-B116-C1DF6E6152CD}"/>
              </a:ext>
            </a:extLst>
          </p:cNvPr>
          <p:cNvSpPr txBox="1"/>
          <p:nvPr/>
        </p:nvSpPr>
        <p:spPr>
          <a:xfrm>
            <a:off x="497531" y="4292454"/>
            <a:ext cx="2383743" cy="2462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b="1" dirty="0"/>
              <a:t>ICON Project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7D1CF3E-3492-4CE3-844D-A3F1BE64EDEB}"/>
              </a:ext>
            </a:extLst>
          </p:cNvPr>
          <p:cNvSpPr txBox="1"/>
          <p:nvPr/>
        </p:nvSpPr>
        <p:spPr>
          <a:xfrm>
            <a:off x="497531" y="3862627"/>
            <a:ext cx="2383743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b="1" dirty="0"/>
              <a:t>Academic detailing and QI with healthcare professionals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4528B76-C0C8-4AF2-95B6-83C0CC8DB080}"/>
              </a:ext>
            </a:extLst>
          </p:cNvPr>
          <p:cNvSpPr txBox="1"/>
          <p:nvPr/>
        </p:nvSpPr>
        <p:spPr>
          <a:xfrm>
            <a:off x="498900" y="5059701"/>
            <a:ext cx="2409421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b="1" dirty="0"/>
              <a:t>System Enhancements for SIREN, Hospitals and EMS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A83F7A8-F75A-4E5B-9AC0-766B6F9FC91E}"/>
              </a:ext>
            </a:extLst>
          </p:cNvPr>
          <p:cNvSpPr txBox="1"/>
          <p:nvPr/>
        </p:nvSpPr>
        <p:spPr>
          <a:xfrm>
            <a:off x="479278" y="5519505"/>
            <a:ext cx="2409421" cy="2462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b="1" dirty="0"/>
              <a:t>Stigma Training for first responders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FBBFC43-92B6-449B-A80A-D78050BABED9}"/>
              </a:ext>
            </a:extLst>
          </p:cNvPr>
          <p:cNvSpPr txBox="1"/>
          <p:nvPr/>
        </p:nvSpPr>
        <p:spPr>
          <a:xfrm>
            <a:off x="512214" y="6147682"/>
            <a:ext cx="2383743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b="1" dirty="0"/>
              <a:t>Communications campaign for pregnant women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B2F9FBB-8EAF-4188-987C-FC8396E92362}"/>
              </a:ext>
            </a:extLst>
          </p:cNvPr>
          <p:cNvSpPr txBox="1"/>
          <p:nvPr/>
        </p:nvSpPr>
        <p:spPr>
          <a:xfrm>
            <a:off x="512214" y="6594353"/>
            <a:ext cx="2383743" cy="2462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b="1" dirty="0"/>
              <a:t>Afterschool Youth Inc.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D601C69-7192-4287-B68A-6F48806F4D9B}"/>
              </a:ext>
            </a:extLst>
          </p:cNvPr>
          <p:cNvSpPr txBox="1"/>
          <p:nvPr/>
        </p:nvSpPr>
        <p:spPr>
          <a:xfrm>
            <a:off x="3506254" y="711544"/>
            <a:ext cx="2773430" cy="4308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/>
              <a:t>Increase data quality and timeliness of surveillance data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02EA9EB-8842-478D-829C-B1CD519EB347}"/>
              </a:ext>
            </a:extLst>
          </p:cNvPr>
          <p:cNvSpPr txBox="1"/>
          <p:nvPr/>
        </p:nvSpPr>
        <p:spPr>
          <a:xfrm>
            <a:off x="3506254" y="1209163"/>
            <a:ext cx="2744234" cy="4308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/>
              <a:t>Increased collaboration between state agencies and healthcare partners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8C9584B-75BC-4A08-87A4-B15AE31D135F}"/>
              </a:ext>
            </a:extLst>
          </p:cNvPr>
          <p:cNvSpPr txBox="1"/>
          <p:nvPr/>
        </p:nvSpPr>
        <p:spPr>
          <a:xfrm>
            <a:off x="3489050" y="2186265"/>
            <a:ext cx="2752637" cy="6001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/>
              <a:t>Increased local capacity to respond to surveillance data and increase collaboration with state partners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5248BE9-0AA7-4BA0-BF43-6CDE88369BCE}"/>
              </a:ext>
            </a:extLst>
          </p:cNvPr>
          <p:cNvSpPr txBox="1"/>
          <p:nvPr/>
        </p:nvSpPr>
        <p:spPr>
          <a:xfrm>
            <a:off x="3526744" y="2962611"/>
            <a:ext cx="2761646" cy="4308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/>
              <a:t>Increased harm reduction services in high-burden areas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0952933-CFDC-457C-A521-F36CB9C07F23}"/>
              </a:ext>
            </a:extLst>
          </p:cNvPr>
          <p:cNvSpPr txBox="1"/>
          <p:nvPr/>
        </p:nvSpPr>
        <p:spPr>
          <a:xfrm>
            <a:off x="3535450" y="1812882"/>
            <a:ext cx="2744234" cy="2616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/>
              <a:t>Increased OD prevention knowledge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5CE216A-BAB3-4C54-9DEE-171AD5F8493C}"/>
              </a:ext>
            </a:extLst>
          </p:cNvPr>
          <p:cNvSpPr txBox="1"/>
          <p:nvPr/>
        </p:nvSpPr>
        <p:spPr>
          <a:xfrm>
            <a:off x="3527340" y="3613772"/>
            <a:ext cx="2745822" cy="2616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/>
              <a:t>Increased coordination of linkages to care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EBE625D-9BC1-4830-A3DA-44F17A724DCE}"/>
              </a:ext>
            </a:extLst>
          </p:cNvPr>
          <p:cNvSpPr txBox="1"/>
          <p:nvPr/>
        </p:nvSpPr>
        <p:spPr>
          <a:xfrm>
            <a:off x="3499732" y="6119056"/>
            <a:ext cx="2773430" cy="6001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/>
              <a:t>Improved coordination and use of shared data of Public health and Public Safety efforts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0C7DE34-D2E7-4DCD-87DE-0FDA8B28FABF}"/>
              </a:ext>
            </a:extLst>
          </p:cNvPr>
          <p:cNvSpPr txBox="1"/>
          <p:nvPr/>
        </p:nvSpPr>
        <p:spPr>
          <a:xfrm>
            <a:off x="3516990" y="4095233"/>
            <a:ext cx="2752636" cy="4308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/>
              <a:t>Increased awareness of the risks of prescription and illicit opioids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46CB4EA-2906-4A46-BDEE-14329D8E7766}"/>
              </a:ext>
            </a:extLst>
          </p:cNvPr>
          <p:cNvSpPr txBox="1"/>
          <p:nvPr/>
        </p:nvSpPr>
        <p:spPr>
          <a:xfrm>
            <a:off x="3506254" y="5289912"/>
            <a:ext cx="2752637" cy="7694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/>
              <a:t>Increased awareness of non-opioid medications options and non-pharmacologic treatments among healthcare professionals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08E070E-587A-4E91-8EB0-BB302A52A5BB}"/>
              </a:ext>
            </a:extLst>
          </p:cNvPr>
          <p:cNvSpPr txBox="1"/>
          <p:nvPr/>
        </p:nvSpPr>
        <p:spPr>
          <a:xfrm>
            <a:off x="6815887" y="6060954"/>
            <a:ext cx="2752638" cy="60016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/>
              <a:t>Improved utilization of evidence-based approaches to prevention, intervention and referral to treatment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55F693A-51FD-45F9-B2E8-2CFA7C24900C}"/>
              </a:ext>
            </a:extLst>
          </p:cNvPr>
          <p:cNvSpPr txBox="1"/>
          <p:nvPr/>
        </p:nvSpPr>
        <p:spPr>
          <a:xfrm>
            <a:off x="6789513" y="5470276"/>
            <a:ext cx="2752636" cy="43088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/>
              <a:t>Decrease in initiation of opioid use and misuse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5BBEB91-371D-4F96-B752-1851AE20A846}"/>
              </a:ext>
            </a:extLst>
          </p:cNvPr>
          <p:cNvSpPr txBox="1"/>
          <p:nvPr/>
        </p:nvSpPr>
        <p:spPr>
          <a:xfrm>
            <a:off x="6781110" y="4384797"/>
            <a:ext cx="2752637" cy="2616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/>
              <a:t>Increased fidelity to VT Pain rules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5036D28-4E3B-4DB7-92F4-9E71BE4F66F0}"/>
              </a:ext>
            </a:extLst>
          </p:cNvPr>
          <p:cNvSpPr txBox="1"/>
          <p:nvPr/>
        </p:nvSpPr>
        <p:spPr>
          <a:xfrm>
            <a:off x="6781111" y="4774120"/>
            <a:ext cx="2752636" cy="60016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/>
              <a:t>Increased use of non-opioid medications and non-pharmacologic treatment among patients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0041C82-4C42-4F27-9E4D-93CD72D45B42}"/>
              </a:ext>
            </a:extLst>
          </p:cNvPr>
          <p:cNvSpPr txBox="1"/>
          <p:nvPr/>
        </p:nvSpPr>
        <p:spPr>
          <a:xfrm>
            <a:off x="6809227" y="775975"/>
            <a:ext cx="2752638" cy="43088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/>
              <a:t>Increased use of surveillance  data to inform prevention and response activities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3B4052A-C175-4730-A3B8-2D74D6B83B4A}"/>
              </a:ext>
            </a:extLst>
          </p:cNvPr>
          <p:cNvSpPr txBox="1"/>
          <p:nvPr/>
        </p:nvSpPr>
        <p:spPr>
          <a:xfrm>
            <a:off x="6815887" y="1352911"/>
            <a:ext cx="2752638" cy="2616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/>
              <a:t>Better tracking of opioid prescriptions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258A262-C1B3-49B0-B21D-3BE4EBAF3C7B}"/>
              </a:ext>
            </a:extLst>
          </p:cNvPr>
          <p:cNvSpPr txBox="1"/>
          <p:nvPr/>
        </p:nvSpPr>
        <p:spPr>
          <a:xfrm>
            <a:off x="6789513" y="3979793"/>
            <a:ext cx="2752638" cy="2616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/>
              <a:t>Decrease in high risk prescribing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79761F3-AC92-41E1-B86C-5822B21CD104}"/>
              </a:ext>
            </a:extLst>
          </p:cNvPr>
          <p:cNvSpPr txBox="1"/>
          <p:nvPr/>
        </p:nvSpPr>
        <p:spPr>
          <a:xfrm>
            <a:off x="6793590" y="2357746"/>
            <a:ext cx="2752638" cy="43088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/>
              <a:t>Strengthened preparedness and response to overdoses at the local level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49E8C68-A487-40CA-A614-93709266D2AC}"/>
              </a:ext>
            </a:extLst>
          </p:cNvPr>
          <p:cNvSpPr txBox="1"/>
          <p:nvPr/>
        </p:nvSpPr>
        <p:spPr>
          <a:xfrm>
            <a:off x="6771909" y="1778430"/>
            <a:ext cx="2752638" cy="43088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/>
              <a:t>Identification of high-risk prescribing behaviors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E89C3617-424C-48A9-BA08-74266BF5B736}"/>
              </a:ext>
            </a:extLst>
          </p:cNvPr>
          <p:cNvSpPr txBox="1"/>
          <p:nvPr/>
        </p:nvSpPr>
        <p:spPr>
          <a:xfrm>
            <a:off x="3505335" y="4607934"/>
            <a:ext cx="2744234" cy="6001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/>
              <a:t>Increased compassion and ability to work with complex patients and vulnerable populations</a:t>
            </a:r>
          </a:p>
        </p:txBody>
      </p:sp>
      <p:sp>
        <p:nvSpPr>
          <p:cNvPr id="61" name="Left Brace 60">
            <a:extLst>
              <a:ext uri="{FF2B5EF4-FFF2-40B4-BE49-F238E27FC236}">
                <a16:creationId xmlns:a16="http://schemas.microsoft.com/office/drawing/2014/main" id="{163BB963-8B54-4486-B5E4-0C2087F6E10D}"/>
              </a:ext>
            </a:extLst>
          </p:cNvPr>
          <p:cNvSpPr/>
          <p:nvPr/>
        </p:nvSpPr>
        <p:spPr>
          <a:xfrm>
            <a:off x="235214" y="707670"/>
            <a:ext cx="277000" cy="847529"/>
          </a:xfrm>
          <a:prstGeom prst="leftBrace">
            <a:avLst>
              <a:gd name="adj1" fmla="val 35000"/>
              <a:gd name="adj2" fmla="val 50000"/>
            </a:avLst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3" name="Left Brace 62">
            <a:extLst>
              <a:ext uri="{FF2B5EF4-FFF2-40B4-BE49-F238E27FC236}">
                <a16:creationId xmlns:a16="http://schemas.microsoft.com/office/drawing/2014/main" id="{FC843CE5-4389-40A8-B52C-928E30EA0950}"/>
              </a:ext>
            </a:extLst>
          </p:cNvPr>
          <p:cNvSpPr/>
          <p:nvPr/>
        </p:nvSpPr>
        <p:spPr>
          <a:xfrm>
            <a:off x="209534" y="1647532"/>
            <a:ext cx="277000" cy="254050"/>
          </a:xfrm>
          <a:prstGeom prst="leftBrace">
            <a:avLst>
              <a:gd name="adj1" fmla="val 35000"/>
              <a:gd name="adj2" fmla="val 50000"/>
            </a:avLst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4" name="Left Brace 63">
            <a:extLst>
              <a:ext uri="{FF2B5EF4-FFF2-40B4-BE49-F238E27FC236}">
                <a16:creationId xmlns:a16="http://schemas.microsoft.com/office/drawing/2014/main" id="{21E78F3D-E5B1-4382-8A7E-7BDE15690271}"/>
              </a:ext>
            </a:extLst>
          </p:cNvPr>
          <p:cNvSpPr/>
          <p:nvPr/>
        </p:nvSpPr>
        <p:spPr>
          <a:xfrm>
            <a:off x="244023" y="1983469"/>
            <a:ext cx="277000" cy="847529"/>
          </a:xfrm>
          <a:prstGeom prst="leftBrace">
            <a:avLst>
              <a:gd name="adj1" fmla="val 35000"/>
              <a:gd name="adj2" fmla="val 50000"/>
            </a:avLst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5" name="Left Brace 64">
            <a:extLst>
              <a:ext uri="{FF2B5EF4-FFF2-40B4-BE49-F238E27FC236}">
                <a16:creationId xmlns:a16="http://schemas.microsoft.com/office/drawing/2014/main" id="{F2CC95DE-8CF6-4BF6-9176-5379CFE98BE1}"/>
              </a:ext>
            </a:extLst>
          </p:cNvPr>
          <p:cNvSpPr/>
          <p:nvPr/>
        </p:nvSpPr>
        <p:spPr>
          <a:xfrm>
            <a:off x="248506" y="2855177"/>
            <a:ext cx="231465" cy="958044"/>
          </a:xfrm>
          <a:prstGeom prst="leftBrace">
            <a:avLst>
              <a:gd name="adj1" fmla="val 35000"/>
              <a:gd name="adj2" fmla="val 50000"/>
            </a:avLst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6" name="Left Brace 65">
            <a:extLst>
              <a:ext uri="{FF2B5EF4-FFF2-40B4-BE49-F238E27FC236}">
                <a16:creationId xmlns:a16="http://schemas.microsoft.com/office/drawing/2014/main" id="{1A84B6E2-16E9-4845-A953-BE6CBA9FF526}"/>
              </a:ext>
            </a:extLst>
          </p:cNvPr>
          <p:cNvSpPr/>
          <p:nvPr/>
        </p:nvSpPr>
        <p:spPr>
          <a:xfrm>
            <a:off x="233322" y="3953451"/>
            <a:ext cx="268995" cy="987767"/>
          </a:xfrm>
          <a:prstGeom prst="leftBrace">
            <a:avLst>
              <a:gd name="adj1" fmla="val 35000"/>
              <a:gd name="adj2" fmla="val 50000"/>
            </a:avLst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7" name="Left Brace 66">
            <a:extLst>
              <a:ext uri="{FF2B5EF4-FFF2-40B4-BE49-F238E27FC236}">
                <a16:creationId xmlns:a16="http://schemas.microsoft.com/office/drawing/2014/main" id="{03BBEED7-A756-4839-81EF-D52F845E6E54}"/>
              </a:ext>
            </a:extLst>
          </p:cNvPr>
          <p:cNvSpPr/>
          <p:nvPr/>
        </p:nvSpPr>
        <p:spPr>
          <a:xfrm>
            <a:off x="255239" y="5144865"/>
            <a:ext cx="266664" cy="956256"/>
          </a:xfrm>
          <a:prstGeom prst="leftBrace">
            <a:avLst>
              <a:gd name="adj1" fmla="val 35000"/>
              <a:gd name="adj2" fmla="val 50000"/>
            </a:avLst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8" name="Left Brace 67">
            <a:extLst>
              <a:ext uri="{FF2B5EF4-FFF2-40B4-BE49-F238E27FC236}">
                <a16:creationId xmlns:a16="http://schemas.microsoft.com/office/drawing/2014/main" id="{CE092A65-6B71-4142-A494-1E8E137A77E7}"/>
              </a:ext>
            </a:extLst>
          </p:cNvPr>
          <p:cNvSpPr/>
          <p:nvPr/>
        </p:nvSpPr>
        <p:spPr>
          <a:xfrm>
            <a:off x="235214" y="6147683"/>
            <a:ext cx="277000" cy="648064"/>
          </a:xfrm>
          <a:prstGeom prst="leftBrace">
            <a:avLst>
              <a:gd name="adj1" fmla="val 35000"/>
              <a:gd name="adj2" fmla="val 50000"/>
            </a:avLst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D711BD4E-0387-4B13-97D2-A5E52AA1E26F}"/>
              </a:ext>
            </a:extLst>
          </p:cNvPr>
          <p:cNvCxnSpPr>
            <a:cxnSpLocks/>
            <a:stCxn id="13" idx="3"/>
            <a:endCxn id="40" idx="1"/>
          </p:cNvCxnSpPr>
          <p:nvPr/>
        </p:nvCxnSpPr>
        <p:spPr>
          <a:xfrm flipV="1">
            <a:off x="3021082" y="926988"/>
            <a:ext cx="485172" cy="26430"/>
          </a:xfrm>
          <a:prstGeom prst="straightConnector1">
            <a:avLst/>
          </a:prstGeom>
          <a:ln w="25400" cmpd="sng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34" name="TextBox 133">
            <a:extLst>
              <a:ext uri="{FF2B5EF4-FFF2-40B4-BE49-F238E27FC236}">
                <a16:creationId xmlns:a16="http://schemas.microsoft.com/office/drawing/2014/main" id="{02016A55-7436-4B8D-BB9E-3F62546AE59B}"/>
              </a:ext>
            </a:extLst>
          </p:cNvPr>
          <p:cNvSpPr txBox="1"/>
          <p:nvPr/>
        </p:nvSpPr>
        <p:spPr>
          <a:xfrm>
            <a:off x="6789513" y="3204473"/>
            <a:ext cx="2752638" cy="43088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/>
              <a:t>Increase # individuals linked to evidence-based care and/or harm reduction services</a:t>
            </a:r>
          </a:p>
        </p:txBody>
      </p:sp>
      <p:sp>
        <p:nvSpPr>
          <p:cNvPr id="138" name="Left Brace 137">
            <a:extLst>
              <a:ext uri="{FF2B5EF4-FFF2-40B4-BE49-F238E27FC236}">
                <a16:creationId xmlns:a16="http://schemas.microsoft.com/office/drawing/2014/main" id="{B2FF4A7E-26DA-44F8-A0B5-798CC32A2125}"/>
              </a:ext>
            </a:extLst>
          </p:cNvPr>
          <p:cNvSpPr/>
          <p:nvPr/>
        </p:nvSpPr>
        <p:spPr>
          <a:xfrm rot="10800000">
            <a:off x="9612503" y="753363"/>
            <a:ext cx="277000" cy="5970108"/>
          </a:xfrm>
          <a:prstGeom prst="leftBrace">
            <a:avLst>
              <a:gd name="adj1" fmla="val 35000"/>
              <a:gd name="adj2" fmla="val 54845"/>
            </a:avLst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97B7D944-7E30-4C57-BFF4-5D10F3602B0A}"/>
              </a:ext>
            </a:extLst>
          </p:cNvPr>
          <p:cNvCxnSpPr>
            <a:cxnSpLocks/>
            <a:stCxn id="13" idx="3"/>
            <a:endCxn id="41" idx="1"/>
          </p:cNvCxnSpPr>
          <p:nvPr/>
        </p:nvCxnSpPr>
        <p:spPr>
          <a:xfrm>
            <a:off x="3021082" y="953418"/>
            <a:ext cx="485172" cy="471189"/>
          </a:xfrm>
          <a:prstGeom prst="straightConnector1">
            <a:avLst/>
          </a:prstGeom>
          <a:ln w="25400" cmpd="sng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2" name="Straight Arrow Connector 111">
            <a:extLst>
              <a:ext uri="{FF2B5EF4-FFF2-40B4-BE49-F238E27FC236}">
                <a16:creationId xmlns:a16="http://schemas.microsoft.com/office/drawing/2014/main" id="{2F827FC7-165B-42CF-A005-69E411A8AE86}"/>
              </a:ext>
            </a:extLst>
          </p:cNvPr>
          <p:cNvCxnSpPr>
            <a:cxnSpLocks/>
            <a:endCxn id="56" idx="1"/>
          </p:cNvCxnSpPr>
          <p:nvPr/>
        </p:nvCxnSpPr>
        <p:spPr>
          <a:xfrm flipV="1">
            <a:off x="6228009" y="991419"/>
            <a:ext cx="581218" cy="440556"/>
          </a:xfrm>
          <a:prstGeom prst="straightConnector1">
            <a:avLst/>
          </a:prstGeom>
          <a:ln w="25400" cmpd="sng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6ADDB8BA-FF73-4E9B-99DD-3A070D19E680}"/>
              </a:ext>
            </a:extLst>
          </p:cNvPr>
          <p:cNvCxnSpPr>
            <a:cxnSpLocks/>
            <a:stCxn id="40" idx="3"/>
            <a:endCxn id="56" idx="1"/>
          </p:cNvCxnSpPr>
          <p:nvPr/>
        </p:nvCxnSpPr>
        <p:spPr>
          <a:xfrm>
            <a:off x="6279684" y="926988"/>
            <a:ext cx="529543" cy="64431"/>
          </a:xfrm>
          <a:prstGeom prst="straightConnector1">
            <a:avLst/>
          </a:prstGeom>
          <a:ln w="25400" cmpd="sng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A12FF903-6D28-42C3-B982-881FD8162D85}"/>
              </a:ext>
            </a:extLst>
          </p:cNvPr>
          <p:cNvCxnSpPr>
            <a:cxnSpLocks/>
            <a:stCxn id="15" idx="3"/>
            <a:endCxn id="41" idx="1"/>
          </p:cNvCxnSpPr>
          <p:nvPr/>
        </p:nvCxnSpPr>
        <p:spPr>
          <a:xfrm>
            <a:off x="3021081" y="1339607"/>
            <a:ext cx="485173" cy="85000"/>
          </a:xfrm>
          <a:prstGeom prst="straightConnector1">
            <a:avLst/>
          </a:prstGeom>
          <a:ln w="25400" cmpd="sng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2" name="Straight Arrow Connector 121">
            <a:extLst>
              <a:ext uri="{FF2B5EF4-FFF2-40B4-BE49-F238E27FC236}">
                <a16:creationId xmlns:a16="http://schemas.microsoft.com/office/drawing/2014/main" id="{108771C1-B242-4E46-A44C-1F2D70FA443F}"/>
              </a:ext>
            </a:extLst>
          </p:cNvPr>
          <p:cNvCxnSpPr>
            <a:cxnSpLocks/>
            <a:stCxn id="22" idx="3"/>
            <a:endCxn id="40" idx="1"/>
          </p:cNvCxnSpPr>
          <p:nvPr/>
        </p:nvCxnSpPr>
        <p:spPr>
          <a:xfrm flipV="1">
            <a:off x="3028594" y="926988"/>
            <a:ext cx="477660" cy="818052"/>
          </a:xfrm>
          <a:prstGeom prst="straightConnector1">
            <a:avLst/>
          </a:prstGeom>
          <a:ln w="25400" cmpd="sng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6" name="Straight Arrow Connector 125">
            <a:extLst>
              <a:ext uri="{FF2B5EF4-FFF2-40B4-BE49-F238E27FC236}">
                <a16:creationId xmlns:a16="http://schemas.microsoft.com/office/drawing/2014/main" id="{D746EF4D-6F8E-4C21-AF87-9B738412E228}"/>
              </a:ext>
            </a:extLst>
          </p:cNvPr>
          <p:cNvCxnSpPr>
            <a:cxnSpLocks/>
            <a:stCxn id="40" idx="3"/>
            <a:endCxn id="57" idx="1"/>
          </p:cNvCxnSpPr>
          <p:nvPr/>
        </p:nvCxnSpPr>
        <p:spPr>
          <a:xfrm>
            <a:off x="6279684" y="926988"/>
            <a:ext cx="536203" cy="556728"/>
          </a:xfrm>
          <a:prstGeom prst="straightConnector1">
            <a:avLst/>
          </a:prstGeom>
          <a:ln w="25400" cmpd="sng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6F6203A9-BE01-4DBE-AA64-CD4418946D31}"/>
              </a:ext>
            </a:extLst>
          </p:cNvPr>
          <p:cNvCxnSpPr>
            <a:cxnSpLocks/>
            <a:stCxn id="31" idx="3"/>
            <a:endCxn id="44" idx="1"/>
          </p:cNvCxnSpPr>
          <p:nvPr/>
        </p:nvCxnSpPr>
        <p:spPr>
          <a:xfrm flipV="1">
            <a:off x="2899828" y="1943687"/>
            <a:ext cx="635622" cy="215637"/>
          </a:xfrm>
          <a:prstGeom prst="straightConnector1">
            <a:avLst/>
          </a:prstGeom>
          <a:ln w="25400" cmpd="sng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741502C3-14CD-4B78-AAB2-1DB4429D6F53}"/>
              </a:ext>
            </a:extLst>
          </p:cNvPr>
          <p:cNvCxnSpPr>
            <a:cxnSpLocks/>
            <a:endCxn id="59" idx="1"/>
          </p:cNvCxnSpPr>
          <p:nvPr/>
        </p:nvCxnSpPr>
        <p:spPr>
          <a:xfrm flipV="1">
            <a:off x="6233540" y="2573190"/>
            <a:ext cx="560050" cy="86050"/>
          </a:xfrm>
          <a:prstGeom prst="straightConnector1">
            <a:avLst/>
          </a:prstGeom>
          <a:ln w="25400" cmpd="sng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32" name="Straight Arrow Connector 131">
            <a:extLst>
              <a:ext uri="{FF2B5EF4-FFF2-40B4-BE49-F238E27FC236}">
                <a16:creationId xmlns:a16="http://schemas.microsoft.com/office/drawing/2014/main" id="{C0537CB1-C2AB-43AC-AE25-A30D02312FA8}"/>
              </a:ext>
            </a:extLst>
          </p:cNvPr>
          <p:cNvCxnSpPr>
            <a:cxnSpLocks/>
            <a:stCxn id="33" idx="3"/>
            <a:endCxn id="42" idx="1"/>
          </p:cNvCxnSpPr>
          <p:nvPr/>
        </p:nvCxnSpPr>
        <p:spPr>
          <a:xfrm flipV="1">
            <a:off x="2899828" y="2486347"/>
            <a:ext cx="589222" cy="88475"/>
          </a:xfrm>
          <a:prstGeom prst="straightConnector1">
            <a:avLst/>
          </a:prstGeom>
          <a:ln w="25400" cmpd="sng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37" name="Straight Arrow Connector 136">
            <a:extLst>
              <a:ext uri="{FF2B5EF4-FFF2-40B4-BE49-F238E27FC236}">
                <a16:creationId xmlns:a16="http://schemas.microsoft.com/office/drawing/2014/main" id="{5659C2A2-0A7A-4FC2-841A-566C191D57A9}"/>
              </a:ext>
            </a:extLst>
          </p:cNvPr>
          <p:cNvCxnSpPr>
            <a:cxnSpLocks/>
            <a:stCxn id="44" idx="3"/>
            <a:endCxn id="59" idx="1"/>
          </p:cNvCxnSpPr>
          <p:nvPr/>
        </p:nvCxnSpPr>
        <p:spPr>
          <a:xfrm>
            <a:off x="6279684" y="1943687"/>
            <a:ext cx="513906" cy="629503"/>
          </a:xfrm>
          <a:prstGeom prst="straightConnector1">
            <a:avLst/>
          </a:prstGeom>
          <a:ln w="25400" cmpd="sng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39" name="Straight Arrow Connector 138">
            <a:extLst>
              <a:ext uri="{FF2B5EF4-FFF2-40B4-BE49-F238E27FC236}">
                <a16:creationId xmlns:a16="http://schemas.microsoft.com/office/drawing/2014/main" id="{D316DF2E-D7F2-450A-A9F6-BECD36965929}"/>
              </a:ext>
            </a:extLst>
          </p:cNvPr>
          <p:cNvCxnSpPr>
            <a:cxnSpLocks/>
            <a:stCxn id="161" idx="1"/>
            <a:endCxn id="43" idx="1"/>
          </p:cNvCxnSpPr>
          <p:nvPr/>
        </p:nvCxnSpPr>
        <p:spPr>
          <a:xfrm flipV="1">
            <a:off x="3110595" y="3178055"/>
            <a:ext cx="416149" cy="168025"/>
          </a:xfrm>
          <a:prstGeom prst="straightConnector1">
            <a:avLst/>
          </a:prstGeom>
          <a:ln w="25400" cmpd="sng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6" name="Straight Arrow Connector 145">
            <a:extLst>
              <a:ext uri="{FF2B5EF4-FFF2-40B4-BE49-F238E27FC236}">
                <a16:creationId xmlns:a16="http://schemas.microsoft.com/office/drawing/2014/main" id="{EA5DD289-047E-44AC-88DF-66DB0916C230}"/>
              </a:ext>
            </a:extLst>
          </p:cNvPr>
          <p:cNvCxnSpPr>
            <a:cxnSpLocks/>
            <a:stCxn id="161" idx="1"/>
            <a:endCxn id="46" idx="1"/>
          </p:cNvCxnSpPr>
          <p:nvPr/>
        </p:nvCxnSpPr>
        <p:spPr>
          <a:xfrm>
            <a:off x="3110595" y="3346080"/>
            <a:ext cx="416745" cy="398497"/>
          </a:xfrm>
          <a:prstGeom prst="straightConnector1">
            <a:avLst/>
          </a:prstGeom>
          <a:ln w="25400" cmpd="sng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0" name="Straight Arrow Connector 149">
            <a:extLst>
              <a:ext uri="{FF2B5EF4-FFF2-40B4-BE49-F238E27FC236}">
                <a16:creationId xmlns:a16="http://schemas.microsoft.com/office/drawing/2014/main" id="{A3578A4C-E7D4-4E32-974F-2ACCA080A94B}"/>
              </a:ext>
            </a:extLst>
          </p:cNvPr>
          <p:cNvCxnSpPr>
            <a:cxnSpLocks/>
            <a:endCxn id="134" idx="1"/>
          </p:cNvCxnSpPr>
          <p:nvPr/>
        </p:nvCxnSpPr>
        <p:spPr>
          <a:xfrm>
            <a:off x="6313679" y="3165407"/>
            <a:ext cx="475834" cy="254510"/>
          </a:xfrm>
          <a:prstGeom prst="straightConnector1">
            <a:avLst/>
          </a:prstGeom>
          <a:ln w="25400" cmpd="sng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2" name="Straight Arrow Connector 151">
            <a:extLst>
              <a:ext uri="{FF2B5EF4-FFF2-40B4-BE49-F238E27FC236}">
                <a16:creationId xmlns:a16="http://schemas.microsoft.com/office/drawing/2014/main" id="{AAFB8E2D-A7E5-4E72-AA9D-814C1E7FED0A}"/>
              </a:ext>
            </a:extLst>
          </p:cNvPr>
          <p:cNvCxnSpPr>
            <a:cxnSpLocks/>
            <a:stCxn id="46" idx="3"/>
            <a:endCxn id="134" idx="1"/>
          </p:cNvCxnSpPr>
          <p:nvPr/>
        </p:nvCxnSpPr>
        <p:spPr>
          <a:xfrm flipV="1">
            <a:off x="6273162" y="3419917"/>
            <a:ext cx="516351" cy="324660"/>
          </a:xfrm>
          <a:prstGeom prst="straightConnector1">
            <a:avLst/>
          </a:prstGeom>
          <a:ln w="25400" cmpd="sng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3" name="Straight Arrow Connector 152">
            <a:extLst>
              <a:ext uri="{FF2B5EF4-FFF2-40B4-BE49-F238E27FC236}">
                <a16:creationId xmlns:a16="http://schemas.microsoft.com/office/drawing/2014/main" id="{B4237B37-08A1-4F40-9C0A-644152071916}"/>
              </a:ext>
            </a:extLst>
          </p:cNvPr>
          <p:cNvCxnSpPr>
            <a:cxnSpLocks/>
            <a:stCxn id="155" idx="1"/>
            <a:endCxn id="50" idx="1"/>
          </p:cNvCxnSpPr>
          <p:nvPr/>
        </p:nvCxnSpPr>
        <p:spPr>
          <a:xfrm>
            <a:off x="3094767" y="4411674"/>
            <a:ext cx="411487" cy="1262959"/>
          </a:xfrm>
          <a:prstGeom prst="straightConnector1">
            <a:avLst/>
          </a:prstGeom>
          <a:ln w="25400" cmpd="sng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55" name="Left Brace 154">
            <a:extLst>
              <a:ext uri="{FF2B5EF4-FFF2-40B4-BE49-F238E27FC236}">
                <a16:creationId xmlns:a16="http://schemas.microsoft.com/office/drawing/2014/main" id="{7A49C168-69FD-425A-BD24-75BB0E7DBAE7}"/>
              </a:ext>
            </a:extLst>
          </p:cNvPr>
          <p:cNvSpPr/>
          <p:nvPr/>
        </p:nvSpPr>
        <p:spPr>
          <a:xfrm rot="10800000">
            <a:off x="2852193" y="3886111"/>
            <a:ext cx="242574" cy="1051127"/>
          </a:xfrm>
          <a:prstGeom prst="leftBrace">
            <a:avLst>
              <a:gd name="adj1" fmla="val 35000"/>
              <a:gd name="adj2" fmla="val 50000"/>
            </a:avLst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cxnSp>
        <p:nvCxnSpPr>
          <p:cNvPr id="157" name="Straight Arrow Connector 156">
            <a:extLst>
              <a:ext uri="{FF2B5EF4-FFF2-40B4-BE49-F238E27FC236}">
                <a16:creationId xmlns:a16="http://schemas.microsoft.com/office/drawing/2014/main" id="{F0F8AB80-E72D-4635-8193-EB106C885357}"/>
              </a:ext>
            </a:extLst>
          </p:cNvPr>
          <p:cNvCxnSpPr>
            <a:cxnSpLocks/>
            <a:stCxn id="155" idx="1"/>
            <a:endCxn id="62" idx="1"/>
          </p:cNvCxnSpPr>
          <p:nvPr/>
        </p:nvCxnSpPr>
        <p:spPr>
          <a:xfrm>
            <a:off x="3094767" y="4411674"/>
            <a:ext cx="410568" cy="496342"/>
          </a:xfrm>
          <a:prstGeom prst="straightConnector1">
            <a:avLst/>
          </a:prstGeom>
          <a:ln w="25400" cmpd="sng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61" name="Left Brace 160">
            <a:extLst>
              <a:ext uri="{FF2B5EF4-FFF2-40B4-BE49-F238E27FC236}">
                <a16:creationId xmlns:a16="http://schemas.microsoft.com/office/drawing/2014/main" id="{ECE70D6B-4991-45BC-A1BA-120E96B76459}"/>
              </a:ext>
            </a:extLst>
          </p:cNvPr>
          <p:cNvSpPr/>
          <p:nvPr/>
        </p:nvSpPr>
        <p:spPr>
          <a:xfrm rot="10800000">
            <a:off x="2868021" y="2955709"/>
            <a:ext cx="242574" cy="780743"/>
          </a:xfrm>
          <a:prstGeom prst="leftBrace">
            <a:avLst>
              <a:gd name="adj1" fmla="val 35000"/>
              <a:gd name="adj2" fmla="val 50000"/>
            </a:avLst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cxnSp>
        <p:nvCxnSpPr>
          <p:cNvPr id="169" name="Straight Arrow Connector 168">
            <a:extLst>
              <a:ext uri="{FF2B5EF4-FFF2-40B4-BE49-F238E27FC236}">
                <a16:creationId xmlns:a16="http://schemas.microsoft.com/office/drawing/2014/main" id="{B98CA621-DB90-4A36-9F71-B211BB7D2C77}"/>
              </a:ext>
            </a:extLst>
          </p:cNvPr>
          <p:cNvCxnSpPr>
            <a:cxnSpLocks/>
            <a:stCxn id="155" idx="1"/>
          </p:cNvCxnSpPr>
          <p:nvPr/>
        </p:nvCxnSpPr>
        <p:spPr>
          <a:xfrm flipV="1">
            <a:off x="3094767" y="4020618"/>
            <a:ext cx="368302" cy="391056"/>
          </a:xfrm>
          <a:prstGeom prst="straightConnector1">
            <a:avLst/>
          </a:prstGeom>
          <a:ln w="25400" cmpd="sng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1" name="Straight Arrow Connector 170">
            <a:extLst>
              <a:ext uri="{FF2B5EF4-FFF2-40B4-BE49-F238E27FC236}">
                <a16:creationId xmlns:a16="http://schemas.microsoft.com/office/drawing/2014/main" id="{66A63912-0287-487B-8BD0-53FBAB47AF51}"/>
              </a:ext>
            </a:extLst>
          </p:cNvPr>
          <p:cNvCxnSpPr>
            <a:cxnSpLocks/>
            <a:stCxn id="49" idx="3"/>
            <a:endCxn id="60" idx="1"/>
          </p:cNvCxnSpPr>
          <p:nvPr/>
        </p:nvCxnSpPr>
        <p:spPr>
          <a:xfrm flipV="1">
            <a:off x="6269626" y="1993874"/>
            <a:ext cx="502283" cy="2316803"/>
          </a:xfrm>
          <a:prstGeom prst="straightConnector1">
            <a:avLst/>
          </a:prstGeom>
          <a:ln w="25400" cmpd="sng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3" name="Straight Arrow Connector 172">
            <a:extLst>
              <a:ext uri="{FF2B5EF4-FFF2-40B4-BE49-F238E27FC236}">
                <a16:creationId xmlns:a16="http://schemas.microsoft.com/office/drawing/2014/main" id="{F7983282-7AEB-4EBC-9E23-8EB6655FFB24}"/>
              </a:ext>
            </a:extLst>
          </p:cNvPr>
          <p:cNvCxnSpPr>
            <a:cxnSpLocks/>
            <a:stCxn id="40" idx="3"/>
            <a:endCxn id="60" idx="1"/>
          </p:cNvCxnSpPr>
          <p:nvPr/>
        </p:nvCxnSpPr>
        <p:spPr>
          <a:xfrm>
            <a:off x="6279684" y="926988"/>
            <a:ext cx="492225" cy="1066886"/>
          </a:xfrm>
          <a:prstGeom prst="straightConnector1">
            <a:avLst/>
          </a:prstGeom>
          <a:ln w="25400" cmpd="sng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6" name="Straight Arrow Connector 175">
            <a:extLst>
              <a:ext uri="{FF2B5EF4-FFF2-40B4-BE49-F238E27FC236}">
                <a16:creationId xmlns:a16="http://schemas.microsoft.com/office/drawing/2014/main" id="{C45A20C5-3A2E-42A9-8BAF-29391A01F83F}"/>
              </a:ext>
            </a:extLst>
          </p:cNvPr>
          <p:cNvCxnSpPr>
            <a:cxnSpLocks/>
            <a:endCxn id="52" idx="1"/>
          </p:cNvCxnSpPr>
          <p:nvPr/>
        </p:nvCxnSpPr>
        <p:spPr>
          <a:xfrm flipV="1">
            <a:off x="6227353" y="6361036"/>
            <a:ext cx="588534" cy="17434"/>
          </a:xfrm>
          <a:prstGeom prst="straightConnector1">
            <a:avLst/>
          </a:prstGeom>
          <a:ln w="25400" cmpd="sng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80" name="Left Brace 179">
            <a:extLst>
              <a:ext uri="{FF2B5EF4-FFF2-40B4-BE49-F238E27FC236}">
                <a16:creationId xmlns:a16="http://schemas.microsoft.com/office/drawing/2014/main" id="{88373F78-1BE3-43BB-9F0F-7298634001A7}"/>
              </a:ext>
            </a:extLst>
          </p:cNvPr>
          <p:cNvSpPr/>
          <p:nvPr/>
        </p:nvSpPr>
        <p:spPr>
          <a:xfrm rot="10800000">
            <a:off x="2881275" y="5185568"/>
            <a:ext cx="213741" cy="873783"/>
          </a:xfrm>
          <a:prstGeom prst="leftBrace">
            <a:avLst>
              <a:gd name="adj1" fmla="val 35000"/>
              <a:gd name="adj2" fmla="val 50000"/>
            </a:avLst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cxnSp>
        <p:nvCxnSpPr>
          <p:cNvPr id="181" name="Straight Arrow Connector 180">
            <a:extLst>
              <a:ext uri="{FF2B5EF4-FFF2-40B4-BE49-F238E27FC236}">
                <a16:creationId xmlns:a16="http://schemas.microsoft.com/office/drawing/2014/main" id="{7362F784-26F7-42DC-9C87-B76264A5EB47}"/>
              </a:ext>
            </a:extLst>
          </p:cNvPr>
          <p:cNvCxnSpPr>
            <a:cxnSpLocks/>
            <a:stCxn id="180" idx="1"/>
            <a:endCxn id="48" idx="1"/>
          </p:cNvCxnSpPr>
          <p:nvPr/>
        </p:nvCxnSpPr>
        <p:spPr>
          <a:xfrm>
            <a:off x="3095016" y="5622459"/>
            <a:ext cx="404716" cy="796679"/>
          </a:xfrm>
          <a:prstGeom prst="straightConnector1">
            <a:avLst/>
          </a:prstGeom>
          <a:ln w="25400" cmpd="sng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85" name="Left Brace 184">
            <a:extLst>
              <a:ext uri="{FF2B5EF4-FFF2-40B4-BE49-F238E27FC236}">
                <a16:creationId xmlns:a16="http://schemas.microsoft.com/office/drawing/2014/main" id="{F33658A5-2C5B-4D85-80D2-D076CBED07BA}"/>
              </a:ext>
            </a:extLst>
          </p:cNvPr>
          <p:cNvSpPr/>
          <p:nvPr/>
        </p:nvSpPr>
        <p:spPr>
          <a:xfrm rot="10800000">
            <a:off x="6223116" y="4319805"/>
            <a:ext cx="277000" cy="1585296"/>
          </a:xfrm>
          <a:prstGeom prst="leftBrace">
            <a:avLst>
              <a:gd name="adj1" fmla="val 35000"/>
              <a:gd name="adj2" fmla="val 50000"/>
            </a:avLst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cxnSp>
        <p:nvCxnSpPr>
          <p:cNvPr id="210" name="Straight Arrow Connector 209">
            <a:extLst>
              <a:ext uri="{FF2B5EF4-FFF2-40B4-BE49-F238E27FC236}">
                <a16:creationId xmlns:a16="http://schemas.microsoft.com/office/drawing/2014/main" id="{DE7010F1-DF79-4791-80B1-644FFE46734C}"/>
              </a:ext>
            </a:extLst>
          </p:cNvPr>
          <p:cNvCxnSpPr>
            <a:cxnSpLocks/>
            <a:stCxn id="185" idx="1"/>
            <a:endCxn id="58" idx="1"/>
          </p:cNvCxnSpPr>
          <p:nvPr/>
        </p:nvCxnSpPr>
        <p:spPr>
          <a:xfrm flipV="1">
            <a:off x="6500116" y="4110598"/>
            <a:ext cx="289397" cy="1001855"/>
          </a:xfrm>
          <a:prstGeom prst="straightConnector1">
            <a:avLst/>
          </a:prstGeom>
          <a:ln w="25400" cmpd="sng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13" name="Straight Arrow Connector 212">
            <a:extLst>
              <a:ext uri="{FF2B5EF4-FFF2-40B4-BE49-F238E27FC236}">
                <a16:creationId xmlns:a16="http://schemas.microsoft.com/office/drawing/2014/main" id="{22B2658B-F424-43D1-AF9A-57F237D5262B}"/>
              </a:ext>
            </a:extLst>
          </p:cNvPr>
          <p:cNvCxnSpPr>
            <a:cxnSpLocks/>
            <a:stCxn id="185" idx="1"/>
            <a:endCxn id="55" idx="1"/>
          </p:cNvCxnSpPr>
          <p:nvPr/>
        </p:nvCxnSpPr>
        <p:spPr>
          <a:xfrm flipV="1">
            <a:off x="6500116" y="5074202"/>
            <a:ext cx="280995" cy="38251"/>
          </a:xfrm>
          <a:prstGeom prst="straightConnector1">
            <a:avLst/>
          </a:prstGeom>
          <a:ln w="25400" cmpd="sng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16" name="Straight Arrow Connector 215">
            <a:extLst>
              <a:ext uri="{FF2B5EF4-FFF2-40B4-BE49-F238E27FC236}">
                <a16:creationId xmlns:a16="http://schemas.microsoft.com/office/drawing/2014/main" id="{37D973DB-A1B9-493A-856C-916D9377C305}"/>
              </a:ext>
            </a:extLst>
          </p:cNvPr>
          <p:cNvCxnSpPr>
            <a:cxnSpLocks/>
            <a:stCxn id="185" idx="1"/>
            <a:endCxn id="53" idx="1"/>
          </p:cNvCxnSpPr>
          <p:nvPr/>
        </p:nvCxnSpPr>
        <p:spPr>
          <a:xfrm>
            <a:off x="6500116" y="5112453"/>
            <a:ext cx="289397" cy="573267"/>
          </a:xfrm>
          <a:prstGeom prst="straightConnector1">
            <a:avLst/>
          </a:prstGeom>
          <a:ln w="25400" cmpd="sng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19" name="Left Brace 218">
            <a:extLst>
              <a:ext uri="{FF2B5EF4-FFF2-40B4-BE49-F238E27FC236}">
                <a16:creationId xmlns:a16="http://schemas.microsoft.com/office/drawing/2014/main" id="{599B27BC-4DEA-4553-9416-67BC7E0490E9}"/>
              </a:ext>
            </a:extLst>
          </p:cNvPr>
          <p:cNvSpPr/>
          <p:nvPr/>
        </p:nvSpPr>
        <p:spPr>
          <a:xfrm rot="10800000">
            <a:off x="2915032" y="6198219"/>
            <a:ext cx="162978" cy="600165"/>
          </a:xfrm>
          <a:prstGeom prst="leftBrace">
            <a:avLst>
              <a:gd name="adj1" fmla="val 35000"/>
              <a:gd name="adj2" fmla="val 50000"/>
            </a:avLst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cxnSp>
        <p:nvCxnSpPr>
          <p:cNvPr id="220" name="Straight Arrow Connector 219">
            <a:extLst>
              <a:ext uri="{FF2B5EF4-FFF2-40B4-BE49-F238E27FC236}">
                <a16:creationId xmlns:a16="http://schemas.microsoft.com/office/drawing/2014/main" id="{246ACD72-00E1-4F05-81F7-DCE17AADCBCF}"/>
              </a:ext>
            </a:extLst>
          </p:cNvPr>
          <p:cNvCxnSpPr>
            <a:cxnSpLocks/>
            <a:stCxn id="219" idx="1"/>
          </p:cNvCxnSpPr>
          <p:nvPr/>
        </p:nvCxnSpPr>
        <p:spPr>
          <a:xfrm flipV="1">
            <a:off x="3078010" y="4450211"/>
            <a:ext cx="433847" cy="2048090"/>
          </a:xfrm>
          <a:prstGeom prst="straightConnector1">
            <a:avLst/>
          </a:prstGeom>
          <a:ln w="25400" cmpd="sng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31" name="Straight Arrow Connector 230">
            <a:extLst>
              <a:ext uri="{FF2B5EF4-FFF2-40B4-BE49-F238E27FC236}">
                <a16:creationId xmlns:a16="http://schemas.microsoft.com/office/drawing/2014/main" id="{FCFB9B6F-475D-4C6B-9482-5F34E5BFB815}"/>
              </a:ext>
            </a:extLst>
          </p:cNvPr>
          <p:cNvCxnSpPr>
            <a:cxnSpLocks/>
            <a:stCxn id="22" idx="3"/>
            <a:endCxn id="41" idx="1"/>
          </p:cNvCxnSpPr>
          <p:nvPr/>
        </p:nvCxnSpPr>
        <p:spPr>
          <a:xfrm flipV="1">
            <a:off x="3028594" y="1424607"/>
            <a:ext cx="477660" cy="320433"/>
          </a:xfrm>
          <a:prstGeom prst="straightConnector1">
            <a:avLst/>
          </a:prstGeom>
          <a:ln w="25400" cmpd="sng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45" name="Straight Arrow Connector 244">
            <a:extLst>
              <a:ext uri="{FF2B5EF4-FFF2-40B4-BE49-F238E27FC236}">
                <a16:creationId xmlns:a16="http://schemas.microsoft.com/office/drawing/2014/main" id="{1AE100B7-A64F-466E-B784-595ED23E2F68}"/>
              </a:ext>
            </a:extLst>
          </p:cNvPr>
          <p:cNvCxnSpPr>
            <a:cxnSpLocks/>
            <a:stCxn id="185" idx="1"/>
            <a:endCxn id="54" idx="1"/>
          </p:cNvCxnSpPr>
          <p:nvPr/>
        </p:nvCxnSpPr>
        <p:spPr>
          <a:xfrm flipV="1">
            <a:off x="6500116" y="4515602"/>
            <a:ext cx="280994" cy="596851"/>
          </a:xfrm>
          <a:prstGeom prst="straightConnector1">
            <a:avLst/>
          </a:prstGeom>
          <a:ln w="25400" cmpd="sng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49" name="Straight Arrow Connector 248">
            <a:extLst>
              <a:ext uri="{FF2B5EF4-FFF2-40B4-BE49-F238E27FC236}">
                <a16:creationId xmlns:a16="http://schemas.microsoft.com/office/drawing/2014/main" id="{1D44D901-6327-49B3-8F90-D019E755B28D}"/>
              </a:ext>
            </a:extLst>
          </p:cNvPr>
          <p:cNvCxnSpPr>
            <a:cxnSpLocks/>
            <a:stCxn id="180" idx="1"/>
            <a:endCxn id="46" idx="1"/>
          </p:cNvCxnSpPr>
          <p:nvPr/>
        </p:nvCxnSpPr>
        <p:spPr>
          <a:xfrm flipV="1">
            <a:off x="3095016" y="3744577"/>
            <a:ext cx="432324" cy="1877882"/>
          </a:xfrm>
          <a:prstGeom prst="straightConnector1">
            <a:avLst/>
          </a:prstGeom>
          <a:ln w="25400" cmpd="sng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56" name="Straight Arrow Connector 255">
            <a:extLst>
              <a:ext uri="{FF2B5EF4-FFF2-40B4-BE49-F238E27FC236}">
                <a16:creationId xmlns:a16="http://schemas.microsoft.com/office/drawing/2014/main" id="{65F21492-8A2E-407C-B3CB-2E5DA5C1DFD3}"/>
              </a:ext>
            </a:extLst>
          </p:cNvPr>
          <p:cNvCxnSpPr>
            <a:cxnSpLocks/>
            <a:stCxn id="46" idx="3"/>
            <a:endCxn id="52" idx="1"/>
          </p:cNvCxnSpPr>
          <p:nvPr/>
        </p:nvCxnSpPr>
        <p:spPr>
          <a:xfrm>
            <a:off x="6273162" y="3744577"/>
            <a:ext cx="542725" cy="2616459"/>
          </a:xfrm>
          <a:prstGeom prst="straightConnector1">
            <a:avLst/>
          </a:prstGeom>
          <a:ln w="25400" cmpd="sng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02" name="TextBox 101">
            <a:extLst>
              <a:ext uri="{FF2B5EF4-FFF2-40B4-BE49-F238E27FC236}">
                <a16:creationId xmlns:a16="http://schemas.microsoft.com/office/drawing/2014/main" id="{FD34CEDD-BE46-48F3-AA8C-6C5219283674}"/>
              </a:ext>
            </a:extLst>
          </p:cNvPr>
          <p:cNvSpPr txBox="1"/>
          <p:nvPr/>
        </p:nvSpPr>
        <p:spPr>
          <a:xfrm>
            <a:off x="500402" y="5847697"/>
            <a:ext cx="2409421" cy="2462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b="1" dirty="0"/>
              <a:t>Naloxone Program Management</a:t>
            </a:r>
          </a:p>
        </p:txBody>
      </p:sp>
    </p:spTree>
    <p:extLst>
      <p:ext uri="{BB962C8B-B14F-4D97-AF65-F5344CB8AC3E}">
        <p14:creationId xmlns:p14="http://schemas.microsoft.com/office/powerpoint/2010/main" val="3928285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1_Office Theme">
  <a:themeElements>
    <a:clrScheme name="Vermont Department of Health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095B4"/>
      </a:accent1>
      <a:accent2>
        <a:srgbClr val="6A1A41"/>
      </a:accent2>
      <a:accent3>
        <a:srgbClr val="B6BF0B"/>
      </a:accent3>
      <a:accent4>
        <a:srgbClr val="263F6A"/>
      </a:accent4>
      <a:accent5>
        <a:srgbClr val="E17000"/>
      </a:accent5>
      <a:accent6>
        <a:srgbClr val="8B8178"/>
      </a:accent6>
      <a:hlink>
        <a:srgbClr val="0563C1"/>
      </a:hlink>
      <a:folHlink>
        <a:srgbClr val="954F72"/>
      </a:folHlink>
    </a:clrScheme>
    <a:fontScheme name="Health Department 1">
      <a:majorFont>
        <a:latin typeface="Franklin Gothic Demi Cond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lth_SlideDeck_Template_Widescreen.potx" id="{E0156325-5AAE-4ADE-B5D1-7C58B251E710}" vid="{BC1D9A6A-2AE8-412D-B89F-C4F6B2A4C8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7033</TotalTime>
  <Words>680</Words>
  <Application>Microsoft Office PowerPoint</Application>
  <PresentationFormat>Widescreen</PresentationFormat>
  <Paragraphs>85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Franklin Gothic Book</vt:lpstr>
      <vt:lpstr>Franklin Gothic Demi Cond</vt:lpstr>
      <vt:lpstr>Franklin Gothic Medium</vt:lpstr>
      <vt:lpstr>Office Theme</vt:lpstr>
      <vt:lpstr>1_Office Theme</vt:lpstr>
      <vt:lpstr>Template for Community Action Grantee Logic Models</vt:lpstr>
      <vt:lpstr>Instructions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Amanda</dc:creator>
  <cp:lastModifiedBy>Zoller, Jennifer</cp:lastModifiedBy>
  <cp:revision>149</cp:revision>
  <cp:lastPrinted>2019-03-30T00:27:08Z</cp:lastPrinted>
  <dcterms:created xsi:type="dcterms:W3CDTF">2019-02-28T18:58:38Z</dcterms:created>
  <dcterms:modified xsi:type="dcterms:W3CDTF">2019-12-13T14:27:25Z</dcterms:modified>
</cp:coreProperties>
</file>