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6"/>
  </p:notesMasterIdLst>
  <p:sldIdLst>
    <p:sldId id="256" r:id="rId2"/>
    <p:sldId id="258" r:id="rId3"/>
    <p:sldId id="259" r:id="rId4"/>
    <p:sldId id="260" r:id="rId5"/>
    <p:sldId id="261" r:id="rId6"/>
    <p:sldId id="426" r:id="rId7"/>
    <p:sldId id="431" r:id="rId8"/>
    <p:sldId id="432" r:id="rId9"/>
    <p:sldId id="266" r:id="rId10"/>
    <p:sldId id="267" r:id="rId11"/>
    <p:sldId id="269" r:id="rId12"/>
    <p:sldId id="270" r:id="rId13"/>
    <p:sldId id="272" r:id="rId14"/>
    <p:sldId id="273" r:id="rId15"/>
    <p:sldId id="412" r:id="rId16"/>
    <p:sldId id="274" r:id="rId17"/>
    <p:sldId id="275" r:id="rId18"/>
    <p:sldId id="276" r:id="rId19"/>
    <p:sldId id="277" r:id="rId20"/>
    <p:sldId id="418" r:id="rId21"/>
    <p:sldId id="414" r:id="rId22"/>
    <p:sldId id="415" r:id="rId23"/>
    <p:sldId id="279" r:id="rId24"/>
    <p:sldId id="416" r:id="rId25"/>
    <p:sldId id="282" r:id="rId26"/>
    <p:sldId id="400" r:id="rId27"/>
    <p:sldId id="404" r:id="rId28"/>
    <p:sldId id="419" r:id="rId29"/>
    <p:sldId id="420" r:id="rId30"/>
    <p:sldId id="292" r:id="rId31"/>
    <p:sldId id="294" r:id="rId32"/>
    <p:sldId id="295" r:id="rId33"/>
    <p:sldId id="299" r:id="rId34"/>
    <p:sldId id="399" r:id="rId35"/>
    <p:sldId id="403" r:id="rId36"/>
    <p:sldId id="291" r:id="rId37"/>
    <p:sldId id="302" r:id="rId38"/>
    <p:sldId id="396" r:id="rId39"/>
    <p:sldId id="428" r:id="rId40"/>
    <p:sldId id="304" r:id="rId41"/>
    <p:sldId id="430" r:id="rId42"/>
    <p:sldId id="383" r:id="rId43"/>
    <p:sldId id="429" r:id="rId44"/>
    <p:sldId id="380" r:id="rId45"/>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2" clrIdx="0"/>
  <p:cmAuthor id="1" name="Alex Walley"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00" autoAdjust="0"/>
  </p:normalViewPr>
  <p:slideViewPr>
    <p:cSldViewPr snapToGrid="0" snapToObjects="1">
      <p:cViewPr>
        <p:scale>
          <a:sx n="83" d="100"/>
          <a:sy n="83" d="100"/>
        </p:scale>
        <p:origin x="-1308"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D45BF3-3205-457E-A857-566E4FD88FEC}" type="doc">
      <dgm:prSet loTypeId="urn:microsoft.com/office/officeart/2005/8/layout/orgChart1" loCatId="hierarchy" qsTypeId="urn:microsoft.com/office/officeart/2005/8/quickstyle/simple2" qsCatId="simple" csTypeId="urn:microsoft.com/office/officeart/2005/8/colors/accent1_2#6" csCatId="accent1" phldr="1"/>
      <dgm:spPr/>
    </dgm:pt>
    <dgm:pt modelId="{3088047C-C652-40A7-9B86-B5056F0975A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Opioids</a:t>
          </a:r>
        </a:p>
      </dgm:t>
    </dgm:pt>
    <dgm:pt modelId="{A89783EC-55E3-4CF9-8182-62CCE222A34C}" type="parTrans" cxnId="{06290CCE-BF9A-452A-8850-F5B8FBB79CEA}">
      <dgm:prSet/>
      <dgm:spPr/>
      <dgm:t>
        <a:bodyPr/>
        <a:lstStyle/>
        <a:p>
          <a:endParaRPr lang="en-US"/>
        </a:p>
      </dgm:t>
    </dgm:pt>
    <dgm:pt modelId="{DD362C44-16DF-4AF6-9433-955812BCDAEC}" type="sibTrans" cxnId="{06290CCE-BF9A-452A-8850-F5B8FBB79CEA}">
      <dgm:prSet/>
      <dgm:spPr/>
      <dgm:t>
        <a:bodyPr/>
        <a:lstStyle/>
        <a:p>
          <a:endParaRPr lang="en-US"/>
        </a:p>
      </dgm:t>
    </dgm:pt>
    <dgm:pt modelId="{D9EA384B-1382-404C-AC83-56BAC4BC01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Natural Opiates</a:t>
          </a:r>
        </a:p>
      </dgm:t>
    </dgm:pt>
    <dgm:pt modelId="{768C3289-B415-4CEC-87B5-A4762F5546EE}" type="parTrans" cxnId="{F3D3DD22-AE4C-4EB4-9341-23349BAB790A}">
      <dgm:prSet/>
      <dgm:spPr/>
      <dgm:t>
        <a:bodyPr/>
        <a:lstStyle/>
        <a:p>
          <a:endParaRPr lang="en-US"/>
        </a:p>
      </dgm:t>
    </dgm:pt>
    <dgm:pt modelId="{2111A2A1-5560-4A00-BCE8-3C16D250C971}" type="sibTrans" cxnId="{F3D3DD22-AE4C-4EB4-9341-23349BAB790A}">
      <dgm:prSet/>
      <dgm:spPr/>
      <dgm:t>
        <a:bodyPr/>
        <a:lstStyle/>
        <a:p>
          <a:endParaRPr lang="en-US"/>
        </a:p>
      </dgm:t>
    </dgm:pt>
    <dgm:pt modelId="{2BA445EF-63EB-4444-81DF-CC529ACC90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opium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morphine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codeine</a:t>
          </a:r>
        </a:p>
      </dgm:t>
    </dgm:pt>
    <dgm:pt modelId="{17AB5792-660B-4383-9687-8B8E52C50FD5}" type="parTrans" cxnId="{434081E4-23A8-4D06-B9A2-3D69A8E623A1}">
      <dgm:prSet/>
      <dgm:spPr/>
      <dgm:t>
        <a:bodyPr/>
        <a:lstStyle/>
        <a:p>
          <a:endParaRPr lang="en-US"/>
        </a:p>
      </dgm:t>
    </dgm:pt>
    <dgm:pt modelId="{F7996EF1-297F-49C6-88A9-DDB4CF3E6B05}" type="sibTrans" cxnId="{434081E4-23A8-4D06-B9A2-3D69A8E623A1}">
      <dgm:prSet/>
      <dgm:spPr/>
      <dgm:t>
        <a:bodyPr/>
        <a:lstStyle/>
        <a:p>
          <a:endParaRPr lang="en-US"/>
        </a:p>
      </dgm:t>
    </dgm:pt>
    <dgm:pt modelId="{10B81C43-E651-425A-9004-961C011269B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Semi-Synthetic Opiates</a:t>
          </a:r>
        </a:p>
      </dgm:t>
    </dgm:pt>
    <dgm:pt modelId="{AB4FB53F-8B0E-4BC5-879D-F0888CDA4FC5}" type="parTrans" cxnId="{951ED3DF-5B07-443A-86AA-5E70BB9C062B}">
      <dgm:prSet/>
      <dgm:spPr/>
      <dgm:t>
        <a:bodyPr/>
        <a:lstStyle/>
        <a:p>
          <a:endParaRPr lang="en-US"/>
        </a:p>
      </dgm:t>
    </dgm:pt>
    <dgm:pt modelId="{10F5D06A-A852-4F86-8BA4-C03B0492D780}" type="sibTrans" cxnId="{951ED3DF-5B07-443A-86AA-5E70BB9C062B}">
      <dgm:prSet/>
      <dgm:spPr/>
      <dgm:t>
        <a:bodyPr/>
        <a:lstStyle/>
        <a:p>
          <a:endParaRPr lang="en-US"/>
        </a:p>
      </dgm:t>
    </dgm:pt>
    <dgm:pt modelId="{39688E23-E713-460A-A36A-AC9E5BBB053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heroin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hydromorphone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hydrocodone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oxycodone</a:t>
          </a:r>
        </a:p>
      </dgm:t>
    </dgm:pt>
    <dgm:pt modelId="{ECDB6A39-A60D-461A-A38B-905680455385}" type="parTrans" cxnId="{3CE8FAB1-5F6C-4E74-BFC4-B41BD1CED72E}">
      <dgm:prSet/>
      <dgm:spPr/>
      <dgm:t>
        <a:bodyPr/>
        <a:lstStyle/>
        <a:p>
          <a:endParaRPr lang="en-US"/>
        </a:p>
      </dgm:t>
    </dgm:pt>
    <dgm:pt modelId="{CDE11B0D-94BA-4FF2-816C-279410AC3F9D}" type="sibTrans" cxnId="{3CE8FAB1-5F6C-4E74-BFC4-B41BD1CED72E}">
      <dgm:prSet/>
      <dgm:spPr/>
      <dgm:t>
        <a:bodyPr/>
        <a:lstStyle/>
        <a:p>
          <a:endParaRPr lang="en-US"/>
        </a:p>
      </dgm:t>
    </dgm:pt>
    <dgm:pt modelId="{2CA0789A-F774-4A43-8FC1-BC751DA476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Fully Synthetic Opioids</a:t>
          </a:r>
        </a:p>
      </dgm:t>
    </dgm:pt>
    <dgm:pt modelId="{35C6B5B1-987C-4AC7-B486-9E2AD085409D}" type="parTrans" cxnId="{8FD55879-E043-4B56-AC9F-7E3F4626C85C}">
      <dgm:prSet/>
      <dgm:spPr/>
      <dgm:t>
        <a:bodyPr/>
        <a:lstStyle/>
        <a:p>
          <a:endParaRPr lang="en-US"/>
        </a:p>
      </dgm:t>
    </dgm:pt>
    <dgm:pt modelId="{967CBB28-F7C0-4ADA-B8F1-2031751719F3}" type="sibTrans" cxnId="{8FD55879-E043-4B56-AC9F-7E3F4626C85C}">
      <dgm:prSet/>
      <dgm:spPr/>
      <dgm:t>
        <a:bodyPr/>
        <a:lstStyle/>
        <a:p>
          <a:endParaRPr lang="en-US"/>
        </a:p>
      </dgm:t>
    </dgm:pt>
    <dgm:pt modelId="{1BEF863D-4C72-4FD3-B086-38E67C9A542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fentanyl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Arial" charset="0"/>
            </a:rPr>
            <a:t>methadone</a:t>
          </a:r>
        </a:p>
      </dgm:t>
    </dgm:pt>
    <dgm:pt modelId="{7A0D297F-B866-4381-91AE-7281FCA887C5}" type="parTrans" cxnId="{16EBD50C-5DFC-4DED-98DE-B5F977F58171}">
      <dgm:prSet/>
      <dgm:spPr/>
      <dgm:t>
        <a:bodyPr/>
        <a:lstStyle/>
        <a:p>
          <a:endParaRPr lang="en-US"/>
        </a:p>
      </dgm:t>
    </dgm:pt>
    <dgm:pt modelId="{D88A4320-6EF7-456C-814C-65DCB88A894E}" type="sibTrans" cxnId="{16EBD50C-5DFC-4DED-98DE-B5F977F58171}">
      <dgm:prSet/>
      <dgm:spPr/>
      <dgm:t>
        <a:bodyPr/>
        <a:lstStyle/>
        <a:p>
          <a:endParaRPr lang="en-US"/>
        </a:p>
      </dgm:t>
    </dgm:pt>
    <dgm:pt modelId="{5D659989-D04D-4DE2-B402-221DC7A37D0B}" type="pres">
      <dgm:prSet presAssocID="{C7D45BF3-3205-457E-A857-566E4FD88FEC}" presName="hierChild1" presStyleCnt="0">
        <dgm:presLayoutVars>
          <dgm:orgChart val="1"/>
          <dgm:chPref val="1"/>
          <dgm:dir/>
          <dgm:animOne val="branch"/>
          <dgm:animLvl val="lvl"/>
          <dgm:resizeHandles/>
        </dgm:presLayoutVars>
      </dgm:prSet>
      <dgm:spPr/>
    </dgm:pt>
    <dgm:pt modelId="{D3C43C93-8A17-47BF-9E3E-8E5A35C99BB2}" type="pres">
      <dgm:prSet presAssocID="{3088047C-C652-40A7-9B86-B5056F0975A9}" presName="hierRoot1" presStyleCnt="0">
        <dgm:presLayoutVars>
          <dgm:hierBranch/>
        </dgm:presLayoutVars>
      </dgm:prSet>
      <dgm:spPr/>
    </dgm:pt>
    <dgm:pt modelId="{59895587-B573-4615-80E4-56A4A1318E7F}" type="pres">
      <dgm:prSet presAssocID="{3088047C-C652-40A7-9B86-B5056F0975A9}" presName="rootComposite1" presStyleCnt="0"/>
      <dgm:spPr/>
    </dgm:pt>
    <dgm:pt modelId="{B75CE3BA-2A6D-4D4B-AF65-77CBD1EB2E0E}" type="pres">
      <dgm:prSet presAssocID="{3088047C-C652-40A7-9B86-B5056F0975A9}" presName="rootText1" presStyleLbl="node0" presStyleIdx="0" presStyleCnt="1">
        <dgm:presLayoutVars>
          <dgm:chPref val="3"/>
        </dgm:presLayoutVars>
      </dgm:prSet>
      <dgm:spPr/>
      <dgm:t>
        <a:bodyPr/>
        <a:lstStyle/>
        <a:p>
          <a:endParaRPr lang="en-US"/>
        </a:p>
      </dgm:t>
    </dgm:pt>
    <dgm:pt modelId="{C88407F3-E561-4C16-95DE-51883D18F600}" type="pres">
      <dgm:prSet presAssocID="{3088047C-C652-40A7-9B86-B5056F0975A9}" presName="rootConnector1" presStyleLbl="node1" presStyleIdx="0" presStyleCnt="0"/>
      <dgm:spPr/>
      <dgm:t>
        <a:bodyPr/>
        <a:lstStyle/>
        <a:p>
          <a:endParaRPr lang="en-US"/>
        </a:p>
      </dgm:t>
    </dgm:pt>
    <dgm:pt modelId="{FB685B43-E528-4995-9EC2-3962AE7F6E2C}" type="pres">
      <dgm:prSet presAssocID="{3088047C-C652-40A7-9B86-B5056F0975A9}" presName="hierChild2" presStyleCnt="0"/>
      <dgm:spPr/>
    </dgm:pt>
    <dgm:pt modelId="{D6510C29-300C-4383-96F6-F28239ADC8DF}" type="pres">
      <dgm:prSet presAssocID="{768C3289-B415-4CEC-87B5-A4762F5546EE}" presName="Name35" presStyleLbl="parChTrans1D2" presStyleIdx="0" presStyleCnt="3"/>
      <dgm:spPr/>
      <dgm:t>
        <a:bodyPr/>
        <a:lstStyle/>
        <a:p>
          <a:endParaRPr lang="en-US"/>
        </a:p>
      </dgm:t>
    </dgm:pt>
    <dgm:pt modelId="{09021311-3669-4D20-84A3-E9B6340AA016}" type="pres">
      <dgm:prSet presAssocID="{D9EA384B-1382-404C-AC83-56BAC4BC011B}" presName="hierRoot2" presStyleCnt="0">
        <dgm:presLayoutVars>
          <dgm:hierBranch/>
        </dgm:presLayoutVars>
      </dgm:prSet>
      <dgm:spPr/>
    </dgm:pt>
    <dgm:pt modelId="{142C7593-259C-4844-8C01-05370007859A}" type="pres">
      <dgm:prSet presAssocID="{D9EA384B-1382-404C-AC83-56BAC4BC011B}" presName="rootComposite" presStyleCnt="0"/>
      <dgm:spPr/>
    </dgm:pt>
    <dgm:pt modelId="{839FFB6E-DA58-446E-8F18-192CFF8DB893}" type="pres">
      <dgm:prSet presAssocID="{D9EA384B-1382-404C-AC83-56BAC4BC011B}" presName="rootText" presStyleLbl="node2" presStyleIdx="0" presStyleCnt="3">
        <dgm:presLayoutVars>
          <dgm:chPref val="3"/>
        </dgm:presLayoutVars>
      </dgm:prSet>
      <dgm:spPr/>
      <dgm:t>
        <a:bodyPr/>
        <a:lstStyle/>
        <a:p>
          <a:endParaRPr lang="en-US"/>
        </a:p>
      </dgm:t>
    </dgm:pt>
    <dgm:pt modelId="{BBFC98EC-5F6A-4457-A197-5EB9D41DF4FA}" type="pres">
      <dgm:prSet presAssocID="{D9EA384B-1382-404C-AC83-56BAC4BC011B}" presName="rootConnector" presStyleLbl="node2" presStyleIdx="0" presStyleCnt="3"/>
      <dgm:spPr/>
      <dgm:t>
        <a:bodyPr/>
        <a:lstStyle/>
        <a:p>
          <a:endParaRPr lang="en-US"/>
        </a:p>
      </dgm:t>
    </dgm:pt>
    <dgm:pt modelId="{C24F5161-F9FE-4BDE-B604-775F50A1AFEB}" type="pres">
      <dgm:prSet presAssocID="{D9EA384B-1382-404C-AC83-56BAC4BC011B}" presName="hierChild4" presStyleCnt="0"/>
      <dgm:spPr/>
    </dgm:pt>
    <dgm:pt modelId="{79D7F06A-3070-46B5-86FB-55A51E9CD576}" type="pres">
      <dgm:prSet presAssocID="{17AB5792-660B-4383-9687-8B8E52C50FD5}" presName="Name35" presStyleLbl="parChTrans1D3" presStyleIdx="0" presStyleCnt="3"/>
      <dgm:spPr/>
      <dgm:t>
        <a:bodyPr/>
        <a:lstStyle/>
        <a:p>
          <a:endParaRPr lang="en-US"/>
        </a:p>
      </dgm:t>
    </dgm:pt>
    <dgm:pt modelId="{B818AE73-3ED9-43A3-9A07-4E537D76B1DD}" type="pres">
      <dgm:prSet presAssocID="{2BA445EF-63EB-4444-81DF-CC529ACC9053}" presName="hierRoot2" presStyleCnt="0">
        <dgm:presLayoutVars>
          <dgm:hierBranch val="r"/>
        </dgm:presLayoutVars>
      </dgm:prSet>
      <dgm:spPr/>
    </dgm:pt>
    <dgm:pt modelId="{CD9113DB-4EB0-4037-9E9D-E31FAAB925EA}" type="pres">
      <dgm:prSet presAssocID="{2BA445EF-63EB-4444-81DF-CC529ACC9053}" presName="rootComposite" presStyleCnt="0"/>
      <dgm:spPr/>
    </dgm:pt>
    <dgm:pt modelId="{66820C81-C0F8-4904-A029-6DEF10BE07E7}" type="pres">
      <dgm:prSet presAssocID="{2BA445EF-63EB-4444-81DF-CC529ACC9053}" presName="rootText" presStyleLbl="node3" presStyleIdx="0" presStyleCnt="3">
        <dgm:presLayoutVars>
          <dgm:chPref val="3"/>
        </dgm:presLayoutVars>
      </dgm:prSet>
      <dgm:spPr/>
      <dgm:t>
        <a:bodyPr/>
        <a:lstStyle/>
        <a:p>
          <a:endParaRPr lang="en-US"/>
        </a:p>
      </dgm:t>
    </dgm:pt>
    <dgm:pt modelId="{4CD346FD-8912-4BEE-8FFB-11EF4853091A}" type="pres">
      <dgm:prSet presAssocID="{2BA445EF-63EB-4444-81DF-CC529ACC9053}" presName="rootConnector" presStyleLbl="node3" presStyleIdx="0" presStyleCnt="3"/>
      <dgm:spPr/>
      <dgm:t>
        <a:bodyPr/>
        <a:lstStyle/>
        <a:p>
          <a:endParaRPr lang="en-US"/>
        </a:p>
      </dgm:t>
    </dgm:pt>
    <dgm:pt modelId="{24A45EA3-5A1F-48D2-B523-21EFFF611062}" type="pres">
      <dgm:prSet presAssocID="{2BA445EF-63EB-4444-81DF-CC529ACC9053}" presName="hierChild4" presStyleCnt="0"/>
      <dgm:spPr/>
    </dgm:pt>
    <dgm:pt modelId="{BFCE13B9-5C68-49C4-B3F3-460D74386D37}" type="pres">
      <dgm:prSet presAssocID="{2BA445EF-63EB-4444-81DF-CC529ACC9053}" presName="hierChild5" presStyleCnt="0"/>
      <dgm:spPr/>
    </dgm:pt>
    <dgm:pt modelId="{9FF7CFD0-6185-4430-BB2D-C5AFCE817199}" type="pres">
      <dgm:prSet presAssocID="{D9EA384B-1382-404C-AC83-56BAC4BC011B}" presName="hierChild5" presStyleCnt="0"/>
      <dgm:spPr/>
    </dgm:pt>
    <dgm:pt modelId="{4E574C51-1449-4AAE-907A-317A7BA5F70D}" type="pres">
      <dgm:prSet presAssocID="{AB4FB53F-8B0E-4BC5-879D-F0888CDA4FC5}" presName="Name35" presStyleLbl="parChTrans1D2" presStyleIdx="1" presStyleCnt="3"/>
      <dgm:spPr/>
      <dgm:t>
        <a:bodyPr/>
        <a:lstStyle/>
        <a:p>
          <a:endParaRPr lang="en-US"/>
        </a:p>
      </dgm:t>
    </dgm:pt>
    <dgm:pt modelId="{DD590CA7-1ABD-4149-84A8-3126A8257E58}" type="pres">
      <dgm:prSet presAssocID="{10B81C43-E651-425A-9004-961C011269B9}" presName="hierRoot2" presStyleCnt="0">
        <dgm:presLayoutVars>
          <dgm:hierBranch/>
        </dgm:presLayoutVars>
      </dgm:prSet>
      <dgm:spPr/>
    </dgm:pt>
    <dgm:pt modelId="{6923D12D-3287-4412-A2E7-F3F0DB6961EF}" type="pres">
      <dgm:prSet presAssocID="{10B81C43-E651-425A-9004-961C011269B9}" presName="rootComposite" presStyleCnt="0"/>
      <dgm:spPr/>
    </dgm:pt>
    <dgm:pt modelId="{380E45BB-0A76-4C39-999C-E2DB26C87382}" type="pres">
      <dgm:prSet presAssocID="{10B81C43-E651-425A-9004-961C011269B9}" presName="rootText" presStyleLbl="node2" presStyleIdx="1" presStyleCnt="3">
        <dgm:presLayoutVars>
          <dgm:chPref val="3"/>
        </dgm:presLayoutVars>
      </dgm:prSet>
      <dgm:spPr/>
      <dgm:t>
        <a:bodyPr/>
        <a:lstStyle/>
        <a:p>
          <a:endParaRPr lang="en-US"/>
        </a:p>
      </dgm:t>
    </dgm:pt>
    <dgm:pt modelId="{744C0D78-0F2C-4946-A15A-3BA0E171CAC4}" type="pres">
      <dgm:prSet presAssocID="{10B81C43-E651-425A-9004-961C011269B9}" presName="rootConnector" presStyleLbl="node2" presStyleIdx="1" presStyleCnt="3"/>
      <dgm:spPr/>
      <dgm:t>
        <a:bodyPr/>
        <a:lstStyle/>
        <a:p>
          <a:endParaRPr lang="en-US"/>
        </a:p>
      </dgm:t>
    </dgm:pt>
    <dgm:pt modelId="{4F68B345-2B97-4A2E-BED5-CBD0C305EB84}" type="pres">
      <dgm:prSet presAssocID="{10B81C43-E651-425A-9004-961C011269B9}" presName="hierChild4" presStyleCnt="0"/>
      <dgm:spPr/>
    </dgm:pt>
    <dgm:pt modelId="{C250BA7E-529A-473C-B86C-802374BACE4C}" type="pres">
      <dgm:prSet presAssocID="{ECDB6A39-A60D-461A-A38B-905680455385}" presName="Name35" presStyleLbl="parChTrans1D3" presStyleIdx="1" presStyleCnt="3"/>
      <dgm:spPr/>
      <dgm:t>
        <a:bodyPr/>
        <a:lstStyle/>
        <a:p>
          <a:endParaRPr lang="en-US"/>
        </a:p>
      </dgm:t>
    </dgm:pt>
    <dgm:pt modelId="{9190EC55-CF78-4FB6-97A6-3402B7397888}" type="pres">
      <dgm:prSet presAssocID="{39688E23-E713-460A-A36A-AC9E5BBB0530}" presName="hierRoot2" presStyleCnt="0">
        <dgm:presLayoutVars>
          <dgm:hierBranch val="r"/>
        </dgm:presLayoutVars>
      </dgm:prSet>
      <dgm:spPr/>
    </dgm:pt>
    <dgm:pt modelId="{ECB891CA-6D43-4E29-95CB-51FEAA393419}" type="pres">
      <dgm:prSet presAssocID="{39688E23-E713-460A-A36A-AC9E5BBB0530}" presName="rootComposite" presStyleCnt="0"/>
      <dgm:spPr/>
    </dgm:pt>
    <dgm:pt modelId="{BE8F64E6-6164-4A02-8C40-8127054ADD03}" type="pres">
      <dgm:prSet presAssocID="{39688E23-E713-460A-A36A-AC9E5BBB0530}" presName="rootText" presStyleLbl="node3" presStyleIdx="1" presStyleCnt="3">
        <dgm:presLayoutVars>
          <dgm:chPref val="3"/>
        </dgm:presLayoutVars>
      </dgm:prSet>
      <dgm:spPr/>
      <dgm:t>
        <a:bodyPr/>
        <a:lstStyle/>
        <a:p>
          <a:endParaRPr lang="en-US"/>
        </a:p>
      </dgm:t>
    </dgm:pt>
    <dgm:pt modelId="{3C78F130-1705-4EAA-AEE6-CF52FC30572E}" type="pres">
      <dgm:prSet presAssocID="{39688E23-E713-460A-A36A-AC9E5BBB0530}" presName="rootConnector" presStyleLbl="node3" presStyleIdx="1" presStyleCnt="3"/>
      <dgm:spPr/>
      <dgm:t>
        <a:bodyPr/>
        <a:lstStyle/>
        <a:p>
          <a:endParaRPr lang="en-US"/>
        </a:p>
      </dgm:t>
    </dgm:pt>
    <dgm:pt modelId="{3198C04B-BFFD-46DB-AF67-6A2B898F90F1}" type="pres">
      <dgm:prSet presAssocID="{39688E23-E713-460A-A36A-AC9E5BBB0530}" presName="hierChild4" presStyleCnt="0"/>
      <dgm:spPr/>
    </dgm:pt>
    <dgm:pt modelId="{F0DC8E55-BFC4-4DBB-A4E8-4F5677EB8490}" type="pres">
      <dgm:prSet presAssocID="{39688E23-E713-460A-A36A-AC9E5BBB0530}" presName="hierChild5" presStyleCnt="0"/>
      <dgm:spPr/>
    </dgm:pt>
    <dgm:pt modelId="{9FC6BD28-785B-4D7C-A967-79B389974485}" type="pres">
      <dgm:prSet presAssocID="{10B81C43-E651-425A-9004-961C011269B9}" presName="hierChild5" presStyleCnt="0"/>
      <dgm:spPr/>
    </dgm:pt>
    <dgm:pt modelId="{A359BC14-08BE-494B-A5EC-83FF71C5694D}" type="pres">
      <dgm:prSet presAssocID="{35C6B5B1-987C-4AC7-B486-9E2AD085409D}" presName="Name35" presStyleLbl="parChTrans1D2" presStyleIdx="2" presStyleCnt="3"/>
      <dgm:spPr/>
      <dgm:t>
        <a:bodyPr/>
        <a:lstStyle/>
        <a:p>
          <a:endParaRPr lang="en-US"/>
        </a:p>
      </dgm:t>
    </dgm:pt>
    <dgm:pt modelId="{1B957170-3927-4094-A06A-5ECE686C4899}" type="pres">
      <dgm:prSet presAssocID="{2CA0789A-F774-4A43-8FC1-BC751DA476BE}" presName="hierRoot2" presStyleCnt="0">
        <dgm:presLayoutVars>
          <dgm:hierBranch/>
        </dgm:presLayoutVars>
      </dgm:prSet>
      <dgm:spPr/>
    </dgm:pt>
    <dgm:pt modelId="{C1118793-9203-438C-9B38-30FBEB887238}" type="pres">
      <dgm:prSet presAssocID="{2CA0789A-F774-4A43-8FC1-BC751DA476BE}" presName="rootComposite" presStyleCnt="0"/>
      <dgm:spPr/>
    </dgm:pt>
    <dgm:pt modelId="{6AA3A828-D088-4C04-8024-F3C87310544C}" type="pres">
      <dgm:prSet presAssocID="{2CA0789A-F774-4A43-8FC1-BC751DA476BE}" presName="rootText" presStyleLbl="node2" presStyleIdx="2" presStyleCnt="3" custLinFactNeighborX="4310">
        <dgm:presLayoutVars>
          <dgm:chPref val="3"/>
        </dgm:presLayoutVars>
      </dgm:prSet>
      <dgm:spPr/>
      <dgm:t>
        <a:bodyPr/>
        <a:lstStyle/>
        <a:p>
          <a:endParaRPr lang="en-US"/>
        </a:p>
      </dgm:t>
    </dgm:pt>
    <dgm:pt modelId="{0BADE70D-4517-419F-AE78-3317AC83ACB3}" type="pres">
      <dgm:prSet presAssocID="{2CA0789A-F774-4A43-8FC1-BC751DA476BE}" presName="rootConnector" presStyleLbl="node2" presStyleIdx="2" presStyleCnt="3"/>
      <dgm:spPr/>
      <dgm:t>
        <a:bodyPr/>
        <a:lstStyle/>
        <a:p>
          <a:endParaRPr lang="en-US"/>
        </a:p>
      </dgm:t>
    </dgm:pt>
    <dgm:pt modelId="{57D5F83F-32C5-4E57-83B9-73D974ABC410}" type="pres">
      <dgm:prSet presAssocID="{2CA0789A-F774-4A43-8FC1-BC751DA476BE}" presName="hierChild4" presStyleCnt="0"/>
      <dgm:spPr/>
    </dgm:pt>
    <dgm:pt modelId="{9275E57D-4843-4B15-94D2-3AD6FAE44384}" type="pres">
      <dgm:prSet presAssocID="{7A0D297F-B866-4381-91AE-7281FCA887C5}" presName="Name35" presStyleLbl="parChTrans1D3" presStyleIdx="2" presStyleCnt="3"/>
      <dgm:spPr/>
      <dgm:t>
        <a:bodyPr/>
        <a:lstStyle/>
        <a:p>
          <a:endParaRPr lang="en-US"/>
        </a:p>
      </dgm:t>
    </dgm:pt>
    <dgm:pt modelId="{102704B0-7C6F-4CBE-91F1-F78AAC2FF54E}" type="pres">
      <dgm:prSet presAssocID="{1BEF863D-4C72-4FD3-B086-38E67C9A542F}" presName="hierRoot2" presStyleCnt="0">
        <dgm:presLayoutVars>
          <dgm:hierBranch val="r"/>
        </dgm:presLayoutVars>
      </dgm:prSet>
      <dgm:spPr/>
    </dgm:pt>
    <dgm:pt modelId="{CC494925-71A5-45B1-8049-B2F172A48855}" type="pres">
      <dgm:prSet presAssocID="{1BEF863D-4C72-4FD3-B086-38E67C9A542F}" presName="rootComposite" presStyleCnt="0"/>
      <dgm:spPr/>
    </dgm:pt>
    <dgm:pt modelId="{084646CB-4A40-49BF-A9C4-F2BC8D214E65}" type="pres">
      <dgm:prSet presAssocID="{1BEF863D-4C72-4FD3-B086-38E67C9A542F}" presName="rootText" presStyleLbl="node3" presStyleIdx="2" presStyleCnt="3">
        <dgm:presLayoutVars>
          <dgm:chPref val="3"/>
        </dgm:presLayoutVars>
      </dgm:prSet>
      <dgm:spPr/>
      <dgm:t>
        <a:bodyPr/>
        <a:lstStyle/>
        <a:p>
          <a:endParaRPr lang="en-US"/>
        </a:p>
      </dgm:t>
    </dgm:pt>
    <dgm:pt modelId="{46B46D29-EF5B-4DB3-A345-C7409BC2FB61}" type="pres">
      <dgm:prSet presAssocID="{1BEF863D-4C72-4FD3-B086-38E67C9A542F}" presName="rootConnector" presStyleLbl="node3" presStyleIdx="2" presStyleCnt="3"/>
      <dgm:spPr/>
      <dgm:t>
        <a:bodyPr/>
        <a:lstStyle/>
        <a:p>
          <a:endParaRPr lang="en-US"/>
        </a:p>
      </dgm:t>
    </dgm:pt>
    <dgm:pt modelId="{5101587B-4748-4AAB-8AEC-700A65698809}" type="pres">
      <dgm:prSet presAssocID="{1BEF863D-4C72-4FD3-B086-38E67C9A542F}" presName="hierChild4" presStyleCnt="0"/>
      <dgm:spPr/>
    </dgm:pt>
    <dgm:pt modelId="{494B8561-5BF2-41B4-96B2-900465ED1CEF}" type="pres">
      <dgm:prSet presAssocID="{1BEF863D-4C72-4FD3-B086-38E67C9A542F}" presName="hierChild5" presStyleCnt="0"/>
      <dgm:spPr/>
    </dgm:pt>
    <dgm:pt modelId="{21398C1A-1ABF-4F35-B6F5-20B3E173F7D8}" type="pres">
      <dgm:prSet presAssocID="{2CA0789A-F774-4A43-8FC1-BC751DA476BE}" presName="hierChild5" presStyleCnt="0"/>
      <dgm:spPr/>
    </dgm:pt>
    <dgm:pt modelId="{18D4BDAB-954F-4A34-A5E7-AEF36D8E9A62}" type="pres">
      <dgm:prSet presAssocID="{3088047C-C652-40A7-9B86-B5056F0975A9}" presName="hierChild3" presStyleCnt="0"/>
      <dgm:spPr/>
    </dgm:pt>
  </dgm:ptLst>
  <dgm:cxnLst>
    <dgm:cxn modelId="{06290CCE-BF9A-452A-8850-F5B8FBB79CEA}" srcId="{C7D45BF3-3205-457E-A857-566E4FD88FEC}" destId="{3088047C-C652-40A7-9B86-B5056F0975A9}" srcOrd="0" destOrd="0" parTransId="{A89783EC-55E3-4CF9-8182-62CCE222A34C}" sibTransId="{DD362C44-16DF-4AF6-9433-955812BCDAEC}"/>
    <dgm:cxn modelId="{F4480050-AD6A-C54C-BC11-4E3E11202F9B}" type="presOf" srcId="{39688E23-E713-460A-A36A-AC9E5BBB0530}" destId="{BE8F64E6-6164-4A02-8C40-8127054ADD03}" srcOrd="0" destOrd="0" presId="urn:microsoft.com/office/officeart/2005/8/layout/orgChart1"/>
    <dgm:cxn modelId="{35ED232B-B538-5045-8A28-0292F07BE014}" type="presOf" srcId="{10B81C43-E651-425A-9004-961C011269B9}" destId="{380E45BB-0A76-4C39-999C-E2DB26C87382}" srcOrd="0" destOrd="0" presId="urn:microsoft.com/office/officeart/2005/8/layout/orgChart1"/>
    <dgm:cxn modelId="{464BEBB2-EEB1-3B45-A132-4EB2B9107AC6}" type="presOf" srcId="{35C6B5B1-987C-4AC7-B486-9E2AD085409D}" destId="{A359BC14-08BE-494B-A5EC-83FF71C5694D}" srcOrd="0" destOrd="0" presId="urn:microsoft.com/office/officeart/2005/8/layout/orgChart1"/>
    <dgm:cxn modelId="{AF2E3498-79D0-5541-8DEB-6E7E8A30B054}" type="presOf" srcId="{2BA445EF-63EB-4444-81DF-CC529ACC9053}" destId="{4CD346FD-8912-4BEE-8FFB-11EF4853091A}" srcOrd="1" destOrd="0" presId="urn:microsoft.com/office/officeart/2005/8/layout/orgChart1"/>
    <dgm:cxn modelId="{3CE8FAB1-5F6C-4E74-BFC4-B41BD1CED72E}" srcId="{10B81C43-E651-425A-9004-961C011269B9}" destId="{39688E23-E713-460A-A36A-AC9E5BBB0530}" srcOrd="0" destOrd="0" parTransId="{ECDB6A39-A60D-461A-A38B-905680455385}" sibTransId="{CDE11B0D-94BA-4FF2-816C-279410AC3F9D}"/>
    <dgm:cxn modelId="{32AC50B6-A540-3F49-98D3-3F9BA6FE7ECB}" type="presOf" srcId="{1BEF863D-4C72-4FD3-B086-38E67C9A542F}" destId="{084646CB-4A40-49BF-A9C4-F2BC8D214E65}" srcOrd="0" destOrd="0" presId="urn:microsoft.com/office/officeart/2005/8/layout/orgChart1"/>
    <dgm:cxn modelId="{EB983D59-A98D-2D41-A4AF-57AED1346E19}" type="presOf" srcId="{17AB5792-660B-4383-9687-8B8E52C50FD5}" destId="{79D7F06A-3070-46B5-86FB-55A51E9CD576}" srcOrd="0" destOrd="0" presId="urn:microsoft.com/office/officeart/2005/8/layout/orgChart1"/>
    <dgm:cxn modelId="{A6811D66-F614-084B-9EF0-EE44062FA981}" type="presOf" srcId="{2CA0789A-F774-4A43-8FC1-BC751DA476BE}" destId="{0BADE70D-4517-419F-AE78-3317AC83ACB3}" srcOrd="1" destOrd="0" presId="urn:microsoft.com/office/officeart/2005/8/layout/orgChart1"/>
    <dgm:cxn modelId="{F2F28569-67B7-0646-8E12-5DEDDA211DD1}" type="presOf" srcId="{39688E23-E713-460A-A36A-AC9E5BBB0530}" destId="{3C78F130-1705-4EAA-AEE6-CF52FC30572E}" srcOrd="1" destOrd="0" presId="urn:microsoft.com/office/officeart/2005/8/layout/orgChart1"/>
    <dgm:cxn modelId="{3589B77A-1302-0C4D-9CA1-864794D59C51}" type="presOf" srcId="{AB4FB53F-8B0E-4BC5-879D-F0888CDA4FC5}" destId="{4E574C51-1449-4AAE-907A-317A7BA5F70D}" srcOrd="0" destOrd="0" presId="urn:microsoft.com/office/officeart/2005/8/layout/orgChart1"/>
    <dgm:cxn modelId="{61F20C80-9FF3-F743-BF4C-5B3188E48F7E}" type="presOf" srcId="{D9EA384B-1382-404C-AC83-56BAC4BC011B}" destId="{839FFB6E-DA58-446E-8F18-192CFF8DB893}" srcOrd="0" destOrd="0" presId="urn:microsoft.com/office/officeart/2005/8/layout/orgChart1"/>
    <dgm:cxn modelId="{434081E4-23A8-4D06-B9A2-3D69A8E623A1}" srcId="{D9EA384B-1382-404C-AC83-56BAC4BC011B}" destId="{2BA445EF-63EB-4444-81DF-CC529ACC9053}" srcOrd="0" destOrd="0" parTransId="{17AB5792-660B-4383-9687-8B8E52C50FD5}" sibTransId="{F7996EF1-297F-49C6-88A9-DDB4CF3E6B05}"/>
    <dgm:cxn modelId="{DAE7E256-B043-7B48-8465-2B451D1CF77B}" type="presOf" srcId="{768C3289-B415-4CEC-87B5-A4762F5546EE}" destId="{D6510C29-300C-4383-96F6-F28239ADC8DF}" srcOrd="0" destOrd="0" presId="urn:microsoft.com/office/officeart/2005/8/layout/orgChart1"/>
    <dgm:cxn modelId="{11629D17-0940-C641-A59C-ED1703F14152}" type="presOf" srcId="{3088047C-C652-40A7-9B86-B5056F0975A9}" destId="{B75CE3BA-2A6D-4D4B-AF65-77CBD1EB2E0E}" srcOrd="0" destOrd="0" presId="urn:microsoft.com/office/officeart/2005/8/layout/orgChart1"/>
    <dgm:cxn modelId="{F3D3DD22-AE4C-4EB4-9341-23349BAB790A}" srcId="{3088047C-C652-40A7-9B86-B5056F0975A9}" destId="{D9EA384B-1382-404C-AC83-56BAC4BC011B}" srcOrd="0" destOrd="0" parTransId="{768C3289-B415-4CEC-87B5-A4762F5546EE}" sibTransId="{2111A2A1-5560-4A00-BCE8-3C16D250C971}"/>
    <dgm:cxn modelId="{C3D57851-466A-7A4A-B2FB-98AAA5A68BB1}" type="presOf" srcId="{7A0D297F-B866-4381-91AE-7281FCA887C5}" destId="{9275E57D-4843-4B15-94D2-3AD6FAE44384}" srcOrd="0" destOrd="0" presId="urn:microsoft.com/office/officeart/2005/8/layout/orgChart1"/>
    <dgm:cxn modelId="{7260F214-E38F-2242-8CDD-661E3495F155}" type="presOf" srcId="{3088047C-C652-40A7-9B86-B5056F0975A9}" destId="{C88407F3-E561-4C16-95DE-51883D18F600}" srcOrd="1" destOrd="0" presId="urn:microsoft.com/office/officeart/2005/8/layout/orgChart1"/>
    <dgm:cxn modelId="{6E208E82-4184-3C40-A178-3CEA0FE268EA}" type="presOf" srcId="{1BEF863D-4C72-4FD3-B086-38E67C9A542F}" destId="{46B46D29-EF5B-4DB3-A345-C7409BC2FB61}" srcOrd="1" destOrd="0" presId="urn:microsoft.com/office/officeart/2005/8/layout/orgChart1"/>
    <dgm:cxn modelId="{951ED3DF-5B07-443A-86AA-5E70BB9C062B}" srcId="{3088047C-C652-40A7-9B86-B5056F0975A9}" destId="{10B81C43-E651-425A-9004-961C011269B9}" srcOrd="1" destOrd="0" parTransId="{AB4FB53F-8B0E-4BC5-879D-F0888CDA4FC5}" sibTransId="{10F5D06A-A852-4F86-8BA4-C03B0492D780}"/>
    <dgm:cxn modelId="{164BEEC7-4B15-E64F-9212-E8EFD1A7CD1E}" type="presOf" srcId="{2BA445EF-63EB-4444-81DF-CC529ACC9053}" destId="{66820C81-C0F8-4904-A029-6DEF10BE07E7}" srcOrd="0" destOrd="0" presId="urn:microsoft.com/office/officeart/2005/8/layout/orgChart1"/>
    <dgm:cxn modelId="{7DE54215-CC39-C548-8537-12A381CA9CCA}" type="presOf" srcId="{10B81C43-E651-425A-9004-961C011269B9}" destId="{744C0D78-0F2C-4946-A15A-3BA0E171CAC4}" srcOrd="1" destOrd="0" presId="urn:microsoft.com/office/officeart/2005/8/layout/orgChart1"/>
    <dgm:cxn modelId="{779E000C-7157-9640-A435-08887D42D068}" type="presOf" srcId="{C7D45BF3-3205-457E-A857-566E4FD88FEC}" destId="{5D659989-D04D-4DE2-B402-221DC7A37D0B}" srcOrd="0" destOrd="0" presId="urn:microsoft.com/office/officeart/2005/8/layout/orgChart1"/>
    <dgm:cxn modelId="{C91F0945-8869-4C47-B118-104ABF02D21A}" type="presOf" srcId="{D9EA384B-1382-404C-AC83-56BAC4BC011B}" destId="{BBFC98EC-5F6A-4457-A197-5EB9D41DF4FA}" srcOrd="1" destOrd="0" presId="urn:microsoft.com/office/officeart/2005/8/layout/orgChart1"/>
    <dgm:cxn modelId="{64709561-09B0-FD42-8BCF-F069A5744468}" type="presOf" srcId="{2CA0789A-F774-4A43-8FC1-BC751DA476BE}" destId="{6AA3A828-D088-4C04-8024-F3C87310544C}" srcOrd="0" destOrd="0" presId="urn:microsoft.com/office/officeart/2005/8/layout/orgChart1"/>
    <dgm:cxn modelId="{16EBD50C-5DFC-4DED-98DE-B5F977F58171}" srcId="{2CA0789A-F774-4A43-8FC1-BC751DA476BE}" destId="{1BEF863D-4C72-4FD3-B086-38E67C9A542F}" srcOrd="0" destOrd="0" parTransId="{7A0D297F-B866-4381-91AE-7281FCA887C5}" sibTransId="{D88A4320-6EF7-456C-814C-65DCB88A894E}"/>
    <dgm:cxn modelId="{0452AC69-08F4-434F-881B-67AE0F54041F}" type="presOf" srcId="{ECDB6A39-A60D-461A-A38B-905680455385}" destId="{C250BA7E-529A-473C-B86C-802374BACE4C}" srcOrd="0" destOrd="0" presId="urn:microsoft.com/office/officeart/2005/8/layout/orgChart1"/>
    <dgm:cxn modelId="{8FD55879-E043-4B56-AC9F-7E3F4626C85C}" srcId="{3088047C-C652-40A7-9B86-B5056F0975A9}" destId="{2CA0789A-F774-4A43-8FC1-BC751DA476BE}" srcOrd="2" destOrd="0" parTransId="{35C6B5B1-987C-4AC7-B486-9E2AD085409D}" sibTransId="{967CBB28-F7C0-4ADA-B8F1-2031751719F3}"/>
    <dgm:cxn modelId="{D64072B9-1094-EA4A-A602-ED333D3F01C2}" type="presParOf" srcId="{5D659989-D04D-4DE2-B402-221DC7A37D0B}" destId="{D3C43C93-8A17-47BF-9E3E-8E5A35C99BB2}" srcOrd="0" destOrd="0" presId="urn:microsoft.com/office/officeart/2005/8/layout/orgChart1"/>
    <dgm:cxn modelId="{A69392EA-73B6-FF48-B215-64EDCE42C1BE}" type="presParOf" srcId="{D3C43C93-8A17-47BF-9E3E-8E5A35C99BB2}" destId="{59895587-B573-4615-80E4-56A4A1318E7F}" srcOrd="0" destOrd="0" presId="urn:microsoft.com/office/officeart/2005/8/layout/orgChart1"/>
    <dgm:cxn modelId="{20AC1E60-CE35-BF4E-BFF5-C8CE5B9F2848}" type="presParOf" srcId="{59895587-B573-4615-80E4-56A4A1318E7F}" destId="{B75CE3BA-2A6D-4D4B-AF65-77CBD1EB2E0E}" srcOrd="0" destOrd="0" presId="urn:microsoft.com/office/officeart/2005/8/layout/orgChart1"/>
    <dgm:cxn modelId="{F584D48D-FDA8-F24F-AD10-9B9A34855279}" type="presParOf" srcId="{59895587-B573-4615-80E4-56A4A1318E7F}" destId="{C88407F3-E561-4C16-95DE-51883D18F600}" srcOrd="1" destOrd="0" presId="urn:microsoft.com/office/officeart/2005/8/layout/orgChart1"/>
    <dgm:cxn modelId="{5006C6D7-D951-8845-93D7-ACCEA256AAFD}" type="presParOf" srcId="{D3C43C93-8A17-47BF-9E3E-8E5A35C99BB2}" destId="{FB685B43-E528-4995-9EC2-3962AE7F6E2C}" srcOrd="1" destOrd="0" presId="urn:microsoft.com/office/officeart/2005/8/layout/orgChart1"/>
    <dgm:cxn modelId="{C3339181-5130-CD42-A889-5EBB1180791D}" type="presParOf" srcId="{FB685B43-E528-4995-9EC2-3962AE7F6E2C}" destId="{D6510C29-300C-4383-96F6-F28239ADC8DF}" srcOrd="0" destOrd="0" presId="urn:microsoft.com/office/officeart/2005/8/layout/orgChart1"/>
    <dgm:cxn modelId="{BBFB0013-0175-F04D-A203-7759AB185607}" type="presParOf" srcId="{FB685B43-E528-4995-9EC2-3962AE7F6E2C}" destId="{09021311-3669-4D20-84A3-E9B6340AA016}" srcOrd="1" destOrd="0" presId="urn:microsoft.com/office/officeart/2005/8/layout/orgChart1"/>
    <dgm:cxn modelId="{07E8A2CF-A136-2943-BD36-CE6183560FBE}" type="presParOf" srcId="{09021311-3669-4D20-84A3-E9B6340AA016}" destId="{142C7593-259C-4844-8C01-05370007859A}" srcOrd="0" destOrd="0" presId="urn:microsoft.com/office/officeart/2005/8/layout/orgChart1"/>
    <dgm:cxn modelId="{34A4CD0D-206B-5143-A309-A8FDCADE5D6B}" type="presParOf" srcId="{142C7593-259C-4844-8C01-05370007859A}" destId="{839FFB6E-DA58-446E-8F18-192CFF8DB893}" srcOrd="0" destOrd="0" presId="urn:microsoft.com/office/officeart/2005/8/layout/orgChart1"/>
    <dgm:cxn modelId="{C3FF2A55-C218-9E45-91F5-18B6AA4CAC1F}" type="presParOf" srcId="{142C7593-259C-4844-8C01-05370007859A}" destId="{BBFC98EC-5F6A-4457-A197-5EB9D41DF4FA}" srcOrd="1" destOrd="0" presId="urn:microsoft.com/office/officeart/2005/8/layout/orgChart1"/>
    <dgm:cxn modelId="{8405D24B-A265-9E4C-AE86-4CCA1F6DE037}" type="presParOf" srcId="{09021311-3669-4D20-84A3-E9B6340AA016}" destId="{C24F5161-F9FE-4BDE-B604-775F50A1AFEB}" srcOrd="1" destOrd="0" presId="urn:microsoft.com/office/officeart/2005/8/layout/orgChart1"/>
    <dgm:cxn modelId="{3B7E4EC8-ECBC-9448-9F32-E4EBB9D8E883}" type="presParOf" srcId="{C24F5161-F9FE-4BDE-B604-775F50A1AFEB}" destId="{79D7F06A-3070-46B5-86FB-55A51E9CD576}" srcOrd="0" destOrd="0" presId="urn:microsoft.com/office/officeart/2005/8/layout/orgChart1"/>
    <dgm:cxn modelId="{D86DF091-1581-1849-9866-159D26DB0BE5}" type="presParOf" srcId="{C24F5161-F9FE-4BDE-B604-775F50A1AFEB}" destId="{B818AE73-3ED9-43A3-9A07-4E537D76B1DD}" srcOrd="1" destOrd="0" presId="urn:microsoft.com/office/officeart/2005/8/layout/orgChart1"/>
    <dgm:cxn modelId="{B9B1C449-A342-B34E-83A2-0F8710703BFB}" type="presParOf" srcId="{B818AE73-3ED9-43A3-9A07-4E537D76B1DD}" destId="{CD9113DB-4EB0-4037-9E9D-E31FAAB925EA}" srcOrd="0" destOrd="0" presId="urn:microsoft.com/office/officeart/2005/8/layout/orgChart1"/>
    <dgm:cxn modelId="{67C862D6-1DEB-0B46-890C-AF8C7F65EA3B}" type="presParOf" srcId="{CD9113DB-4EB0-4037-9E9D-E31FAAB925EA}" destId="{66820C81-C0F8-4904-A029-6DEF10BE07E7}" srcOrd="0" destOrd="0" presId="urn:microsoft.com/office/officeart/2005/8/layout/orgChart1"/>
    <dgm:cxn modelId="{54A0229A-2868-074C-8F6D-EAD3106C6E48}" type="presParOf" srcId="{CD9113DB-4EB0-4037-9E9D-E31FAAB925EA}" destId="{4CD346FD-8912-4BEE-8FFB-11EF4853091A}" srcOrd="1" destOrd="0" presId="urn:microsoft.com/office/officeart/2005/8/layout/orgChart1"/>
    <dgm:cxn modelId="{E17943E5-825F-A647-B8E7-49E0729CA57F}" type="presParOf" srcId="{B818AE73-3ED9-43A3-9A07-4E537D76B1DD}" destId="{24A45EA3-5A1F-48D2-B523-21EFFF611062}" srcOrd="1" destOrd="0" presId="urn:microsoft.com/office/officeart/2005/8/layout/orgChart1"/>
    <dgm:cxn modelId="{91BD2795-9202-AB4B-9271-8FCCE64819B2}" type="presParOf" srcId="{B818AE73-3ED9-43A3-9A07-4E537D76B1DD}" destId="{BFCE13B9-5C68-49C4-B3F3-460D74386D37}" srcOrd="2" destOrd="0" presId="urn:microsoft.com/office/officeart/2005/8/layout/orgChart1"/>
    <dgm:cxn modelId="{BF404BA8-CE85-C04C-9324-896BA90CCF7E}" type="presParOf" srcId="{09021311-3669-4D20-84A3-E9B6340AA016}" destId="{9FF7CFD0-6185-4430-BB2D-C5AFCE817199}" srcOrd="2" destOrd="0" presId="urn:microsoft.com/office/officeart/2005/8/layout/orgChart1"/>
    <dgm:cxn modelId="{1463E27D-BC25-674D-B950-DBEAE3B523E2}" type="presParOf" srcId="{FB685B43-E528-4995-9EC2-3962AE7F6E2C}" destId="{4E574C51-1449-4AAE-907A-317A7BA5F70D}" srcOrd="2" destOrd="0" presId="urn:microsoft.com/office/officeart/2005/8/layout/orgChart1"/>
    <dgm:cxn modelId="{27CDC1FE-4FBE-5E4B-A644-44AB63260B23}" type="presParOf" srcId="{FB685B43-E528-4995-9EC2-3962AE7F6E2C}" destId="{DD590CA7-1ABD-4149-84A8-3126A8257E58}" srcOrd="3" destOrd="0" presId="urn:microsoft.com/office/officeart/2005/8/layout/orgChart1"/>
    <dgm:cxn modelId="{590C3DB3-BB13-1842-8E50-BB0B8610FE48}" type="presParOf" srcId="{DD590CA7-1ABD-4149-84A8-3126A8257E58}" destId="{6923D12D-3287-4412-A2E7-F3F0DB6961EF}" srcOrd="0" destOrd="0" presId="urn:microsoft.com/office/officeart/2005/8/layout/orgChart1"/>
    <dgm:cxn modelId="{4E0563F6-4913-2647-9795-3333E4172A58}" type="presParOf" srcId="{6923D12D-3287-4412-A2E7-F3F0DB6961EF}" destId="{380E45BB-0A76-4C39-999C-E2DB26C87382}" srcOrd="0" destOrd="0" presId="urn:microsoft.com/office/officeart/2005/8/layout/orgChart1"/>
    <dgm:cxn modelId="{124D703F-9956-0245-9388-93B4903BFE97}" type="presParOf" srcId="{6923D12D-3287-4412-A2E7-F3F0DB6961EF}" destId="{744C0D78-0F2C-4946-A15A-3BA0E171CAC4}" srcOrd="1" destOrd="0" presId="urn:microsoft.com/office/officeart/2005/8/layout/orgChart1"/>
    <dgm:cxn modelId="{54BCB198-242F-B641-BD0B-99873856C89A}" type="presParOf" srcId="{DD590CA7-1ABD-4149-84A8-3126A8257E58}" destId="{4F68B345-2B97-4A2E-BED5-CBD0C305EB84}" srcOrd="1" destOrd="0" presId="urn:microsoft.com/office/officeart/2005/8/layout/orgChart1"/>
    <dgm:cxn modelId="{6128C695-F434-EC4C-9EA9-B4420B40B35C}" type="presParOf" srcId="{4F68B345-2B97-4A2E-BED5-CBD0C305EB84}" destId="{C250BA7E-529A-473C-B86C-802374BACE4C}" srcOrd="0" destOrd="0" presId="urn:microsoft.com/office/officeart/2005/8/layout/orgChart1"/>
    <dgm:cxn modelId="{05BBF812-FD2E-3442-BFB7-51595233428D}" type="presParOf" srcId="{4F68B345-2B97-4A2E-BED5-CBD0C305EB84}" destId="{9190EC55-CF78-4FB6-97A6-3402B7397888}" srcOrd="1" destOrd="0" presId="urn:microsoft.com/office/officeart/2005/8/layout/orgChart1"/>
    <dgm:cxn modelId="{71E1C665-A77A-C04B-A924-13E05E811C79}" type="presParOf" srcId="{9190EC55-CF78-4FB6-97A6-3402B7397888}" destId="{ECB891CA-6D43-4E29-95CB-51FEAA393419}" srcOrd="0" destOrd="0" presId="urn:microsoft.com/office/officeart/2005/8/layout/orgChart1"/>
    <dgm:cxn modelId="{9FF60DBA-AAF2-D940-BE9F-AA65D1E64DBC}" type="presParOf" srcId="{ECB891CA-6D43-4E29-95CB-51FEAA393419}" destId="{BE8F64E6-6164-4A02-8C40-8127054ADD03}" srcOrd="0" destOrd="0" presId="urn:microsoft.com/office/officeart/2005/8/layout/orgChart1"/>
    <dgm:cxn modelId="{70D3607F-428F-7149-8218-7E231190B1A0}" type="presParOf" srcId="{ECB891CA-6D43-4E29-95CB-51FEAA393419}" destId="{3C78F130-1705-4EAA-AEE6-CF52FC30572E}" srcOrd="1" destOrd="0" presId="urn:microsoft.com/office/officeart/2005/8/layout/orgChart1"/>
    <dgm:cxn modelId="{A227E7FA-C1B7-4841-804D-9C514ADCBF0A}" type="presParOf" srcId="{9190EC55-CF78-4FB6-97A6-3402B7397888}" destId="{3198C04B-BFFD-46DB-AF67-6A2B898F90F1}" srcOrd="1" destOrd="0" presId="urn:microsoft.com/office/officeart/2005/8/layout/orgChart1"/>
    <dgm:cxn modelId="{FFDEB9B4-EFB2-2E45-AFA9-FFEFD6E5540F}" type="presParOf" srcId="{9190EC55-CF78-4FB6-97A6-3402B7397888}" destId="{F0DC8E55-BFC4-4DBB-A4E8-4F5677EB8490}" srcOrd="2" destOrd="0" presId="urn:microsoft.com/office/officeart/2005/8/layout/orgChart1"/>
    <dgm:cxn modelId="{72E8C64A-7D8E-E04C-A6FC-F75B114D964E}" type="presParOf" srcId="{DD590CA7-1ABD-4149-84A8-3126A8257E58}" destId="{9FC6BD28-785B-4D7C-A967-79B389974485}" srcOrd="2" destOrd="0" presId="urn:microsoft.com/office/officeart/2005/8/layout/orgChart1"/>
    <dgm:cxn modelId="{CBDC19DF-533E-C74C-8A80-6D397ACFA58B}" type="presParOf" srcId="{FB685B43-E528-4995-9EC2-3962AE7F6E2C}" destId="{A359BC14-08BE-494B-A5EC-83FF71C5694D}" srcOrd="4" destOrd="0" presId="urn:microsoft.com/office/officeart/2005/8/layout/orgChart1"/>
    <dgm:cxn modelId="{115EA31F-7DF8-2640-8994-6F841EAB7A71}" type="presParOf" srcId="{FB685B43-E528-4995-9EC2-3962AE7F6E2C}" destId="{1B957170-3927-4094-A06A-5ECE686C4899}" srcOrd="5" destOrd="0" presId="urn:microsoft.com/office/officeart/2005/8/layout/orgChart1"/>
    <dgm:cxn modelId="{C204F80B-FC2F-6F40-8DFA-38C976DD97E8}" type="presParOf" srcId="{1B957170-3927-4094-A06A-5ECE686C4899}" destId="{C1118793-9203-438C-9B38-30FBEB887238}" srcOrd="0" destOrd="0" presId="urn:microsoft.com/office/officeart/2005/8/layout/orgChart1"/>
    <dgm:cxn modelId="{D2C69CD5-BE29-E148-8266-DB01E736B025}" type="presParOf" srcId="{C1118793-9203-438C-9B38-30FBEB887238}" destId="{6AA3A828-D088-4C04-8024-F3C87310544C}" srcOrd="0" destOrd="0" presId="urn:microsoft.com/office/officeart/2005/8/layout/orgChart1"/>
    <dgm:cxn modelId="{F3D4BECF-9950-3440-A51B-A48CF2EC27B7}" type="presParOf" srcId="{C1118793-9203-438C-9B38-30FBEB887238}" destId="{0BADE70D-4517-419F-AE78-3317AC83ACB3}" srcOrd="1" destOrd="0" presId="urn:microsoft.com/office/officeart/2005/8/layout/orgChart1"/>
    <dgm:cxn modelId="{3D6EA9D0-60D5-FE43-99FD-0082AD337CA6}" type="presParOf" srcId="{1B957170-3927-4094-A06A-5ECE686C4899}" destId="{57D5F83F-32C5-4E57-83B9-73D974ABC410}" srcOrd="1" destOrd="0" presId="urn:microsoft.com/office/officeart/2005/8/layout/orgChart1"/>
    <dgm:cxn modelId="{484E2D53-F4B8-F848-A4BD-C704E967FA97}" type="presParOf" srcId="{57D5F83F-32C5-4E57-83B9-73D974ABC410}" destId="{9275E57D-4843-4B15-94D2-3AD6FAE44384}" srcOrd="0" destOrd="0" presId="urn:microsoft.com/office/officeart/2005/8/layout/orgChart1"/>
    <dgm:cxn modelId="{0332B200-A458-AA43-AA8E-936DD898FDD6}" type="presParOf" srcId="{57D5F83F-32C5-4E57-83B9-73D974ABC410}" destId="{102704B0-7C6F-4CBE-91F1-F78AAC2FF54E}" srcOrd="1" destOrd="0" presId="urn:microsoft.com/office/officeart/2005/8/layout/orgChart1"/>
    <dgm:cxn modelId="{1C6AFD24-C7A0-3146-B426-D66756796E41}" type="presParOf" srcId="{102704B0-7C6F-4CBE-91F1-F78AAC2FF54E}" destId="{CC494925-71A5-45B1-8049-B2F172A48855}" srcOrd="0" destOrd="0" presId="urn:microsoft.com/office/officeart/2005/8/layout/orgChart1"/>
    <dgm:cxn modelId="{C7A6F6F1-72C0-E94C-8004-199B87BEA1AC}" type="presParOf" srcId="{CC494925-71A5-45B1-8049-B2F172A48855}" destId="{084646CB-4A40-49BF-A9C4-F2BC8D214E65}" srcOrd="0" destOrd="0" presId="urn:microsoft.com/office/officeart/2005/8/layout/orgChart1"/>
    <dgm:cxn modelId="{0BCF4D0C-B33E-8A43-A9EF-2229B3DEA23F}" type="presParOf" srcId="{CC494925-71A5-45B1-8049-B2F172A48855}" destId="{46B46D29-EF5B-4DB3-A345-C7409BC2FB61}" srcOrd="1" destOrd="0" presId="urn:microsoft.com/office/officeart/2005/8/layout/orgChart1"/>
    <dgm:cxn modelId="{60E45EC3-218D-5547-AE90-112C32F74B70}" type="presParOf" srcId="{102704B0-7C6F-4CBE-91F1-F78AAC2FF54E}" destId="{5101587B-4748-4AAB-8AEC-700A65698809}" srcOrd="1" destOrd="0" presId="urn:microsoft.com/office/officeart/2005/8/layout/orgChart1"/>
    <dgm:cxn modelId="{E7781F49-2BB4-1046-BB61-E7D360B63090}" type="presParOf" srcId="{102704B0-7C6F-4CBE-91F1-F78AAC2FF54E}" destId="{494B8561-5BF2-41B4-96B2-900465ED1CEF}" srcOrd="2" destOrd="0" presId="urn:microsoft.com/office/officeart/2005/8/layout/orgChart1"/>
    <dgm:cxn modelId="{C47C9AF2-9DA4-0D4C-9197-2E43F1D416D1}" type="presParOf" srcId="{1B957170-3927-4094-A06A-5ECE686C4899}" destId="{21398C1A-1ABF-4F35-B6F5-20B3E173F7D8}" srcOrd="2" destOrd="0" presId="urn:microsoft.com/office/officeart/2005/8/layout/orgChart1"/>
    <dgm:cxn modelId="{847BD62A-CC0E-E845-99B4-96A8298004D6}" type="presParOf" srcId="{D3C43C93-8A17-47BF-9E3E-8E5A35C99BB2}" destId="{18D4BDAB-954F-4A34-A5E7-AEF36D8E9A6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D8118-AD00-4EF7-8389-19E4DE33DA88}" type="doc">
      <dgm:prSet loTypeId="urn:microsoft.com/office/officeart/2005/8/layout/chevron2" loCatId="list" qsTypeId="urn:microsoft.com/office/officeart/2005/8/quickstyle/3d3" qsCatId="3D" csTypeId="urn:microsoft.com/office/officeart/2005/8/colors/accent1_2#2" csCatId="accent1" phldr="1"/>
      <dgm:spPr/>
      <dgm:t>
        <a:bodyPr/>
        <a:lstStyle/>
        <a:p>
          <a:endParaRPr lang="en-US"/>
        </a:p>
      </dgm:t>
    </dgm:pt>
    <dgm:pt modelId="{D0D5E55A-85C2-43B5-BD85-66BB76805E98}">
      <dgm:prSet phldrT="[Text]"/>
      <dgm:spPr/>
      <dgm:t>
        <a:bodyPr/>
        <a:lstStyle/>
        <a:p>
          <a:r>
            <a:rPr lang="en-US" dirty="0" smtClean="0"/>
            <a:t>Heart Stops			</a:t>
          </a:r>
          <a:endParaRPr lang="en-US" dirty="0"/>
        </a:p>
      </dgm:t>
    </dgm:pt>
    <dgm:pt modelId="{1CE956FB-0984-4739-B608-172F1493EDEC}" type="parTrans" cxnId="{03E1C2B8-20AB-4261-A674-8EA8F3457F43}">
      <dgm:prSet/>
      <dgm:spPr/>
      <dgm:t>
        <a:bodyPr/>
        <a:lstStyle/>
        <a:p>
          <a:endParaRPr lang="en-US"/>
        </a:p>
      </dgm:t>
    </dgm:pt>
    <dgm:pt modelId="{646DA623-A689-4BDF-8B3C-47AB97C1193B}" type="sibTrans" cxnId="{03E1C2B8-20AB-4261-A674-8EA8F3457F43}">
      <dgm:prSet/>
      <dgm:spPr/>
      <dgm:t>
        <a:bodyPr/>
        <a:lstStyle/>
        <a:p>
          <a:endParaRPr lang="en-US"/>
        </a:p>
      </dgm:t>
    </dgm:pt>
    <dgm:pt modelId="{A1949432-F447-418D-AF9C-094EFE7B84E2}">
      <dgm:prSet phldrT="[Text]"/>
      <dgm:spPr/>
      <dgm:t>
        <a:bodyPr/>
        <a:lstStyle/>
        <a:p>
          <a:r>
            <a:rPr lang="en-US" dirty="0" smtClean="0"/>
            <a:t>Death</a:t>
          </a:r>
          <a:endParaRPr lang="en-US" dirty="0"/>
        </a:p>
      </dgm:t>
    </dgm:pt>
    <dgm:pt modelId="{31AE3D07-C965-4B2F-BB0F-E1CB34824957}" type="parTrans" cxnId="{94A2AE91-8B80-4C90-B800-43A15DD77ACA}">
      <dgm:prSet/>
      <dgm:spPr/>
      <dgm:t>
        <a:bodyPr/>
        <a:lstStyle/>
        <a:p>
          <a:endParaRPr lang="en-US"/>
        </a:p>
      </dgm:t>
    </dgm:pt>
    <dgm:pt modelId="{8091427B-575A-4BF6-AF10-4F1277A2C392}" type="sibTrans" cxnId="{94A2AE91-8B80-4C90-B800-43A15DD77ACA}">
      <dgm:prSet/>
      <dgm:spPr/>
      <dgm:t>
        <a:bodyPr/>
        <a:lstStyle/>
        <a:p>
          <a:endParaRPr lang="en-US"/>
        </a:p>
      </dgm:t>
    </dgm:pt>
    <dgm:pt modelId="{FF6E49D9-B108-4073-8512-BA58602BF0F8}">
      <dgm:prSet phldrT="[Text]"/>
      <dgm:spPr/>
      <dgm:t>
        <a:bodyPr/>
        <a:lstStyle/>
        <a:p>
          <a:endParaRPr lang="en-US" dirty="0"/>
        </a:p>
      </dgm:t>
    </dgm:pt>
    <dgm:pt modelId="{293634BE-A6FE-4D67-AE8C-CE689AEE2D07}" type="parTrans" cxnId="{9B6426E4-D1A5-403F-A4E2-A00DF1398F1A}">
      <dgm:prSet/>
      <dgm:spPr/>
      <dgm:t>
        <a:bodyPr/>
        <a:lstStyle/>
        <a:p>
          <a:endParaRPr lang="en-US"/>
        </a:p>
      </dgm:t>
    </dgm:pt>
    <dgm:pt modelId="{52FEAD1E-8971-430E-BDCB-FE117D467658}" type="sibTrans" cxnId="{9B6426E4-D1A5-403F-A4E2-A00DF1398F1A}">
      <dgm:prSet/>
      <dgm:spPr/>
      <dgm:t>
        <a:bodyPr/>
        <a:lstStyle/>
        <a:p>
          <a:endParaRPr lang="en-US"/>
        </a:p>
      </dgm:t>
    </dgm:pt>
    <dgm:pt modelId="{FFAFF655-BA5A-46F6-A234-78219C5D7015}">
      <dgm:prSet/>
      <dgm:spPr/>
      <dgm:t>
        <a:bodyPr/>
        <a:lstStyle/>
        <a:p>
          <a:r>
            <a:rPr lang="en-US" dirty="0" smtClean="0"/>
            <a:t>Slow Breathing</a:t>
          </a:r>
          <a:endParaRPr lang="en-US" dirty="0"/>
        </a:p>
      </dgm:t>
    </dgm:pt>
    <dgm:pt modelId="{3C0E81B4-A981-43CE-9450-648F5D88176D}" type="parTrans" cxnId="{6EDC5C5F-1CCB-44D2-ABCD-EFDCDC7001E4}">
      <dgm:prSet/>
      <dgm:spPr/>
      <dgm:t>
        <a:bodyPr/>
        <a:lstStyle/>
        <a:p>
          <a:endParaRPr lang="en-US"/>
        </a:p>
      </dgm:t>
    </dgm:pt>
    <dgm:pt modelId="{BE3E9DE8-1982-4968-8E54-11D2CA2AE0E2}" type="sibTrans" cxnId="{6EDC5C5F-1CCB-44D2-ABCD-EFDCDC7001E4}">
      <dgm:prSet/>
      <dgm:spPr/>
      <dgm:t>
        <a:bodyPr/>
        <a:lstStyle/>
        <a:p>
          <a:endParaRPr lang="en-US"/>
        </a:p>
      </dgm:t>
    </dgm:pt>
    <dgm:pt modelId="{16830E18-3594-4708-995F-A6D183CD4AE7}">
      <dgm:prSet/>
      <dgm:spPr/>
      <dgm:t>
        <a:bodyPr/>
        <a:lstStyle/>
        <a:p>
          <a:r>
            <a:rPr lang="en-US" dirty="0" smtClean="0"/>
            <a:t>Lack of oxygen may cause brain damage</a:t>
          </a:r>
          <a:endParaRPr lang="en-US" dirty="0"/>
        </a:p>
      </dgm:t>
    </dgm:pt>
    <dgm:pt modelId="{0B11041B-0D23-4B4F-8797-BEEE3C7EA6AD}" type="parTrans" cxnId="{96A17F02-5060-4814-9BD6-68DB05F2B6D0}">
      <dgm:prSet/>
      <dgm:spPr/>
      <dgm:t>
        <a:bodyPr/>
        <a:lstStyle/>
        <a:p>
          <a:endParaRPr lang="en-US"/>
        </a:p>
      </dgm:t>
    </dgm:pt>
    <dgm:pt modelId="{F789ABBA-4F2D-4BDB-8726-92B847A168F1}" type="sibTrans" cxnId="{96A17F02-5060-4814-9BD6-68DB05F2B6D0}">
      <dgm:prSet/>
      <dgm:spPr/>
      <dgm:t>
        <a:bodyPr/>
        <a:lstStyle/>
        <a:p>
          <a:endParaRPr lang="en-US"/>
        </a:p>
      </dgm:t>
    </dgm:pt>
    <dgm:pt modelId="{E80000A7-203B-47AF-BCE4-CB612EA900A9}">
      <dgm:prSet phldrT="[Text]" custT="1"/>
      <dgm:spPr/>
      <dgm:t>
        <a:bodyPr/>
        <a:lstStyle/>
        <a:p>
          <a:endParaRPr lang="en-US" sz="2000" dirty="0"/>
        </a:p>
      </dgm:t>
    </dgm:pt>
    <dgm:pt modelId="{7FA44DB6-67D4-405C-9154-29436045D2B6}" type="sibTrans" cxnId="{DA7075F7-57E1-47A0-BC57-5E7E30439DD6}">
      <dgm:prSet/>
      <dgm:spPr/>
      <dgm:t>
        <a:bodyPr/>
        <a:lstStyle/>
        <a:p>
          <a:endParaRPr lang="en-US"/>
        </a:p>
      </dgm:t>
    </dgm:pt>
    <dgm:pt modelId="{BFA99A93-12B9-4E9A-A10F-98C72D10D6EE}" type="parTrans" cxnId="{DA7075F7-57E1-47A0-BC57-5E7E30439DD6}">
      <dgm:prSet/>
      <dgm:spPr/>
      <dgm:t>
        <a:bodyPr/>
        <a:lstStyle/>
        <a:p>
          <a:endParaRPr lang="en-US"/>
        </a:p>
      </dgm:t>
    </dgm:pt>
    <dgm:pt modelId="{77C0A62F-8F2A-4116-A50E-F1BDC0C46E4F}">
      <dgm:prSet/>
      <dgm:spPr/>
      <dgm:t>
        <a:bodyPr/>
        <a:lstStyle/>
        <a:p>
          <a:r>
            <a:rPr lang="en-US" dirty="0" smtClean="0"/>
            <a:t>Breathing Stops</a:t>
          </a:r>
          <a:endParaRPr lang="en-US" dirty="0"/>
        </a:p>
      </dgm:t>
    </dgm:pt>
    <dgm:pt modelId="{BCA327A9-CC68-49E2-98D2-220B5AA189C5}" type="sibTrans" cxnId="{402DEF45-DA16-4E20-9D7E-693A7406BD0C}">
      <dgm:prSet/>
      <dgm:spPr/>
      <dgm:t>
        <a:bodyPr/>
        <a:lstStyle/>
        <a:p>
          <a:endParaRPr lang="en-US"/>
        </a:p>
      </dgm:t>
    </dgm:pt>
    <dgm:pt modelId="{F6E59BC4-81FF-45B3-AA88-0D9E969CB76F}" type="parTrans" cxnId="{402DEF45-DA16-4E20-9D7E-693A7406BD0C}">
      <dgm:prSet/>
      <dgm:spPr/>
      <dgm:t>
        <a:bodyPr/>
        <a:lstStyle/>
        <a:p>
          <a:endParaRPr lang="en-US"/>
        </a:p>
      </dgm:t>
    </dgm:pt>
    <dgm:pt modelId="{B9B7FAD0-649C-4A7E-B93B-E9D74B6ED6AA}">
      <dgm:prSet/>
      <dgm:spPr/>
      <dgm:t>
        <a:bodyPr/>
        <a:lstStyle/>
        <a:p>
          <a:endParaRPr lang="en-US" dirty="0"/>
        </a:p>
      </dgm:t>
    </dgm:pt>
    <dgm:pt modelId="{F54FF12A-F7B7-4BAD-872A-B27073855272}" type="parTrans" cxnId="{5F1FD3A6-20F2-4646-8C4F-0B83697F4A46}">
      <dgm:prSet/>
      <dgm:spPr/>
      <dgm:t>
        <a:bodyPr/>
        <a:lstStyle/>
        <a:p>
          <a:endParaRPr lang="en-US"/>
        </a:p>
      </dgm:t>
    </dgm:pt>
    <dgm:pt modelId="{2AE31327-67D2-45DE-8E83-5FDD6EC3A859}" type="sibTrans" cxnId="{5F1FD3A6-20F2-4646-8C4F-0B83697F4A46}">
      <dgm:prSet/>
      <dgm:spPr/>
      <dgm:t>
        <a:bodyPr/>
        <a:lstStyle/>
        <a:p>
          <a:endParaRPr lang="en-US"/>
        </a:p>
      </dgm:t>
    </dgm:pt>
    <dgm:pt modelId="{007267AD-7D19-4036-8163-A62D84A31CA4}">
      <dgm:prSet/>
      <dgm:spPr/>
      <dgm:t>
        <a:bodyPr/>
        <a:lstStyle/>
        <a:p>
          <a:endParaRPr lang="en-US" dirty="0"/>
        </a:p>
      </dgm:t>
    </dgm:pt>
    <dgm:pt modelId="{4D001BE3-742F-4A23-BE8B-1F3207F1F822}" type="parTrans" cxnId="{EF973783-7C2E-4E80-9DC8-9B84A91217E4}">
      <dgm:prSet/>
      <dgm:spPr/>
      <dgm:t>
        <a:bodyPr/>
        <a:lstStyle/>
        <a:p>
          <a:endParaRPr lang="en-US"/>
        </a:p>
      </dgm:t>
    </dgm:pt>
    <dgm:pt modelId="{B3383C94-5576-4FAB-A9D1-D87376C03042}" type="sibTrans" cxnId="{EF973783-7C2E-4E80-9DC8-9B84A91217E4}">
      <dgm:prSet/>
      <dgm:spPr/>
      <dgm:t>
        <a:bodyPr/>
        <a:lstStyle/>
        <a:p>
          <a:endParaRPr lang="en-US"/>
        </a:p>
      </dgm:t>
    </dgm:pt>
    <dgm:pt modelId="{C9F03AB5-F7E7-43DD-B9E7-7349F0C96942}">
      <dgm:prSet phldrT="[Text]"/>
      <dgm:spPr/>
      <dgm:t>
        <a:bodyPr/>
        <a:lstStyle/>
        <a:p>
          <a:endParaRPr lang="en-US" dirty="0"/>
        </a:p>
      </dgm:t>
    </dgm:pt>
    <dgm:pt modelId="{C8615263-A013-4C26-9E33-708170F38BDE}" type="parTrans" cxnId="{B71601CD-D5A9-4220-8948-7753DF0218DA}">
      <dgm:prSet/>
      <dgm:spPr/>
      <dgm:t>
        <a:bodyPr/>
        <a:lstStyle/>
        <a:p>
          <a:endParaRPr lang="en-US"/>
        </a:p>
      </dgm:t>
    </dgm:pt>
    <dgm:pt modelId="{8D188554-AA5E-4AF4-A24B-F82E2FB0A73B}" type="sibTrans" cxnId="{B71601CD-D5A9-4220-8948-7753DF0218DA}">
      <dgm:prSet/>
      <dgm:spPr/>
      <dgm:t>
        <a:bodyPr/>
        <a:lstStyle/>
        <a:p>
          <a:endParaRPr lang="en-US"/>
        </a:p>
      </dgm:t>
    </dgm:pt>
    <dgm:pt modelId="{A9087276-6A33-4352-A8FE-152C695AD21B}" type="pres">
      <dgm:prSet presAssocID="{399D8118-AD00-4EF7-8389-19E4DE33DA88}" presName="linearFlow" presStyleCnt="0">
        <dgm:presLayoutVars>
          <dgm:dir/>
          <dgm:animLvl val="lvl"/>
          <dgm:resizeHandles val="exact"/>
        </dgm:presLayoutVars>
      </dgm:prSet>
      <dgm:spPr/>
      <dgm:t>
        <a:bodyPr/>
        <a:lstStyle/>
        <a:p>
          <a:endParaRPr lang="en-US"/>
        </a:p>
      </dgm:t>
    </dgm:pt>
    <dgm:pt modelId="{275B39B1-599D-4688-A543-F1AA2535DD3D}" type="pres">
      <dgm:prSet presAssocID="{E80000A7-203B-47AF-BCE4-CB612EA900A9}" presName="composite" presStyleCnt="0"/>
      <dgm:spPr/>
    </dgm:pt>
    <dgm:pt modelId="{2009A439-8836-4B3D-954B-BDD21CD20E23}" type="pres">
      <dgm:prSet presAssocID="{E80000A7-203B-47AF-BCE4-CB612EA900A9}" presName="parentText" presStyleLbl="alignNode1" presStyleIdx="0" presStyleCnt="5" custLinFactNeighborX="0" custLinFactNeighborY="-603">
        <dgm:presLayoutVars>
          <dgm:chMax val="1"/>
          <dgm:bulletEnabled val="1"/>
        </dgm:presLayoutVars>
      </dgm:prSet>
      <dgm:spPr/>
      <dgm:t>
        <a:bodyPr/>
        <a:lstStyle/>
        <a:p>
          <a:endParaRPr lang="en-US"/>
        </a:p>
      </dgm:t>
    </dgm:pt>
    <dgm:pt modelId="{01532E08-28C7-4412-97E8-7283EB503A09}" type="pres">
      <dgm:prSet presAssocID="{E80000A7-203B-47AF-BCE4-CB612EA900A9}" presName="descendantText" presStyleLbl="alignAcc1" presStyleIdx="0" presStyleCnt="5">
        <dgm:presLayoutVars>
          <dgm:bulletEnabled val="1"/>
        </dgm:presLayoutVars>
      </dgm:prSet>
      <dgm:spPr/>
      <dgm:t>
        <a:bodyPr/>
        <a:lstStyle/>
        <a:p>
          <a:endParaRPr lang="en-US"/>
        </a:p>
      </dgm:t>
    </dgm:pt>
    <dgm:pt modelId="{444CD541-A235-43E3-BBC6-A413045316FC}" type="pres">
      <dgm:prSet presAssocID="{7FA44DB6-67D4-405C-9154-29436045D2B6}" presName="sp" presStyleCnt="0"/>
      <dgm:spPr/>
    </dgm:pt>
    <dgm:pt modelId="{2C3B4887-9C07-4EC9-9F9E-6901E97D7021}" type="pres">
      <dgm:prSet presAssocID="{FF6E49D9-B108-4073-8512-BA58602BF0F8}" presName="composite" presStyleCnt="0"/>
      <dgm:spPr/>
    </dgm:pt>
    <dgm:pt modelId="{C28A2878-46B8-4EE6-97D5-03EAD866091F}" type="pres">
      <dgm:prSet presAssocID="{FF6E49D9-B108-4073-8512-BA58602BF0F8}" presName="parentText" presStyleLbl="alignNode1" presStyleIdx="1" presStyleCnt="5">
        <dgm:presLayoutVars>
          <dgm:chMax val="1"/>
          <dgm:bulletEnabled val="1"/>
        </dgm:presLayoutVars>
      </dgm:prSet>
      <dgm:spPr/>
      <dgm:t>
        <a:bodyPr/>
        <a:lstStyle/>
        <a:p>
          <a:endParaRPr lang="en-US"/>
        </a:p>
      </dgm:t>
    </dgm:pt>
    <dgm:pt modelId="{F2A9BB4B-B439-4F02-B20A-D6863989C5A4}" type="pres">
      <dgm:prSet presAssocID="{FF6E49D9-B108-4073-8512-BA58602BF0F8}" presName="descendantText" presStyleLbl="alignAcc1" presStyleIdx="1" presStyleCnt="5">
        <dgm:presLayoutVars>
          <dgm:bulletEnabled val="1"/>
        </dgm:presLayoutVars>
      </dgm:prSet>
      <dgm:spPr/>
      <dgm:t>
        <a:bodyPr/>
        <a:lstStyle/>
        <a:p>
          <a:endParaRPr lang="en-US"/>
        </a:p>
      </dgm:t>
    </dgm:pt>
    <dgm:pt modelId="{64E698B8-9551-4F9A-84FB-877DF0C604FB}" type="pres">
      <dgm:prSet presAssocID="{52FEAD1E-8971-430E-BDCB-FE117D467658}" presName="sp" presStyleCnt="0"/>
      <dgm:spPr/>
    </dgm:pt>
    <dgm:pt modelId="{D828D159-869D-42BC-BCAC-CE2FEF5299FC}" type="pres">
      <dgm:prSet presAssocID="{B9B7FAD0-649C-4A7E-B93B-E9D74B6ED6AA}" presName="composite" presStyleCnt="0"/>
      <dgm:spPr/>
    </dgm:pt>
    <dgm:pt modelId="{52E3FB9E-512D-4580-A439-7F71056F4231}" type="pres">
      <dgm:prSet presAssocID="{B9B7FAD0-649C-4A7E-B93B-E9D74B6ED6AA}" presName="parentText" presStyleLbl="alignNode1" presStyleIdx="2" presStyleCnt="5">
        <dgm:presLayoutVars>
          <dgm:chMax val="1"/>
          <dgm:bulletEnabled val="1"/>
        </dgm:presLayoutVars>
      </dgm:prSet>
      <dgm:spPr/>
      <dgm:t>
        <a:bodyPr/>
        <a:lstStyle/>
        <a:p>
          <a:endParaRPr lang="en-US"/>
        </a:p>
      </dgm:t>
    </dgm:pt>
    <dgm:pt modelId="{E8FFD5BC-5916-4AFE-9801-23D1245E5800}" type="pres">
      <dgm:prSet presAssocID="{B9B7FAD0-649C-4A7E-B93B-E9D74B6ED6AA}" presName="descendantText" presStyleLbl="alignAcc1" presStyleIdx="2" presStyleCnt="5">
        <dgm:presLayoutVars>
          <dgm:bulletEnabled val="1"/>
        </dgm:presLayoutVars>
      </dgm:prSet>
      <dgm:spPr/>
      <dgm:t>
        <a:bodyPr/>
        <a:lstStyle/>
        <a:p>
          <a:endParaRPr lang="en-US"/>
        </a:p>
      </dgm:t>
    </dgm:pt>
    <dgm:pt modelId="{BD192D55-D0D3-4C5E-965C-777E456FB7A9}" type="pres">
      <dgm:prSet presAssocID="{2AE31327-67D2-45DE-8E83-5FDD6EC3A859}" presName="sp" presStyleCnt="0"/>
      <dgm:spPr/>
    </dgm:pt>
    <dgm:pt modelId="{F7001EEA-8D2B-40F2-AF14-B5393C20E537}" type="pres">
      <dgm:prSet presAssocID="{007267AD-7D19-4036-8163-A62D84A31CA4}" presName="composite" presStyleCnt="0"/>
      <dgm:spPr/>
    </dgm:pt>
    <dgm:pt modelId="{665A9E03-66A4-41E9-87B5-8BF66705C158}" type="pres">
      <dgm:prSet presAssocID="{007267AD-7D19-4036-8163-A62D84A31CA4}" presName="parentText" presStyleLbl="alignNode1" presStyleIdx="3" presStyleCnt="5">
        <dgm:presLayoutVars>
          <dgm:chMax val="1"/>
          <dgm:bulletEnabled val="1"/>
        </dgm:presLayoutVars>
      </dgm:prSet>
      <dgm:spPr/>
      <dgm:t>
        <a:bodyPr/>
        <a:lstStyle/>
        <a:p>
          <a:endParaRPr lang="en-US"/>
        </a:p>
      </dgm:t>
    </dgm:pt>
    <dgm:pt modelId="{EBB97135-31A7-44CE-81AC-34D3B3ACFEEC}" type="pres">
      <dgm:prSet presAssocID="{007267AD-7D19-4036-8163-A62D84A31CA4}" presName="descendantText" presStyleLbl="alignAcc1" presStyleIdx="3" presStyleCnt="5">
        <dgm:presLayoutVars>
          <dgm:bulletEnabled val="1"/>
        </dgm:presLayoutVars>
      </dgm:prSet>
      <dgm:spPr/>
      <dgm:t>
        <a:bodyPr/>
        <a:lstStyle/>
        <a:p>
          <a:endParaRPr lang="en-US"/>
        </a:p>
      </dgm:t>
    </dgm:pt>
    <dgm:pt modelId="{6E18564A-254D-4C58-B71A-6DF0BCC21F92}" type="pres">
      <dgm:prSet presAssocID="{B3383C94-5576-4FAB-A9D1-D87376C03042}" presName="sp" presStyleCnt="0"/>
      <dgm:spPr/>
    </dgm:pt>
    <dgm:pt modelId="{70A3E441-BED3-4065-9A44-295866EAC3B2}" type="pres">
      <dgm:prSet presAssocID="{C9F03AB5-F7E7-43DD-B9E7-7349F0C96942}" presName="composite" presStyleCnt="0"/>
      <dgm:spPr/>
    </dgm:pt>
    <dgm:pt modelId="{E358F5CC-6DBD-4BCA-9249-2825A717BA8B}" type="pres">
      <dgm:prSet presAssocID="{C9F03AB5-F7E7-43DD-B9E7-7349F0C96942}" presName="parentText" presStyleLbl="alignNode1" presStyleIdx="4" presStyleCnt="5">
        <dgm:presLayoutVars>
          <dgm:chMax val="1"/>
          <dgm:bulletEnabled val="1"/>
        </dgm:presLayoutVars>
      </dgm:prSet>
      <dgm:spPr/>
      <dgm:t>
        <a:bodyPr/>
        <a:lstStyle/>
        <a:p>
          <a:endParaRPr lang="en-US"/>
        </a:p>
      </dgm:t>
    </dgm:pt>
    <dgm:pt modelId="{A4213F4C-400B-48B3-B220-ACDDDADB37F3}" type="pres">
      <dgm:prSet presAssocID="{C9F03AB5-F7E7-43DD-B9E7-7349F0C96942}" presName="descendantText" presStyleLbl="alignAcc1" presStyleIdx="4" presStyleCnt="5">
        <dgm:presLayoutVars>
          <dgm:bulletEnabled val="1"/>
        </dgm:presLayoutVars>
      </dgm:prSet>
      <dgm:spPr/>
      <dgm:t>
        <a:bodyPr/>
        <a:lstStyle/>
        <a:p>
          <a:endParaRPr lang="en-US"/>
        </a:p>
      </dgm:t>
    </dgm:pt>
  </dgm:ptLst>
  <dgm:cxnLst>
    <dgm:cxn modelId="{C7DE3692-A949-4EBA-9D13-E069DB6C4E23}" type="presOf" srcId="{399D8118-AD00-4EF7-8389-19E4DE33DA88}" destId="{A9087276-6A33-4352-A8FE-152C695AD21B}" srcOrd="0" destOrd="0" presId="urn:microsoft.com/office/officeart/2005/8/layout/chevron2"/>
    <dgm:cxn modelId="{F43E6C9E-5A57-49A4-9623-568D3734353E}" type="presOf" srcId="{A1949432-F447-418D-AF9C-094EFE7B84E2}" destId="{A4213F4C-400B-48B3-B220-ACDDDADB37F3}" srcOrd="0" destOrd="0" presId="urn:microsoft.com/office/officeart/2005/8/layout/chevron2"/>
    <dgm:cxn modelId="{D477BC36-4B14-4256-8146-451B0E3260FE}" type="presOf" srcId="{77C0A62F-8F2A-4116-A50E-F1BDC0C46E4F}" destId="{F2A9BB4B-B439-4F02-B20A-D6863989C5A4}" srcOrd="0" destOrd="0" presId="urn:microsoft.com/office/officeart/2005/8/layout/chevron2"/>
    <dgm:cxn modelId="{6EDC5C5F-1CCB-44D2-ABCD-EFDCDC7001E4}" srcId="{E80000A7-203B-47AF-BCE4-CB612EA900A9}" destId="{FFAFF655-BA5A-46F6-A234-78219C5D7015}" srcOrd="0" destOrd="0" parTransId="{3C0E81B4-A981-43CE-9450-648F5D88176D}" sibTransId="{BE3E9DE8-1982-4968-8E54-11D2CA2AE0E2}"/>
    <dgm:cxn modelId="{0940AA25-2F47-486B-90CF-74FB0D186EF9}" type="presOf" srcId="{FF6E49D9-B108-4073-8512-BA58602BF0F8}" destId="{C28A2878-46B8-4EE6-97D5-03EAD866091F}" srcOrd="0" destOrd="0" presId="urn:microsoft.com/office/officeart/2005/8/layout/chevron2"/>
    <dgm:cxn modelId="{87B103D6-53F1-4648-917C-4112C1980598}" type="presOf" srcId="{C9F03AB5-F7E7-43DD-B9E7-7349F0C96942}" destId="{E358F5CC-6DBD-4BCA-9249-2825A717BA8B}" srcOrd="0" destOrd="0" presId="urn:microsoft.com/office/officeart/2005/8/layout/chevron2"/>
    <dgm:cxn modelId="{DA7075F7-57E1-47A0-BC57-5E7E30439DD6}" srcId="{399D8118-AD00-4EF7-8389-19E4DE33DA88}" destId="{E80000A7-203B-47AF-BCE4-CB612EA900A9}" srcOrd="0" destOrd="0" parTransId="{BFA99A93-12B9-4E9A-A10F-98C72D10D6EE}" sibTransId="{7FA44DB6-67D4-405C-9154-29436045D2B6}"/>
    <dgm:cxn modelId="{9B6426E4-D1A5-403F-A4E2-A00DF1398F1A}" srcId="{399D8118-AD00-4EF7-8389-19E4DE33DA88}" destId="{FF6E49D9-B108-4073-8512-BA58602BF0F8}" srcOrd="1" destOrd="0" parTransId="{293634BE-A6FE-4D67-AE8C-CE689AEE2D07}" sibTransId="{52FEAD1E-8971-430E-BDCB-FE117D467658}"/>
    <dgm:cxn modelId="{EF973783-7C2E-4E80-9DC8-9B84A91217E4}" srcId="{399D8118-AD00-4EF7-8389-19E4DE33DA88}" destId="{007267AD-7D19-4036-8163-A62D84A31CA4}" srcOrd="3" destOrd="0" parTransId="{4D001BE3-742F-4A23-BE8B-1F3207F1F822}" sibTransId="{B3383C94-5576-4FAB-A9D1-D87376C03042}"/>
    <dgm:cxn modelId="{03E1C2B8-20AB-4261-A674-8EA8F3457F43}" srcId="{007267AD-7D19-4036-8163-A62D84A31CA4}" destId="{D0D5E55A-85C2-43B5-BD85-66BB76805E98}" srcOrd="0" destOrd="0" parTransId="{1CE956FB-0984-4739-B608-172F1493EDEC}" sibTransId="{646DA623-A689-4BDF-8B3C-47AB97C1193B}"/>
    <dgm:cxn modelId="{402DEF45-DA16-4E20-9D7E-693A7406BD0C}" srcId="{FF6E49D9-B108-4073-8512-BA58602BF0F8}" destId="{77C0A62F-8F2A-4116-A50E-F1BDC0C46E4F}" srcOrd="0" destOrd="0" parTransId="{F6E59BC4-81FF-45B3-AA88-0D9E969CB76F}" sibTransId="{BCA327A9-CC68-49E2-98D2-220B5AA189C5}"/>
    <dgm:cxn modelId="{5F1FD3A6-20F2-4646-8C4F-0B83697F4A46}" srcId="{399D8118-AD00-4EF7-8389-19E4DE33DA88}" destId="{B9B7FAD0-649C-4A7E-B93B-E9D74B6ED6AA}" srcOrd="2" destOrd="0" parTransId="{F54FF12A-F7B7-4BAD-872A-B27073855272}" sibTransId="{2AE31327-67D2-45DE-8E83-5FDD6EC3A859}"/>
    <dgm:cxn modelId="{DACD1B05-5F76-4F4E-8D1E-42E5C6670B15}" type="presOf" srcId="{FFAFF655-BA5A-46F6-A234-78219C5D7015}" destId="{01532E08-28C7-4412-97E8-7283EB503A09}" srcOrd="0" destOrd="0" presId="urn:microsoft.com/office/officeart/2005/8/layout/chevron2"/>
    <dgm:cxn modelId="{96A17F02-5060-4814-9BD6-68DB05F2B6D0}" srcId="{B9B7FAD0-649C-4A7E-B93B-E9D74B6ED6AA}" destId="{16830E18-3594-4708-995F-A6D183CD4AE7}" srcOrd="0" destOrd="0" parTransId="{0B11041B-0D23-4B4F-8797-BEEE3C7EA6AD}" sibTransId="{F789ABBA-4F2D-4BDB-8726-92B847A168F1}"/>
    <dgm:cxn modelId="{E70F7236-3BD6-45E7-B4BD-5CA2ED5BF3EA}" type="presOf" srcId="{007267AD-7D19-4036-8163-A62D84A31CA4}" destId="{665A9E03-66A4-41E9-87B5-8BF66705C158}" srcOrd="0" destOrd="0" presId="urn:microsoft.com/office/officeart/2005/8/layout/chevron2"/>
    <dgm:cxn modelId="{94A2AE91-8B80-4C90-B800-43A15DD77ACA}" srcId="{C9F03AB5-F7E7-43DD-B9E7-7349F0C96942}" destId="{A1949432-F447-418D-AF9C-094EFE7B84E2}" srcOrd="0" destOrd="0" parTransId="{31AE3D07-C965-4B2F-BB0F-E1CB34824957}" sibTransId="{8091427B-575A-4BF6-AF10-4F1277A2C392}"/>
    <dgm:cxn modelId="{BB1E652B-68E1-40B6-896A-58D52777C07F}" type="presOf" srcId="{16830E18-3594-4708-995F-A6D183CD4AE7}" destId="{E8FFD5BC-5916-4AFE-9801-23D1245E5800}" srcOrd="0" destOrd="0" presId="urn:microsoft.com/office/officeart/2005/8/layout/chevron2"/>
    <dgm:cxn modelId="{EE93B271-3049-455C-ABF8-D5FE3E1F541E}" type="presOf" srcId="{B9B7FAD0-649C-4A7E-B93B-E9D74B6ED6AA}" destId="{52E3FB9E-512D-4580-A439-7F71056F4231}" srcOrd="0" destOrd="0" presId="urn:microsoft.com/office/officeart/2005/8/layout/chevron2"/>
    <dgm:cxn modelId="{D8E98D24-AE40-470A-8802-74F16D832701}" type="presOf" srcId="{E80000A7-203B-47AF-BCE4-CB612EA900A9}" destId="{2009A439-8836-4B3D-954B-BDD21CD20E23}" srcOrd="0" destOrd="0" presId="urn:microsoft.com/office/officeart/2005/8/layout/chevron2"/>
    <dgm:cxn modelId="{B1BD7170-2BFB-47BC-96D3-A3E3C4D60A3D}" type="presOf" srcId="{D0D5E55A-85C2-43B5-BD85-66BB76805E98}" destId="{EBB97135-31A7-44CE-81AC-34D3B3ACFEEC}" srcOrd="0" destOrd="0" presId="urn:microsoft.com/office/officeart/2005/8/layout/chevron2"/>
    <dgm:cxn modelId="{B71601CD-D5A9-4220-8948-7753DF0218DA}" srcId="{399D8118-AD00-4EF7-8389-19E4DE33DA88}" destId="{C9F03AB5-F7E7-43DD-B9E7-7349F0C96942}" srcOrd="4" destOrd="0" parTransId="{C8615263-A013-4C26-9E33-708170F38BDE}" sibTransId="{8D188554-AA5E-4AF4-A24B-F82E2FB0A73B}"/>
    <dgm:cxn modelId="{FAD96E7F-F61B-4739-8586-29AC4FC482E8}" type="presParOf" srcId="{A9087276-6A33-4352-A8FE-152C695AD21B}" destId="{275B39B1-599D-4688-A543-F1AA2535DD3D}" srcOrd="0" destOrd="0" presId="urn:microsoft.com/office/officeart/2005/8/layout/chevron2"/>
    <dgm:cxn modelId="{361DB7E4-347A-41BA-8086-66DDD857500F}" type="presParOf" srcId="{275B39B1-599D-4688-A543-F1AA2535DD3D}" destId="{2009A439-8836-4B3D-954B-BDD21CD20E23}" srcOrd="0" destOrd="0" presId="urn:microsoft.com/office/officeart/2005/8/layout/chevron2"/>
    <dgm:cxn modelId="{D10FA9B1-4DB3-4CEF-A28F-17D19CF9304A}" type="presParOf" srcId="{275B39B1-599D-4688-A543-F1AA2535DD3D}" destId="{01532E08-28C7-4412-97E8-7283EB503A09}" srcOrd="1" destOrd="0" presId="urn:microsoft.com/office/officeart/2005/8/layout/chevron2"/>
    <dgm:cxn modelId="{9B389A45-1153-4B5B-8D8B-6A83F6565898}" type="presParOf" srcId="{A9087276-6A33-4352-A8FE-152C695AD21B}" destId="{444CD541-A235-43E3-BBC6-A413045316FC}" srcOrd="1" destOrd="0" presId="urn:microsoft.com/office/officeart/2005/8/layout/chevron2"/>
    <dgm:cxn modelId="{FEC1C5F5-AB1C-49A4-B724-C6BCC032140A}" type="presParOf" srcId="{A9087276-6A33-4352-A8FE-152C695AD21B}" destId="{2C3B4887-9C07-4EC9-9F9E-6901E97D7021}" srcOrd="2" destOrd="0" presId="urn:microsoft.com/office/officeart/2005/8/layout/chevron2"/>
    <dgm:cxn modelId="{133EC5DA-5D87-4EB3-88C7-EBEAA8C06AEA}" type="presParOf" srcId="{2C3B4887-9C07-4EC9-9F9E-6901E97D7021}" destId="{C28A2878-46B8-4EE6-97D5-03EAD866091F}" srcOrd="0" destOrd="0" presId="urn:microsoft.com/office/officeart/2005/8/layout/chevron2"/>
    <dgm:cxn modelId="{EA80D2E3-9EE7-43D1-B43A-43659ACBD53A}" type="presParOf" srcId="{2C3B4887-9C07-4EC9-9F9E-6901E97D7021}" destId="{F2A9BB4B-B439-4F02-B20A-D6863989C5A4}" srcOrd="1" destOrd="0" presId="urn:microsoft.com/office/officeart/2005/8/layout/chevron2"/>
    <dgm:cxn modelId="{685BCE27-E90F-4F28-A7BF-27A61604E79D}" type="presParOf" srcId="{A9087276-6A33-4352-A8FE-152C695AD21B}" destId="{64E698B8-9551-4F9A-84FB-877DF0C604FB}" srcOrd="3" destOrd="0" presId="urn:microsoft.com/office/officeart/2005/8/layout/chevron2"/>
    <dgm:cxn modelId="{A72CD39C-8BA0-4A38-AB92-3F4A7F2F1A58}" type="presParOf" srcId="{A9087276-6A33-4352-A8FE-152C695AD21B}" destId="{D828D159-869D-42BC-BCAC-CE2FEF5299FC}" srcOrd="4" destOrd="0" presId="urn:microsoft.com/office/officeart/2005/8/layout/chevron2"/>
    <dgm:cxn modelId="{98B560D6-0837-46DB-B171-97C8B1F911FB}" type="presParOf" srcId="{D828D159-869D-42BC-BCAC-CE2FEF5299FC}" destId="{52E3FB9E-512D-4580-A439-7F71056F4231}" srcOrd="0" destOrd="0" presId="urn:microsoft.com/office/officeart/2005/8/layout/chevron2"/>
    <dgm:cxn modelId="{40D2EF31-419F-4A52-8B94-1819B19018B2}" type="presParOf" srcId="{D828D159-869D-42BC-BCAC-CE2FEF5299FC}" destId="{E8FFD5BC-5916-4AFE-9801-23D1245E5800}" srcOrd="1" destOrd="0" presId="urn:microsoft.com/office/officeart/2005/8/layout/chevron2"/>
    <dgm:cxn modelId="{40066037-DFDF-47E8-AE6D-982ED1CA050A}" type="presParOf" srcId="{A9087276-6A33-4352-A8FE-152C695AD21B}" destId="{BD192D55-D0D3-4C5E-965C-777E456FB7A9}" srcOrd="5" destOrd="0" presId="urn:microsoft.com/office/officeart/2005/8/layout/chevron2"/>
    <dgm:cxn modelId="{4219A634-4EC2-49C4-9326-563A0CD77B1A}" type="presParOf" srcId="{A9087276-6A33-4352-A8FE-152C695AD21B}" destId="{F7001EEA-8D2B-40F2-AF14-B5393C20E537}" srcOrd="6" destOrd="0" presId="urn:microsoft.com/office/officeart/2005/8/layout/chevron2"/>
    <dgm:cxn modelId="{F3775781-AD30-4AA7-9153-026C46192DC6}" type="presParOf" srcId="{F7001EEA-8D2B-40F2-AF14-B5393C20E537}" destId="{665A9E03-66A4-41E9-87B5-8BF66705C158}" srcOrd="0" destOrd="0" presId="urn:microsoft.com/office/officeart/2005/8/layout/chevron2"/>
    <dgm:cxn modelId="{D4A3A0E8-C409-4D59-A579-FE59FB7A260A}" type="presParOf" srcId="{F7001EEA-8D2B-40F2-AF14-B5393C20E537}" destId="{EBB97135-31A7-44CE-81AC-34D3B3ACFEEC}" srcOrd="1" destOrd="0" presId="urn:microsoft.com/office/officeart/2005/8/layout/chevron2"/>
    <dgm:cxn modelId="{0F7F73D4-DEC1-4E86-BC8D-2DBD139926BD}" type="presParOf" srcId="{A9087276-6A33-4352-A8FE-152C695AD21B}" destId="{6E18564A-254D-4C58-B71A-6DF0BCC21F92}" srcOrd="7" destOrd="0" presId="urn:microsoft.com/office/officeart/2005/8/layout/chevron2"/>
    <dgm:cxn modelId="{AE15A611-170B-4FFD-B652-5CD83D3DFDDA}" type="presParOf" srcId="{A9087276-6A33-4352-A8FE-152C695AD21B}" destId="{70A3E441-BED3-4065-9A44-295866EAC3B2}" srcOrd="8" destOrd="0" presId="urn:microsoft.com/office/officeart/2005/8/layout/chevron2"/>
    <dgm:cxn modelId="{DC3D55BB-1DDC-481F-A1CB-2F422ABC8F21}" type="presParOf" srcId="{70A3E441-BED3-4065-9A44-295866EAC3B2}" destId="{E358F5CC-6DBD-4BCA-9249-2825A717BA8B}" srcOrd="0" destOrd="0" presId="urn:microsoft.com/office/officeart/2005/8/layout/chevron2"/>
    <dgm:cxn modelId="{041CCF67-5FD2-4A08-B6ED-AF1884E52997}" type="presParOf" srcId="{70A3E441-BED3-4065-9A44-295866EAC3B2}" destId="{A4213F4C-400B-48B3-B220-ACDDDADB37F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5E57D-4843-4B15-94D2-3AD6FAE44384}">
      <dsp:nvSpPr>
        <dsp:cNvPr id="0" name=""/>
        <dsp:cNvSpPr/>
      </dsp:nvSpPr>
      <dsp:spPr>
        <a:xfrm>
          <a:off x="5629063" y="2924216"/>
          <a:ext cx="91440" cy="408085"/>
        </a:xfrm>
        <a:custGeom>
          <a:avLst/>
          <a:gdLst/>
          <a:ahLst/>
          <a:cxnLst/>
          <a:rect l="0" t="0" r="0" b="0"/>
          <a:pathLst>
            <a:path>
              <a:moveTo>
                <a:pt x="46166" y="0"/>
              </a:moveTo>
              <a:lnTo>
                <a:pt x="46166" y="204042"/>
              </a:lnTo>
              <a:lnTo>
                <a:pt x="45720" y="204042"/>
              </a:lnTo>
              <a:lnTo>
                <a:pt x="45720" y="40808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59BC14-08BE-494B-A5EC-83FF71C5694D}">
      <dsp:nvSpPr>
        <dsp:cNvPr id="0" name=""/>
        <dsp:cNvSpPr/>
      </dsp:nvSpPr>
      <dsp:spPr>
        <a:xfrm>
          <a:off x="3323431" y="1544497"/>
          <a:ext cx="2351798" cy="408085"/>
        </a:xfrm>
        <a:custGeom>
          <a:avLst/>
          <a:gdLst/>
          <a:ahLst/>
          <a:cxnLst/>
          <a:rect l="0" t="0" r="0" b="0"/>
          <a:pathLst>
            <a:path>
              <a:moveTo>
                <a:pt x="0" y="0"/>
              </a:moveTo>
              <a:lnTo>
                <a:pt x="0" y="204042"/>
              </a:lnTo>
              <a:lnTo>
                <a:pt x="2351798" y="204042"/>
              </a:lnTo>
              <a:lnTo>
                <a:pt x="2351798" y="40808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50BA7E-529A-473C-B86C-802374BACE4C}">
      <dsp:nvSpPr>
        <dsp:cNvPr id="0" name=""/>
        <dsp:cNvSpPr/>
      </dsp:nvSpPr>
      <dsp:spPr>
        <a:xfrm>
          <a:off x="3277711" y="2924216"/>
          <a:ext cx="91440" cy="408085"/>
        </a:xfrm>
        <a:custGeom>
          <a:avLst/>
          <a:gdLst/>
          <a:ahLst/>
          <a:cxnLst/>
          <a:rect l="0" t="0" r="0" b="0"/>
          <a:pathLst>
            <a:path>
              <a:moveTo>
                <a:pt x="45720" y="0"/>
              </a:moveTo>
              <a:lnTo>
                <a:pt x="45720" y="40808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74C51-1449-4AAE-907A-317A7BA5F70D}">
      <dsp:nvSpPr>
        <dsp:cNvPr id="0" name=""/>
        <dsp:cNvSpPr/>
      </dsp:nvSpPr>
      <dsp:spPr>
        <a:xfrm>
          <a:off x="3277711" y="1544497"/>
          <a:ext cx="91440" cy="408085"/>
        </a:xfrm>
        <a:custGeom>
          <a:avLst/>
          <a:gdLst/>
          <a:ahLst/>
          <a:cxnLst/>
          <a:rect l="0" t="0" r="0" b="0"/>
          <a:pathLst>
            <a:path>
              <a:moveTo>
                <a:pt x="45720" y="0"/>
              </a:moveTo>
              <a:lnTo>
                <a:pt x="45720" y="40808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D7F06A-3070-46B5-86FB-55A51E9CD576}">
      <dsp:nvSpPr>
        <dsp:cNvPr id="0" name=""/>
        <dsp:cNvSpPr/>
      </dsp:nvSpPr>
      <dsp:spPr>
        <a:xfrm>
          <a:off x="926359" y="2924216"/>
          <a:ext cx="91440" cy="408085"/>
        </a:xfrm>
        <a:custGeom>
          <a:avLst/>
          <a:gdLst/>
          <a:ahLst/>
          <a:cxnLst/>
          <a:rect l="0" t="0" r="0" b="0"/>
          <a:pathLst>
            <a:path>
              <a:moveTo>
                <a:pt x="45720" y="0"/>
              </a:moveTo>
              <a:lnTo>
                <a:pt x="45720" y="40808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510C29-300C-4383-96F6-F28239ADC8DF}">
      <dsp:nvSpPr>
        <dsp:cNvPr id="0" name=""/>
        <dsp:cNvSpPr/>
      </dsp:nvSpPr>
      <dsp:spPr>
        <a:xfrm>
          <a:off x="972079" y="1544497"/>
          <a:ext cx="2351352" cy="408085"/>
        </a:xfrm>
        <a:custGeom>
          <a:avLst/>
          <a:gdLst/>
          <a:ahLst/>
          <a:cxnLst/>
          <a:rect l="0" t="0" r="0" b="0"/>
          <a:pathLst>
            <a:path>
              <a:moveTo>
                <a:pt x="2351352" y="0"/>
              </a:moveTo>
              <a:lnTo>
                <a:pt x="2351352" y="204042"/>
              </a:lnTo>
              <a:lnTo>
                <a:pt x="0" y="204042"/>
              </a:lnTo>
              <a:lnTo>
                <a:pt x="0" y="40808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5CE3BA-2A6D-4D4B-AF65-77CBD1EB2E0E}">
      <dsp:nvSpPr>
        <dsp:cNvPr id="0" name=""/>
        <dsp:cNvSpPr/>
      </dsp:nvSpPr>
      <dsp:spPr>
        <a:xfrm>
          <a:off x="2351798" y="572864"/>
          <a:ext cx="1943266" cy="971633"/>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Opioids</a:t>
          </a:r>
        </a:p>
      </dsp:txBody>
      <dsp:txXfrm>
        <a:off x="2351798" y="572864"/>
        <a:ext cx="1943266" cy="971633"/>
      </dsp:txXfrm>
    </dsp:sp>
    <dsp:sp modelId="{839FFB6E-DA58-446E-8F18-192CFF8DB893}">
      <dsp:nvSpPr>
        <dsp:cNvPr id="0" name=""/>
        <dsp:cNvSpPr/>
      </dsp:nvSpPr>
      <dsp:spPr>
        <a:xfrm>
          <a:off x="446" y="1952583"/>
          <a:ext cx="1943266" cy="971633"/>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Natural Opiates</a:t>
          </a:r>
        </a:p>
      </dsp:txBody>
      <dsp:txXfrm>
        <a:off x="446" y="1952583"/>
        <a:ext cx="1943266" cy="971633"/>
      </dsp:txXfrm>
    </dsp:sp>
    <dsp:sp modelId="{66820C81-C0F8-4904-A029-6DEF10BE07E7}">
      <dsp:nvSpPr>
        <dsp:cNvPr id="0" name=""/>
        <dsp:cNvSpPr/>
      </dsp:nvSpPr>
      <dsp:spPr>
        <a:xfrm>
          <a:off x="446" y="3332302"/>
          <a:ext cx="1943266" cy="971633"/>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opium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morphine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codeine</a:t>
          </a:r>
        </a:p>
      </dsp:txBody>
      <dsp:txXfrm>
        <a:off x="446" y="3332302"/>
        <a:ext cx="1943266" cy="971633"/>
      </dsp:txXfrm>
    </dsp:sp>
    <dsp:sp modelId="{380E45BB-0A76-4C39-999C-E2DB26C87382}">
      <dsp:nvSpPr>
        <dsp:cNvPr id="0" name=""/>
        <dsp:cNvSpPr/>
      </dsp:nvSpPr>
      <dsp:spPr>
        <a:xfrm>
          <a:off x="2351798" y="1952583"/>
          <a:ext cx="1943266" cy="971633"/>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Semi-Synthetic Opiates</a:t>
          </a:r>
        </a:p>
      </dsp:txBody>
      <dsp:txXfrm>
        <a:off x="2351798" y="1952583"/>
        <a:ext cx="1943266" cy="971633"/>
      </dsp:txXfrm>
    </dsp:sp>
    <dsp:sp modelId="{BE8F64E6-6164-4A02-8C40-8127054ADD03}">
      <dsp:nvSpPr>
        <dsp:cNvPr id="0" name=""/>
        <dsp:cNvSpPr/>
      </dsp:nvSpPr>
      <dsp:spPr>
        <a:xfrm>
          <a:off x="2351798" y="3332302"/>
          <a:ext cx="1943266" cy="971633"/>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heroin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hydromorphone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hydrocodone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oxycodone</a:t>
          </a:r>
        </a:p>
      </dsp:txBody>
      <dsp:txXfrm>
        <a:off x="2351798" y="3332302"/>
        <a:ext cx="1943266" cy="971633"/>
      </dsp:txXfrm>
    </dsp:sp>
    <dsp:sp modelId="{6AA3A828-D088-4C04-8024-F3C87310544C}">
      <dsp:nvSpPr>
        <dsp:cNvPr id="0" name=""/>
        <dsp:cNvSpPr/>
      </dsp:nvSpPr>
      <dsp:spPr>
        <a:xfrm>
          <a:off x="4703596" y="1952583"/>
          <a:ext cx="1943266" cy="971633"/>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Fully Synthetic Opioids</a:t>
          </a:r>
        </a:p>
      </dsp:txBody>
      <dsp:txXfrm>
        <a:off x="4703596" y="1952583"/>
        <a:ext cx="1943266" cy="971633"/>
      </dsp:txXfrm>
    </dsp:sp>
    <dsp:sp modelId="{084646CB-4A40-49BF-A9C4-F2BC8D214E65}">
      <dsp:nvSpPr>
        <dsp:cNvPr id="0" name=""/>
        <dsp:cNvSpPr/>
      </dsp:nvSpPr>
      <dsp:spPr>
        <a:xfrm>
          <a:off x="4703150" y="3332302"/>
          <a:ext cx="1943266" cy="971633"/>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fentanyl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charset="0"/>
            </a:rPr>
            <a:t>methadone</a:t>
          </a:r>
        </a:p>
      </dsp:txBody>
      <dsp:txXfrm>
        <a:off x="4703150" y="3332302"/>
        <a:ext cx="1943266" cy="971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9A439-8836-4B3D-954B-BDD21CD20E23}">
      <dsp:nvSpPr>
        <dsp:cNvPr id="0" name=""/>
        <dsp:cNvSpPr/>
      </dsp:nvSpPr>
      <dsp:spPr>
        <a:xfrm rot="5400000">
          <a:off x="-164846" y="164846"/>
          <a:ext cx="1098979" cy="769285"/>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2" y="384642"/>
        <a:ext cx="769285" cy="329694"/>
      </dsp:txXfrm>
    </dsp:sp>
    <dsp:sp modelId="{01532E08-28C7-4412-97E8-7283EB503A09}">
      <dsp:nvSpPr>
        <dsp:cNvPr id="0" name=""/>
        <dsp:cNvSpPr/>
      </dsp:nvSpPr>
      <dsp:spPr>
        <a:xfrm rot="5400000">
          <a:off x="3547914" y="-2777219"/>
          <a:ext cx="714336" cy="627159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Slow Breathing</a:t>
          </a:r>
          <a:endParaRPr lang="en-US" sz="2700" kern="1200" dirty="0"/>
        </a:p>
      </dsp:txBody>
      <dsp:txXfrm rot="-5400000">
        <a:off x="769286" y="36280"/>
        <a:ext cx="6236723" cy="644594"/>
      </dsp:txXfrm>
    </dsp:sp>
    <dsp:sp modelId="{C28A2878-46B8-4EE6-97D5-03EAD866091F}">
      <dsp:nvSpPr>
        <dsp:cNvPr id="0" name=""/>
        <dsp:cNvSpPr/>
      </dsp:nvSpPr>
      <dsp:spPr>
        <a:xfrm rot="5400000">
          <a:off x="-164846" y="1148186"/>
          <a:ext cx="1098979" cy="769285"/>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dirty="0"/>
        </a:p>
      </dsp:txBody>
      <dsp:txXfrm rot="-5400000">
        <a:off x="2" y="1367982"/>
        <a:ext cx="769285" cy="329694"/>
      </dsp:txXfrm>
    </dsp:sp>
    <dsp:sp modelId="{F2A9BB4B-B439-4F02-B20A-D6863989C5A4}">
      <dsp:nvSpPr>
        <dsp:cNvPr id="0" name=""/>
        <dsp:cNvSpPr/>
      </dsp:nvSpPr>
      <dsp:spPr>
        <a:xfrm rot="5400000">
          <a:off x="3547914" y="-1795289"/>
          <a:ext cx="714336" cy="627159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Breathing Stops</a:t>
          </a:r>
          <a:endParaRPr lang="en-US" sz="2700" kern="1200" dirty="0"/>
        </a:p>
      </dsp:txBody>
      <dsp:txXfrm rot="-5400000">
        <a:off x="769286" y="1018210"/>
        <a:ext cx="6236723" cy="644594"/>
      </dsp:txXfrm>
    </dsp:sp>
    <dsp:sp modelId="{52E3FB9E-512D-4580-A439-7F71056F4231}">
      <dsp:nvSpPr>
        <dsp:cNvPr id="0" name=""/>
        <dsp:cNvSpPr/>
      </dsp:nvSpPr>
      <dsp:spPr>
        <a:xfrm rot="5400000">
          <a:off x="-164846" y="2130116"/>
          <a:ext cx="1098979" cy="769285"/>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dirty="0"/>
        </a:p>
      </dsp:txBody>
      <dsp:txXfrm rot="-5400000">
        <a:off x="2" y="2349912"/>
        <a:ext cx="769285" cy="329694"/>
      </dsp:txXfrm>
    </dsp:sp>
    <dsp:sp modelId="{E8FFD5BC-5916-4AFE-9801-23D1245E5800}">
      <dsp:nvSpPr>
        <dsp:cNvPr id="0" name=""/>
        <dsp:cNvSpPr/>
      </dsp:nvSpPr>
      <dsp:spPr>
        <a:xfrm rot="5400000">
          <a:off x="3547914" y="-813359"/>
          <a:ext cx="714336" cy="627159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Lack of oxygen may cause brain damage</a:t>
          </a:r>
          <a:endParaRPr lang="en-US" sz="2700" kern="1200" dirty="0"/>
        </a:p>
      </dsp:txBody>
      <dsp:txXfrm rot="-5400000">
        <a:off x="769286" y="2000140"/>
        <a:ext cx="6236723" cy="644594"/>
      </dsp:txXfrm>
    </dsp:sp>
    <dsp:sp modelId="{665A9E03-66A4-41E9-87B5-8BF66705C158}">
      <dsp:nvSpPr>
        <dsp:cNvPr id="0" name=""/>
        <dsp:cNvSpPr/>
      </dsp:nvSpPr>
      <dsp:spPr>
        <a:xfrm rot="5400000">
          <a:off x="-164846" y="3112046"/>
          <a:ext cx="1098979" cy="769285"/>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dirty="0"/>
        </a:p>
      </dsp:txBody>
      <dsp:txXfrm rot="-5400000">
        <a:off x="2" y="3331842"/>
        <a:ext cx="769285" cy="329694"/>
      </dsp:txXfrm>
    </dsp:sp>
    <dsp:sp modelId="{EBB97135-31A7-44CE-81AC-34D3B3ACFEEC}">
      <dsp:nvSpPr>
        <dsp:cNvPr id="0" name=""/>
        <dsp:cNvSpPr/>
      </dsp:nvSpPr>
      <dsp:spPr>
        <a:xfrm rot="5400000">
          <a:off x="3547914" y="168570"/>
          <a:ext cx="714336" cy="627159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Heart Stops			</a:t>
          </a:r>
          <a:endParaRPr lang="en-US" sz="2700" kern="1200" dirty="0"/>
        </a:p>
      </dsp:txBody>
      <dsp:txXfrm rot="-5400000">
        <a:off x="769286" y="2982070"/>
        <a:ext cx="6236723" cy="644594"/>
      </dsp:txXfrm>
    </dsp:sp>
    <dsp:sp modelId="{E358F5CC-6DBD-4BCA-9249-2825A717BA8B}">
      <dsp:nvSpPr>
        <dsp:cNvPr id="0" name=""/>
        <dsp:cNvSpPr/>
      </dsp:nvSpPr>
      <dsp:spPr>
        <a:xfrm rot="5400000">
          <a:off x="-164846" y="4093976"/>
          <a:ext cx="1098979" cy="769285"/>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dirty="0"/>
        </a:p>
      </dsp:txBody>
      <dsp:txXfrm rot="-5400000">
        <a:off x="2" y="4313772"/>
        <a:ext cx="769285" cy="329694"/>
      </dsp:txXfrm>
    </dsp:sp>
    <dsp:sp modelId="{A4213F4C-400B-48B3-B220-ACDDDADB37F3}">
      <dsp:nvSpPr>
        <dsp:cNvPr id="0" name=""/>
        <dsp:cNvSpPr/>
      </dsp:nvSpPr>
      <dsp:spPr>
        <a:xfrm rot="5400000">
          <a:off x="3547914" y="1150500"/>
          <a:ext cx="714336" cy="627159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Death</a:t>
          </a:r>
          <a:endParaRPr lang="en-US" sz="2700" kern="1200" dirty="0"/>
        </a:p>
      </dsp:txBody>
      <dsp:txXfrm rot="-5400000">
        <a:off x="769286" y="3964000"/>
        <a:ext cx="6236723" cy="6445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9B8BDD99-F1CA-4769-A1C1-754AE5F3F8FF}" type="datetimeFigureOut">
              <a:rPr lang="en-US"/>
              <a:pPr>
                <a:defRPr/>
              </a:pPr>
              <a:t>11/30/2015</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6C6B7BD2-458E-4477-94E3-451AF893CD38}" type="slidenum">
              <a:rPr lang="en-US"/>
              <a:pPr>
                <a:defRPr/>
              </a:pPr>
              <a:t>‹#›</a:t>
            </a:fld>
            <a:endParaRPr lang="en-US" dirty="0"/>
          </a:p>
        </p:txBody>
      </p:sp>
    </p:spTree>
    <p:extLst>
      <p:ext uri="{BB962C8B-B14F-4D97-AF65-F5344CB8AC3E}">
        <p14:creationId xmlns:p14="http://schemas.microsoft.com/office/powerpoint/2010/main" val="240695851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Welcome participants to the training</a:t>
            </a:r>
          </a:p>
          <a:p>
            <a:pPr>
              <a:spcBef>
                <a:spcPct val="0"/>
              </a:spcBef>
            </a:pPr>
            <a:endParaRPr lang="en-US" dirty="0" smtClean="0"/>
          </a:p>
          <a:p>
            <a:pPr>
              <a:spcBef>
                <a:spcPct val="0"/>
              </a:spcBef>
            </a:pPr>
            <a:r>
              <a:rPr lang="en-US" dirty="0" smtClean="0"/>
              <a:t>Reiterate that the training is sponsored by the MA Department of Public Health</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C99982-85FC-4E05-9051-D881BDAFD9C1}"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Different opioids last for different amounts of time with varying strengths</a:t>
            </a:r>
          </a:p>
          <a:p>
            <a:pPr>
              <a:spcBef>
                <a:spcPct val="0"/>
              </a:spcBef>
            </a:pPr>
            <a:r>
              <a:rPr lang="en-US" dirty="0" smtClean="0"/>
              <a:t>When the state of the medication is altered the strength can increase </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16F1AC-3406-4CCB-8D48-CDE6B2B8BBA9}" type="slidenum">
              <a:rPr lang="en-US"/>
              <a:pPr fontAlgn="base">
                <a:spcBef>
                  <a:spcPct val="0"/>
                </a:spcBef>
                <a:spcAft>
                  <a:spcPct val="0"/>
                </a:spcAft>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An overdose occurs when too much of an opioid, like heroin or Oxycontin,  fits in too many receptors slowing and then stopping the breathing</a:t>
            </a:r>
          </a:p>
          <a:p>
            <a:pPr>
              <a:spcBef>
                <a:spcPct val="0"/>
              </a:spcBef>
            </a:pPr>
            <a:endParaRPr lang="en-US" dirty="0"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755B17-6187-407E-B5A1-FDB9892CAB23}" type="slidenum">
              <a:rPr lang="en-US"/>
              <a:pPr fontAlgn="base">
                <a:spcBef>
                  <a:spcPct val="0"/>
                </a:spcBef>
                <a:spcAft>
                  <a:spcPct val="0"/>
                </a:spcAft>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Overdose process takes time as the breathing decreases, there is time to respond but not</a:t>
            </a:r>
            <a:r>
              <a:rPr lang="en-US" baseline="0" dirty="0" smtClean="0"/>
              <a:t> </a:t>
            </a:r>
            <a:r>
              <a:rPr lang="en-US" dirty="0" smtClean="0"/>
              <a:t>time to waste </a:t>
            </a:r>
          </a:p>
        </p:txBody>
      </p:sp>
      <p:sp>
        <p:nvSpPr>
          <p:cNvPr id="138244" name="Slide Number Placeholder 3"/>
          <p:cNvSpPr txBox="1">
            <a:spLocks noGrp="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9A95A472-A9F6-40D7-9D82-D1D0BEE5D56C}" type="slidenum">
              <a:rPr lang="en-US" sz="1200">
                <a:latin typeface="Calibri" pitchFamily="34" charset="0"/>
              </a:rPr>
              <a:pPr algn="r"/>
              <a:t>15</a:t>
            </a:fld>
            <a:endParaRPr lang="en-US"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96BBE9-4104-4AC9-9E04-58847FBA1884}" type="slidenum">
              <a:rPr lang="en-US"/>
              <a:pPr fontAlgn="base">
                <a:spcBef>
                  <a:spcPct val="0"/>
                </a:spcBef>
                <a:spcAft>
                  <a:spcPct val="0"/>
                </a:spcAft>
              </a:pPr>
              <a:t>16</a:t>
            </a:fld>
            <a:endParaRPr lang="en-US" dirty="0"/>
          </a:p>
        </p:txBody>
      </p:sp>
      <p:sp>
        <p:nvSpPr>
          <p:cNvPr id="70659" name="Rectangle 6"/>
          <p:cNvSpPr txBox="1">
            <a:spLocks noGrp="1" noChangeArrowheads="1"/>
          </p:cNvSpPr>
          <p:nvPr/>
        </p:nvSpPr>
        <p:spPr bwMode="auto">
          <a:xfrm>
            <a:off x="3894916" y="8831580"/>
            <a:ext cx="2985305" cy="463207"/>
          </a:xfrm>
          <a:prstGeom prst="rect">
            <a:avLst/>
          </a:prstGeom>
          <a:noFill/>
          <a:ln w="9525">
            <a:noFill/>
            <a:miter lim="800000"/>
            <a:headEnd/>
            <a:tailEnd/>
          </a:ln>
        </p:spPr>
        <p:txBody>
          <a:bodyPr lIns="0" tIns="0" rIns="0" bIns="0" anchor="b"/>
          <a:lstStyle/>
          <a:p>
            <a:pPr algn="r">
              <a:lnSpc>
                <a:spcPct val="95000"/>
              </a:lnSpc>
              <a:buClr>
                <a:srgbClr val="000000"/>
              </a:buClr>
              <a:buSzPct val="100000"/>
              <a:tabLst>
                <a:tab pos="731863" algn="l"/>
                <a:tab pos="1463726" algn="l"/>
                <a:tab pos="2195589" algn="l"/>
                <a:tab pos="2927452" algn="l"/>
              </a:tabLst>
            </a:pPr>
            <a:fld id="{88037F7A-DD25-4291-ADED-3F56D8341768}" type="slidenum">
              <a:rPr lang="en-US" sz="1400">
                <a:solidFill>
                  <a:srgbClr val="FFFFFF"/>
                </a:solidFill>
                <a:latin typeface="Times New Roman" pitchFamily="18" charset="0"/>
                <a:cs typeface="Lucida Sans Unicode" pitchFamily="34" charset="0"/>
              </a:rPr>
              <a:pPr algn="r">
                <a:lnSpc>
                  <a:spcPct val="95000"/>
                </a:lnSpc>
                <a:buClr>
                  <a:srgbClr val="000000"/>
                </a:buClr>
                <a:buSzPct val="100000"/>
                <a:tabLst>
                  <a:tab pos="731863" algn="l"/>
                  <a:tab pos="1463726" algn="l"/>
                  <a:tab pos="2195589" algn="l"/>
                  <a:tab pos="2927452" algn="l"/>
                </a:tabLst>
              </a:pPr>
              <a:t>16</a:t>
            </a:fld>
            <a:endParaRPr lang="en-US" sz="1400" dirty="0">
              <a:solidFill>
                <a:srgbClr val="FFFFFF"/>
              </a:solidFill>
              <a:latin typeface="Times New Roman" pitchFamily="18" charset="0"/>
              <a:cs typeface="Lucida Sans Unicode" pitchFamily="34" charset="0"/>
            </a:endParaRPr>
          </a:p>
        </p:txBody>
      </p:sp>
      <p:sp>
        <p:nvSpPr>
          <p:cNvPr id="70660" name="Text Box 1"/>
          <p:cNvSpPr txBox="1">
            <a:spLocks noChangeArrowheads="1"/>
          </p:cNvSpPr>
          <p:nvPr/>
        </p:nvSpPr>
        <p:spPr bwMode="auto">
          <a:xfrm>
            <a:off x="1146969" y="697230"/>
            <a:ext cx="4587875" cy="3486150"/>
          </a:xfrm>
          <a:prstGeom prst="rect">
            <a:avLst/>
          </a:prstGeom>
          <a:solidFill>
            <a:srgbClr val="FFFFFF"/>
          </a:solidFill>
          <a:ln w="9525">
            <a:solidFill>
              <a:srgbClr val="000000"/>
            </a:solidFill>
            <a:miter lim="800000"/>
            <a:headEnd/>
            <a:tailEnd/>
          </a:ln>
        </p:spPr>
        <p:txBody>
          <a:bodyPr wrap="none" lIns="92446" tIns="46223" rIns="92446" bIns="46223" anchor="ctr"/>
          <a:lstStyle/>
          <a:p>
            <a:pPr>
              <a:buClr>
                <a:srgbClr val="000000"/>
              </a:buClr>
              <a:buSzPct val="100000"/>
              <a:buFont typeface="Times New Roman" pitchFamily="18" charset="0"/>
              <a:buNone/>
            </a:pPr>
            <a:endParaRPr lang="en-US" dirty="0">
              <a:solidFill>
                <a:schemeClr val="bg1"/>
              </a:solidFill>
              <a:latin typeface="Calibri" pitchFamily="34" charset="0"/>
              <a:cs typeface="Lucida Sans Unicode" pitchFamily="34" charset="0"/>
            </a:endParaRPr>
          </a:p>
        </p:txBody>
      </p:sp>
      <p:sp>
        <p:nvSpPr>
          <p:cNvPr id="70661" name="Rectangle 2"/>
          <p:cNvSpPr>
            <a:spLocks noGrp="1" noChangeArrowheads="1"/>
          </p:cNvSpPr>
          <p:nvPr>
            <p:ph type="body"/>
          </p:nvPr>
        </p:nvSpPr>
        <p:spPr bwMode="auto">
          <a:noFill/>
        </p:spPr>
        <p:txBody>
          <a:bodyPr wrap="none" lIns="0" tIns="0" rIns="0" bIns="0" numCol="1" anchor="ctr" anchorCtr="0" compatLnSpc="1">
            <a:prstTxWarp prst="textNoShape">
              <a:avLst/>
            </a:prstTxWarp>
          </a:bodyPr>
          <a:lstStyle/>
          <a:p>
            <a:pPr>
              <a:spcBef>
                <a:spcPct val="0"/>
              </a:spcBef>
            </a:pPr>
            <a:r>
              <a:rPr lang="en-US" dirty="0" smtClean="0"/>
              <a:t>Key Point: Narcan reverses an opiate overdose, to restore breathing </a:t>
            </a:r>
          </a:p>
          <a:p>
            <a:pPr>
              <a:spcBef>
                <a:spcPct val="0"/>
              </a:spcBef>
            </a:pPr>
            <a:r>
              <a:rPr lang="en-US" dirty="0" smtClean="0"/>
              <a:t>Withdrawal referred to as “dope sickness”</a:t>
            </a:r>
          </a:p>
        </p:txBody>
      </p:sp>
      <p:sp>
        <p:nvSpPr>
          <p:cNvPr id="70662" name="Text Box 3"/>
          <p:cNvSpPr txBox="1">
            <a:spLocks noChangeArrowheads="1"/>
          </p:cNvSpPr>
          <p:nvPr/>
        </p:nvSpPr>
        <p:spPr bwMode="auto">
          <a:xfrm>
            <a:off x="3898102" y="8829967"/>
            <a:ext cx="2982119" cy="464820"/>
          </a:xfrm>
          <a:prstGeom prst="rect">
            <a:avLst/>
          </a:prstGeom>
          <a:noFill/>
          <a:ln w="9525">
            <a:noFill/>
            <a:miter lim="800000"/>
            <a:headEnd/>
            <a:tailEnd/>
          </a:ln>
        </p:spPr>
        <p:txBody>
          <a:bodyPr lIns="90990" tIns="47315" rIns="90990" bIns="47315" anchor="b"/>
          <a:lstStyle/>
          <a:p>
            <a:pPr algn="r">
              <a:buClr>
                <a:srgbClr val="000000"/>
              </a:buClr>
              <a:buSzPct val="100000"/>
              <a:tabLst>
                <a:tab pos="731863" algn="l"/>
                <a:tab pos="1463726" algn="l"/>
                <a:tab pos="2195589" algn="l"/>
                <a:tab pos="2927452" algn="l"/>
              </a:tabLst>
            </a:pPr>
            <a:fld id="{2046CB91-5744-4C81-88CD-5C6486DC022C}" type="slidenum">
              <a:rPr lang="en-US" sz="1200">
                <a:solidFill>
                  <a:srgbClr val="000000"/>
                </a:solidFill>
                <a:latin typeface="Calibri" pitchFamily="34" charset="0"/>
                <a:cs typeface="Lucida Sans Unicode" pitchFamily="34" charset="0"/>
              </a:rPr>
              <a:pPr algn="r">
                <a:buClr>
                  <a:srgbClr val="000000"/>
                </a:buClr>
                <a:buSzPct val="100000"/>
                <a:tabLst>
                  <a:tab pos="731863" algn="l"/>
                  <a:tab pos="1463726" algn="l"/>
                  <a:tab pos="2195589" algn="l"/>
                  <a:tab pos="2927452" algn="l"/>
                </a:tabLst>
              </a:pPr>
              <a:t>16</a:t>
            </a:fld>
            <a:endParaRPr lang="en-US" sz="1200" dirty="0">
              <a:solidFill>
                <a:srgbClr val="000000"/>
              </a:solidFill>
              <a:latin typeface="Calibri" pitchFamily="34" charset="0"/>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Naloxone knocks the opioid off of the opioid receptor to restore breathing </a:t>
            </a:r>
          </a:p>
          <a:p>
            <a:pPr>
              <a:spcBef>
                <a:spcPct val="0"/>
              </a:spcBef>
            </a:pPr>
            <a:endParaRPr lang="en-US" dirty="0"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1091F0-6949-4F2E-8F81-66B7BA003296}" type="slidenum">
              <a:rPr lang="en-US"/>
              <a:pPr fontAlgn="base">
                <a:spcBef>
                  <a:spcPct val="0"/>
                </a:spcBef>
                <a:spcAft>
                  <a:spcPct val="0"/>
                </a:spcAft>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lIns="92441" tIns="46221" rIns="92441" bIns="46221" numCol="1" anchor="t" anchorCtr="0" compatLnSpc="1">
            <a:prstTxWarp prst="textNoShape">
              <a:avLst/>
            </a:prstTxWarp>
          </a:bodyPr>
          <a:lstStyle/>
          <a:p>
            <a:pPr>
              <a:spcBef>
                <a:spcPct val="0"/>
              </a:spcBef>
            </a:pPr>
            <a:r>
              <a:rPr lang="en-US" dirty="0" smtClean="0"/>
              <a:t>Key Point:</a:t>
            </a:r>
            <a:r>
              <a:rPr lang="en-US" baseline="0" dirty="0" smtClean="0"/>
              <a:t> R</a:t>
            </a:r>
            <a:r>
              <a:rPr lang="en-US" dirty="0" smtClean="0"/>
              <a:t>ight now in Massachusetts ther</a:t>
            </a:r>
            <a:r>
              <a:rPr lang="en-US" baseline="0" dirty="0" smtClean="0"/>
              <a:t>e are reports of </a:t>
            </a:r>
            <a:r>
              <a:rPr lang="en-US" dirty="0" smtClean="0"/>
              <a:t>Fentanyl-laced in heroin, causing an increase in overdoses because the strength of the heroin is stronger than the user is used to</a:t>
            </a:r>
          </a:p>
        </p:txBody>
      </p:sp>
      <p:sp>
        <p:nvSpPr>
          <p:cNvPr id="142340" name="Slide Number Placeholder 3"/>
          <p:cNvSpPr txBox="1">
            <a:spLocks noGrp="1"/>
          </p:cNvSpPr>
          <p:nvPr/>
        </p:nvSpPr>
        <p:spPr bwMode="auto">
          <a:xfrm>
            <a:off x="3898102" y="8829967"/>
            <a:ext cx="2982119" cy="464820"/>
          </a:xfrm>
          <a:prstGeom prst="rect">
            <a:avLst/>
          </a:prstGeom>
          <a:noFill/>
          <a:ln w="9525">
            <a:noFill/>
            <a:miter lim="800000"/>
            <a:headEnd/>
            <a:tailEnd/>
          </a:ln>
        </p:spPr>
        <p:txBody>
          <a:bodyPr lIns="92441" tIns="46221" rIns="92441" bIns="46221" anchor="b"/>
          <a:lstStyle/>
          <a:p>
            <a:pPr algn="r"/>
            <a:fld id="{504DC083-3C3E-451B-9E0C-AF258150D487}" type="slidenum">
              <a:rPr lang="en-US" sz="1200">
                <a:latin typeface="Calibri" pitchFamily="34" charset="0"/>
                <a:ea typeface="ＭＳ Ｐゴシック"/>
                <a:cs typeface="Arial" charset="0"/>
              </a:rPr>
              <a:pPr algn="r"/>
              <a:t>21</a:t>
            </a:fld>
            <a:endParaRPr lang="en-US" sz="1200" dirty="0">
              <a:latin typeface="Calibri" pitchFamily="34" charset="0"/>
              <a:ea typeface="ＭＳ Ｐゴシック"/>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Points: Also common in Massachusetts is mixing opioids with benzodiazepines </a:t>
            </a:r>
          </a:p>
          <a:p>
            <a:pPr>
              <a:spcBef>
                <a:spcPct val="0"/>
              </a:spcBef>
            </a:pPr>
            <a:r>
              <a:rPr lang="en-US" dirty="0" smtClean="0"/>
              <a:t>Note that narcan does not work on benzos</a:t>
            </a:r>
          </a:p>
        </p:txBody>
      </p:sp>
      <p:sp>
        <p:nvSpPr>
          <p:cNvPr id="144388" name="Slide Number Placeholder 3"/>
          <p:cNvSpPr txBox="1">
            <a:spLocks noGrp="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E29B0FAE-8CEB-49F2-B52C-EB84B620A5E5}" type="slidenum">
              <a:rPr lang="en-US" sz="1200">
                <a:latin typeface="Calibri" pitchFamily="34" charset="0"/>
              </a:rPr>
              <a:pPr algn="r"/>
              <a:t>22</a:t>
            </a:fld>
            <a:endParaRPr lang="en-US" sz="12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Medications for opioid overdose and treatment, some like subutex and methadone are more desired by active users because they can relieve withdrawal symptoms </a:t>
            </a:r>
          </a:p>
          <a:p>
            <a:pPr>
              <a:spcBef>
                <a:spcPct val="0"/>
              </a:spcBef>
            </a:pPr>
            <a:endParaRPr lang="en-US" dirty="0" smtClean="0"/>
          </a:p>
          <a:p>
            <a:pPr>
              <a:spcBef>
                <a:spcPct val="0"/>
              </a:spcBef>
            </a:pPr>
            <a:endParaRPr lang="en-US" dirty="0"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4CE451-B93F-4A1E-857B-36E907E84325}" type="slidenum">
              <a:rPr lang="en-US"/>
              <a:pPr fontAlgn="base">
                <a:spcBef>
                  <a:spcPct val="0"/>
                </a:spcBef>
                <a:spcAft>
                  <a:spcPct val="0"/>
                </a:spcAft>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Someone who is really high and someone who is overdosed can look similar, it is an overdose if person is not arousable, and breathing is less than 8 times per a minute. Even if the person is really high and not overdosed they should not be left alone because they may slip into an overdose</a:t>
            </a: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1A6F26-A9AB-42F7-9EED-614A1C05E10F}" type="slidenum">
              <a:rPr lang="en-US"/>
              <a:pPr fontAlgn="base">
                <a:spcBef>
                  <a:spcPct val="0"/>
                </a:spcBef>
                <a:spcAft>
                  <a:spcPct val="0"/>
                </a:spcAft>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Points: Upon arrival to scene, to determine if victim has overdosed,  call out persons name (If known) and sternum rub in an attempt to arouse the victim. Look for </a:t>
            </a:r>
            <a:r>
              <a:rPr lang="en-US" dirty="0" smtClean="0"/>
              <a:t>environmental </a:t>
            </a:r>
            <a:r>
              <a:rPr lang="en-US" dirty="0" smtClean="0"/>
              <a:t>clues of drug use, check victims breathing, and ensure that EMS has been activated. </a:t>
            </a:r>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8A8BD5-2759-4B13-858E-759D06B66A7B}" type="slidenum">
              <a:rPr lang="en-US"/>
              <a:pPr fontAlgn="base">
                <a:spcBef>
                  <a:spcPct val="0"/>
                </a:spcBef>
                <a:spcAft>
                  <a:spcPct val="0"/>
                </a:spcAft>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Note that there has been a significant amount of publicity around this topic recently, but that it has been going on for years.</a:t>
            </a:r>
          </a:p>
          <a:p>
            <a:pPr>
              <a:spcBef>
                <a:spcPct val="0"/>
              </a:spcBef>
            </a:pPr>
            <a:endParaRPr lang="en-US" dirty="0" smtClean="0"/>
          </a:p>
          <a:p>
            <a:pPr>
              <a:spcBef>
                <a:spcPct val="0"/>
              </a:spcBef>
            </a:pPr>
            <a:r>
              <a:rPr lang="en-US" dirty="0" smtClean="0"/>
              <a:t>Interactive: Ask participants to share their own experiences and interactions with people who use opioids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405086-AB56-4CCC-95C0-D00F2289EE5C}"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Benefits of intranasal naloxone</a:t>
            </a:r>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CC25C2-CA1C-4488-A761-B1B4EA57A55D}" type="slidenum">
              <a:rPr lang="en-US"/>
              <a:pPr fontAlgn="base">
                <a:spcBef>
                  <a:spcPct val="0"/>
                </a:spcBef>
                <a:spcAft>
                  <a:spcPct val="0"/>
                </a:spcAft>
              </a:pPr>
              <a:t>30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how to put together naloxone kit. </a:t>
            </a:r>
          </a:p>
          <a:p>
            <a:pPr>
              <a:spcBef>
                <a:spcPct val="0"/>
              </a:spcBef>
            </a:pPr>
            <a:r>
              <a:rPr lang="en-US" dirty="0" smtClean="0"/>
              <a:t>Interactive: have participants put together demo naloxone kits if they</a:t>
            </a:r>
            <a:r>
              <a:rPr lang="en-US" baseline="0" dirty="0" smtClean="0"/>
              <a:t> are going to receive kits</a:t>
            </a:r>
            <a:endParaRPr lang="en-US" dirty="0"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1A22EE-950D-4FD2-9387-7F7C6B51CC97}" type="slidenum">
              <a:rPr lang="en-US"/>
              <a:pPr fontAlgn="base">
                <a:spcBef>
                  <a:spcPct val="0"/>
                </a:spcBef>
                <a:spcAft>
                  <a:spcPct val="0"/>
                </a:spcAft>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344DAD-67CE-4183-AE41-F5A343ED8C91}" type="slidenum">
              <a:rPr lang="en-US"/>
              <a:pPr fontAlgn="base">
                <a:spcBef>
                  <a:spcPct val="0"/>
                </a:spcBef>
                <a:spcAft>
                  <a:spcPct val="0"/>
                </a:spcAft>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Very often those who become responsive won’t immediately realize they just overdosed</a:t>
            </a:r>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5F4ADA-DF89-4624-91B3-CE2DEC7624FF}" type="slidenum">
              <a:rPr lang="en-US"/>
              <a:pPr fontAlgn="base">
                <a:spcBef>
                  <a:spcPct val="0"/>
                </a:spcBef>
                <a:spcAft>
                  <a:spcPct val="0"/>
                </a:spcAft>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Although many are concerned about severe withdrawal where the victim becomes physically combative, this is uncommon.  The risk of combativeness can be reduced by administering only enough medication to re-start breathing.</a:t>
            </a:r>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D27CCB-B3C9-41DE-BCF4-856CB9C807C6}" type="slidenum">
              <a:rPr lang="en-US"/>
              <a:pPr fontAlgn="base">
                <a:spcBef>
                  <a:spcPct val="0"/>
                </a:spcBef>
                <a:spcAft>
                  <a:spcPct val="0"/>
                </a:spcAft>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Continue rescue breathing, if still unresponsive and EMS has not arrived administer second dose of naloxone after 3-5 minutes </a:t>
            </a:r>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02242F-2AD6-479C-9BBC-AA6CB3256A38}" type="slidenum">
              <a:rPr lang="en-US"/>
              <a:pPr fontAlgn="base">
                <a:spcBef>
                  <a:spcPct val="0"/>
                </a:spcBef>
                <a:spcAft>
                  <a:spcPct val="0"/>
                </a:spcAft>
              </a:pPr>
              <a:t>35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for any reason the victim needs to be left along place in recovery position</a:t>
            </a:r>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394F5F-E609-41D7-9F18-71E87D3F715A}" type="slidenum">
              <a:rPr lang="en-US"/>
              <a:pPr fontAlgn="base">
                <a:spcBef>
                  <a:spcPct val="0"/>
                </a:spcBef>
                <a:spcAft>
                  <a:spcPct val="0"/>
                </a:spcAft>
              </a:pPr>
              <a:t>36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Answers:</a:t>
            </a:r>
          </a:p>
          <a:p>
            <a:pPr marL="231115" indent="-231115" fontAlgn="auto">
              <a:spcBef>
                <a:spcPts val="0"/>
              </a:spcBef>
              <a:spcAft>
                <a:spcPts val="0"/>
              </a:spcAft>
              <a:buFontTx/>
              <a:buAutoNum type="arabicPeriod"/>
              <a:defRPr/>
            </a:pPr>
            <a:r>
              <a:rPr lang="en-US" dirty="0" smtClean="0"/>
              <a:t>Will be effective for opioid aspect only -  if opioids were also used</a:t>
            </a:r>
          </a:p>
          <a:p>
            <a:pPr marL="231115" indent="-231115" fontAlgn="auto">
              <a:spcBef>
                <a:spcPts val="0"/>
              </a:spcBef>
              <a:spcAft>
                <a:spcPts val="0"/>
              </a:spcAft>
              <a:buFontTx/>
              <a:buAutoNum type="arabicPeriod"/>
              <a:defRPr/>
            </a:pPr>
            <a:endParaRPr lang="en-US" dirty="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D10004-0E83-4D3B-B92C-984072CBD7D4}" type="slidenum">
              <a:rPr lang="en-US"/>
              <a:pPr fontAlgn="base">
                <a:spcBef>
                  <a:spcPct val="0"/>
                </a:spcBef>
                <a:spcAft>
                  <a:spcPct val="0"/>
                </a:spcAft>
              </a:pPr>
              <a:t>37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will go over how to comply and obtain a prescription a little bit later in presentation </a:t>
            </a:r>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1A6F75-B5BE-49AF-8510-364D7B0D88D9}" type="slidenum">
              <a:rPr lang="en-US"/>
              <a:pPr fontAlgn="base">
                <a:spcBef>
                  <a:spcPct val="0"/>
                </a:spcBef>
                <a:spcAft>
                  <a:spcPct val="0"/>
                </a:spcAft>
              </a:pPr>
              <a:t>38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fact that people do not call for help is one of the reasons people are dying, so we want to address this specifically.</a:t>
            </a:r>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59A941-8ACE-454C-B120-EDA04BBEA696}" type="slidenum">
              <a:rPr lang="en-US"/>
              <a:pPr fontAlgn="base">
                <a:spcBef>
                  <a:spcPct val="0"/>
                </a:spcBef>
                <a:spcAft>
                  <a:spcPct val="0"/>
                </a:spcAft>
              </a:pPr>
              <a:t>40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a:t>
            </a:r>
          </a:p>
          <a:p>
            <a:pPr>
              <a:spcBef>
                <a:spcPct val="0"/>
              </a:spcBef>
            </a:pPr>
            <a:r>
              <a:rPr lang="en-US" dirty="0" smtClean="0"/>
              <a:t>New England has a significantly large percentage of people using heroin and abusing pharmaceuticals compared to the national average.</a:t>
            </a:r>
          </a:p>
          <a:p>
            <a:pPr>
              <a:spcBef>
                <a:spcPct val="0"/>
              </a:spcBef>
            </a:pPr>
            <a:endParaRPr lang="en-US" dirty="0" smtClean="0"/>
          </a:p>
          <a:p>
            <a:pPr>
              <a:spcBef>
                <a:spcPct val="0"/>
              </a:spcBef>
            </a:pPr>
            <a:r>
              <a:rPr lang="en-US" dirty="0" smtClean="0"/>
              <a:t>Interactive: Ask people to name some of the most commonly abused pharmaceuticals and be certain to identify which of them are opioids.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744591-F2B5-44A6-A83B-5960CEEB196B}" type="slidenum">
              <a:rPr lang="en-US"/>
              <a:pPr fontAlgn="base">
                <a:spcBef>
                  <a:spcPct val="0"/>
                </a:spcBef>
                <a:spcAft>
                  <a:spcPct val="0"/>
                </a:spcAft>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fact that people do not call for help is one of the reasons people are dying, so we want to address this specifically. It is extremely</a:t>
            </a:r>
            <a:r>
              <a:rPr lang="en-US" baseline="0" dirty="0" smtClean="0"/>
              <a:t> important that people call 911. </a:t>
            </a:r>
            <a:endParaRPr lang="en-US" dirty="0" smtClean="0"/>
          </a:p>
          <a:p>
            <a:pPr>
              <a:spcBef>
                <a:spcPct val="0"/>
              </a:spcBef>
            </a:pPr>
            <a:endParaRPr lang="en-US" dirty="0" smtClean="0"/>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07E6DF-0A75-4811-A14A-2DF225C6D8D9}" type="slidenum">
              <a:rPr lang="en-US"/>
              <a:pPr fontAlgn="base">
                <a:spcBef>
                  <a:spcPct val="0"/>
                </a:spcBef>
                <a:spcAft>
                  <a:spcPct val="0"/>
                </a:spcAft>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Sales of opioids and death rates have been on a steady incline since 1999, </a:t>
            </a:r>
            <a:r>
              <a:rPr lang="en-US" b="1" dirty="0" smtClean="0"/>
              <a:t>fortunately, </a:t>
            </a:r>
            <a:r>
              <a:rPr lang="en-US" dirty="0" smtClean="0"/>
              <a:t>so has treatment admissions.  </a:t>
            </a:r>
          </a:p>
          <a:p>
            <a:pPr>
              <a:spcBef>
                <a:spcPct val="0"/>
              </a:spcBef>
            </a:pPr>
            <a:r>
              <a:rPr lang="en-US" dirty="0" smtClean="0"/>
              <a:t>Opioid addiction has been recognized as a problem and treatment for addiction has increased, naloxone is a form of harm reduction to prevent people from dying from an overdose and hopefully get them into treatment after. </a:t>
            </a:r>
          </a:p>
          <a:p>
            <a:pPr>
              <a:spcBef>
                <a:spcPct val="0"/>
              </a:spcBef>
            </a:pPr>
            <a:endParaRPr lang="en-US" dirty="0" smtClean="0"/>
          </a:p>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88670B-1E2B-4692-8D3E-DB34AAF10168}" type="slidenum">
              <a:rPr lang="en-US"/>
              <a:pPr fontAlgn="base">
                <a:spcBef>
                  <a:spcPct val="0"/>
                </a:spcBef>
                <a:spcAft>
                  <a:spcPct val="0"/>
                </a:spcAft>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deaths due to drug overdoses is increasing rapidly throughout and the country</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6C2481-42D9-4139-9B16-C9391DD2DFFC}" type="slidenum">
              <a:rPr lang="en-US"/>
              <a:pPr fontAlgn="base">
                <a:spcBef>
                  <a:spcPct val="0"/>
                </a:spcBef>
                <a:spcAft>
                  <a:spcPct val="0"/>
                </a:spcAft>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B7BD2-458E-4477-94E3-451AF893CD38}" type="slidenum">
              <a:rPr lang="en-US" smtClean="0"/>
              <a:pPr>
                <a:defRPr/>
              </a:pPr>
              <a:t>7</a:t>
            </a:fld>
            <a:endParaRPr lang="en-US" dirty="0"/>
          </a:p>
        </p:txBody>
      </p:sp>
    </p:spTree>
    <p:extLst>
      <p:ext uri="{BB962C8B-B14F-4D97-AF65-F5344CB8AC3E}">
        <p14:creationId xmlns:p14="http://schemas.microsoft.com/office/powerpoint/2010/main" val="2219296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lIns="92441" tIns="46221" rIns="92441" bIns="46221" numCol="1" anchor="t" anchorCtr="0" compatLnSpc="1">
            <a:prstTxWarp prst="textNoShape">
              <a:avLst/>
            </a:prstTxWarp>
          </a:bodyPr>
          <a:lstStyle/>
          <a:p>
            <a:pPr>
              <a:spcBef>
                <a:spcPct val="0"/>
              </a:spcBef>
            </a:pPr>
            <a:r>
              <a:rPr lang="en-US" dirty="0" smtClean="0"/>
              <a:t>Key Point: Opioids are for medical purposes and even heroin was created by Bayer for a pharmaceutical remedy  </a:t>
            </a:r>
          </a:p>
        </p:txBody>
      </p:sp>
      <p:sp>
        <p:nvSpPr>
          <p:cNvPr id="48131" name="Slide Number Placeholder 3"/>
          <p:cNvSpPr txBox="1">
            <a:spLocks noGrp="1"/>
          </p:cNvSpPr>
          <p:nvPr/>
        </p:nvSpPr>
        <p:spPr bwMode="auto">
          <a:xfrm>
            <a:off x="3898102" y="8829967"/>
            <a:ext cx="2982119" cy="464820"/>
          </a:xfrm>
          <a:prstGeom prst="rect">
            <a:avLst/>
          </a:prstGeom>
          <a:noFill/>
          <a:ln w="9525">
            <a:noFill/>
            <a:miter lim="800000"/>
            <a:headEnd/>
            <a:tailEnd/>
          </a:ln>
        </p:spPr>
        <p:txBody>
          <a:bodyPr lIns="92441" tIns="46221" rIns="92441" bIns="46221" anchor="b"/>
          <a:lstStyle/>
          <a:p>
            <a:pPr algn="r"/>
            <a:fld id="{423BE9C4-122F-4CD2-A5D0-473CF3F8756B}" type="slidenum">
              <a:rPr lang="en-US" sz="1200">
                <a:latin typeface="Calibri" pitchFamily="34" charset="0"/>
                <a:ea typeface="ＭＳ Ｐゴシック"/>
                <a:cs typeface="Arial" charset="0"/>
              </a:rPr>
              <a:pPr algn="r"/>
              <a:t>10</a:t>
            </a:fld>
            <a:endParaRPr lang="en-US" sz="1200" dirty="0">
              <a:latin typeface="Calibri" pitchFamily="34" charset="0"/>
              <a:ea typeface="ＭＳ Ｐゴシック"/>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Opioids attach to the receptors that block pain</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436F82-69A8-4A0D-9BD2-D41471AE99B9}" type="slidenum">
              <a:rPr lang="en-US"/>
              <a:pPr fontAlgn="base">
                <a:spcBef>
                  <a:spcPct val="0"/>
                </a:spcBef>
                <a:spcAft>
                  <a:spcPct val="0"/>
                </a:spcAft>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Point: There are many types of opioids but they all have similar affects </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E668E4-A2B7-4148-993A-14DF9CC15715}" type="slidenum">
              <a:rPr lang="en-US"/>
              <a:pPr fontAlgn="base">
                <a:spcBef>
                  <a:spcPct val="0"/>
                </a:spcBef>
                <a:spcAft>
                  <a:spcPct val="0"/>
                </a:spcAft>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4" descr="VDH logoKO 1-3i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175" y="6248400"/>
            <a:ext cx="12969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362200" y="4038600"/>
            <a:ext cx="6477000" cy="1828800"/>
          </a:xfrm>
        </p:spPr>
        <p:txBody>
          <a:bodyPr anchor="b"/>
          <a:lstStyle>
            <a:lvl1pPr>
              <a:defRPr cap="none"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pic>
        <p:nvPicPr>
          <p:cNvPr id="10" name="Picture 14" descr="VDH logoKO 1-3i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175" y="6248400"/>
            <a:ext cx="12969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1441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pPr>
              <a:defRPr/>
            </a:pPr>
            <a:fld id="{1F823209-CEE1-4A38-B142-6F5B3C128355}" type="datetime1">
              <a:rPr lang="en-US" smtClean="0"/>
              <a:t>11/30/2015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Presentation adapted with permission from </a:t>
            </a:r>
            <a:r>
              <a:rPr lang="en-US" dirty="0" smtClean="0"/>
              <a:t>Massachusetts, </a:t>
            </a:r>
            <a:endParaRPr lang="en-US" dirty="0"/>
          </a:p>
        </p:txBody>
      </p:sp>
    </p:spTree>
    <p:extLst>
      <p:ext uri="{BB962C8B-B14F-4D97-AF65-F5344CB8AC3E}">
        <p14:creationId xmlns:p14="http://schemas.microsoft.com/office/powerpoint/2010/main" val="277674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lgn="r">
              <a:defRPr/>
            </a:lvl1pPr>
          </a:lstStyle>
          <a:p>
            <a:pPr>
              <a:defRPr/>
            </a:pPr>
            <a:fld id="{057B9E17-3EDC-4095-9508-BB4541BE1B3B}" type="datetime1">
              <a:rPr lang="en-US" smtClean="0"/>
              <a:t>11/30/2015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dirty="0" smtClean="0"/>
              <a:t>Presentation adapted with permission from </a:t>
            </a:r>
            <a:r>
              <a:rPr lang="en-US" dirty="0" smtClean="0"/>
              <a:t>Massachusetts, </a:t>
            </a:r>
            <a:endParaRPr lang="en-US" dirty="0"/>
          </a:p>
        </p:txBody>
      </p:sp>
    </p:spTree>
    <p:extLst>
      <p:ext uri="{BB962C8B-B14F-4D97-AF65-F5344CB8AC3E}">
        <p14:creationId xmlns:p14="http://schemas.microsoft.com/office/powerpoint/2010/main" val="35971375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hangingPunct="0">
              <a:spcBef>
                <a:spcPct val="50000"/>
              </a:spcBef>
              <a:defRPr/>
            </a:pPr>
            <a:fld id="{2059FCEB-75A5-4353-853B-E37FD36EF8BC}" type="slidenum">
              <a:rPr lang="en-US" sz="1200">
                <a:solidFill>
                  <a:srgbClr val="FFFFFF"/>
                </a:solidFill>
                <a:latin typeface="+mn-lt"/>
              </a:rPr>
              <a:pPr eaLnBrk="0" hangingPunct="0">
                <a:spcBef>
                  <a:spcPct val="50000"/>
                </a:spcBef>
                <a:defRPr/>
              </a:pPr>
              <a:t>‹#›</a:t>
            </a:fld>
            <a:endParaRPr lang="en-US" sz="1200" dirty="0">
              <a:solidFill>
                <a:srgbClr val="FFFFFF"/>
              </a:solidFill>
              <a:latin typeface="+mn-lt"/>
            </a:endParaRPr>
          </a:p>
        </p:txBody>
      </p:sp>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pPr>
              <a:defRPr/>
            </a:pPr>
            <a:fld id="{3B9AE0E6-BE32-489A-A57B-2E77C7608297}" type="datetime1">
              <a:rPr lang="en-US" smtClean="0"/>
              <a:t>11/30/2015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Presentation adapted with permission from </a:t>
            </a:r>
            <a:r>
              <a:rPr lang="en-US" dirty="0" smtClean="0"/>
              <a:t>Massachusetts, </a:t>
            </a:r>
            <a:endParaRPr lang="en-US" dirty="0"/>
          </a:p>
        </p:txBody>
      </p:sp>
    </p:spTree>
    <p:extLst>
      <p:ext uri="{BB962C8B-B14F-4D97-AF65-F5344CB8AC3E}">
        <p14:creationId xmlns:p14="http://schemas.microsoft.com/office/powerpoint/2010/main" val="217274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lgn="r">
              <a:defRPr/>
            </a:lvl1pPr>
          </a:lstStyle>
          <a:p>
            <a:pPr>
              <a:defRPr/>
            </a:pPr>
            <a:fld id="{9A7588E5-5F63-467A-8AAB-AFE5B9776CD7}" type="datetime1">
              <a:rPr lang="en-US" smtClean="0"/>
              <a:t>11/30/2015</a:t>
            </a:fld>
            <a:endParaRPr lang="en-US" dirty="0"/>
          </a:p>
        </p:txBody>
      </p:sp>
      <p:sp>
        <p:nvSpPr>
          <p:cNvPr id="8" name="Slide Number Placeholder 12"/>
          <p:cNvSpPr>
            <a:spLocks noGrp="1"/>
          </p:cNvSpPr>
          <p:nvPr>
            <p:ph type="sldNum" sz="quarter" idx="11"/>
          </p:nvPr>
        </p:nvSpPr>
        <p:spPr>
          <a:xfrm>
            <a:off x="0" y="1752600"/>
            <a:ext cx="1295400" cy="701675"/>
          </a:xfrm>
          <a:prstGeom prst="rect">
            <a:avLst/>
          </a:prstGeom>
        </p:spPr>
        <p:txBody>
          <a:bodyPr vert="horz" wrap="square" lIns="91440" tIns="45720" rIns="91440" bIns="45720" numCol="1" anchor="t" anchorCtr="0" compatLnSpc="1">
            <a:prstTxWarp prst="textNoShape">
              <a:avLst/>
            </a:prstTxWarp>
            <a:noAutofit/>
          </a:bodyPr>
          <a:lstStyle>
            <a:lvl1pPr algn="ctr">
              <a:defRPr sz="2400" smtClean="0">
                <a:solidFill>
                  <a:srgbClr val="FFFFFF"/>
                </a:solidFill>
                <a:latin typeface="Tw Cen MT" charset="0"/>
              </a:defRPr>
            </a:lvl1pPr>
          </a:lstStyle>
          <a:p>
            <a:pPr>
              <a:defRPr/>
            </a:pPr>
            <a:fld id="{CB22E7DE-5103-4FC9-A1A6-FEE3DCDE8A9A}"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dirty="0" smtClean="0"/>
              <a:t>Presentation adapted with permission from </a:t>
            </a:r>
            <a:r>
              <a:rPr lang="en-US" dirty="0" smtClean="0"/>
              <a:t>Massachusetts, </a:t>
            </a:r>
            <a:endParaRPr lang="en-US" dirty="0"/>
          </a:p>
        </p:txBody>
      </p:sp>
    </p:spTree>
    <p:extLst>
      <p:ext uri="{BB962C8B-B14F-4D97-AF65-F5344CB8AC3E}">
        <p14:creationId xmlns:p14="http://schemas.microsoft.com/office/powerpoint/2010/main" val="42760406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lgn="r">
              <a:defRPr/>
            </a:lvl1pPr>
          </a:lstStyle>
          <a:p>
            <a:pPr>
              <a:defRPr/>
            </a:pPr>
            <a:fld id="{C563E241-B3FC-4142-A76A-361ADB1C41F5}" type="datetime1">
              <a:rPr lang="en-US" smtClean="0"/>
              <a:t>11/30/2015</a:t>
            </a:fld>
            <a:endParaRPr lang="en-US" dirty="0"/>
          </a:p>
        </p:txBody>
      </p:sp>
      <p:sp>
        <p:nvSpPr>
          <p:cNvPr id="6" name="Footer Placeholder 11"/>
          <p:cNvSpPr>
            <a:spLocks noGrp="1"/>
          </p:cNvSpPr>
          <p:nvPr>
            <p:ph type="ftr" sz="quarter" idx="11"/>
          </p:nvPr>
        </p:nvSpPr>
        <p:spPr/>
        <p:txBody>
          <a:bodyPr rtlCol="0"/>
          <a:lstStyle>
            <a:lvl1pPr>
              <a:defRPr/>
            </a:lvl1pPr>
          </a:lstStyle>
          <a:p>
            <a:pPr>
              <a:defRPr/>
            </a:pPr>
            <a:r>
              <a:rPr lang="en-US" dirty="0" smtClean="0"/>
              <a:t>Presentation adapted with permission from </a:t>
            </a:r>
            <a:r>
              <a:rPr lang="en-US" dirty="0" smtClean="0"/>
              <a:t>Massachusetts, </a:t>
            </a:r>
            <a:endParaRPr lang="en-US" dirty="0"/>
          </a:p>
        </p:txBody>
      </p:sp>
    </p:spTree>
    <p:extLst>
      <p:ext uri="{BB962C8B-B14F-4D97-AF65-F5344CB8AC3E}">
        <p14:creationId xmlns:p14="http://schemas.microsoft.com/office/powerpoint/2010/main" val="421231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lgn="r">
              <a:defRPr/>
            </a:lvl1pPr>
          </a:lstStyle>
          <a:p>
            <a:pPr>
              <a:defRPr/>
            </a:pPr>
            <a:fld id="{A28BA540-C53D-4D2C-8548-B6F531969FD0}" type="datetime1">
              <a:rPr lang="en-US" smtClean="0"/>
              <a:t>11/30/2015</a:t>
            </a:fld>
            <a:endParaRPr lang="en-US" dirty="0"/>
          </a:p>
        </p:txBody>
      </p:sp>
      <p:sp>
        <p:nvSpPr>
          <p:cNvPr id="8" name="Footer Placeholder 13"/>
          <p:cNvSpPr>
            <a:spLocks noGrp="1"/>
          </p:cNvSpPr>
          <p:nvPr>
            <p:ph type="ftr" sz="quarter" idx="11"/>
          </p:nvPr>
        </p:nvSpPr>
        <p:spPr/>
        <p:txBody>
          <a:bodyPr rtlCol="0"/>
          <a:lstStyle>
            <a:lvl1pPr>
              <a:defRPr/>
            </a:lvl1pPr>
          </a:lstStyle>
          <a:p>
            <a:pPr>
              <a:defRPr/>
            </a:pPr>
            <a:r>
              <a:rPr lang="en-US" dirty="0" smtClean="0"/>
              <a:t>Presentation adapted with permission from </a:t>
            </a:r>
            <a:r>
              <a:rPr lang="en-US" dirty="0" smtClean="0"/>
              <a:t>Massachusetts, </a:t>
            </a:r>
            <a:endParaRPr lang="en-US" dirty="0"/>
          </a:p>
        </p:txBody>
      </p:sp>
    </p:spTree>
    <p:extLst>
      <p:ext uri="{BB962C8B-B14F-4D97-AF65-F5344CB8AC3E}">
        <p14:creationId xmlns:p14="http://schemas.microsoft.com/office/powerpoint/2010/main" val="192358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r">
              <a:defRPr/>
            </a:lvl1pPr>
          </a:lstStyle>
          <a:p>
            <a:pPr>
              <a:defRPr/>
            </a:pPr>
            <a:fld id="{97BDD418-7739-4513-9BD2-2A39BD461840}" type="datetime1">
              <a:rPr lang="en-US" smtClean="0"/>
              <a:t>11/30/2015</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smtClean="0"/>
              <a:t>Presentation adapted with permission from </a:t>
            </a:r>
            <a:r>
              <a:rPr lang="en-US" dirty="0" smtClean="0"/>
              <a:t>Massachusetts, </a:t>
            </a:r>
            <a:endParaRPr lang="en-US" dirty="0"/>
          </a:p>
        </p:txBody>
      </p:sp>
      <p:sp>
        <p:nvSpPr>
          <p:cNvPr id="5" name="Slide Number Placeholder 4"/>
          <p:cNvSpPr>
            <a:spLocks noGrp="1"/>
          </p:cNvSpPr>
          <p:nvPr>
            <p:ph type="sldNum" sz="quarter" idx="12"/>
          </p:nvPr>
        </p:nvSpPr>
        <p:spPr>
          <a:xfrm>
            <a:off x="-846138" y="1112838"/>
            <a:ext cx="533400" cy="24447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FFFFFF"/>
                </a:solidFill>
                <a:latin typeface="Tw Cen MT" charset="0"/>
              </a:defRPr>
            </a:lvl1pPr>
          </a:lstStyle>
          <a:p>
            <a:pPr>
              <a:defRPr/>
            </a:pPr>
            <a:fld id="{119C2839-D391-4687-9BFB-040047F357F1}" type="slidenum">
              <a:rPr lang="en-US" smtClean="0"/>
              <a:pPr>
                <a:defRPr/>
              </a:pPr>
              <a:t>‹#›</a:t>
            </a:fld>
            <a:endParaRPr lang="en-US" dirty="0"/>
          </a:p>
        </p:txBody>
      </p:sp>
    </p:spTree>
    <p:extLst>
      <p:ext uri="{BB962C8B-B14F-4D97-AF65-F5344CB8AC3E}">
        <p14:creationId xmlns:p14="http://schemas.microsoft.com/office/powerpoint/2010/main" val="224272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pPr>
              <a:defRPr/>
            </a:pPr>
            <a:fld id="{0E18B802-50DD-4BF4-AA9D-5F359FB6B98C}" type="datetime1">
              <a:rPr lang="en-US" smtClean="0"/>
              <a:t>11/30/2015</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smtClean="0"/>
              <a:t>Presentation adapted with permission from </a:t>
            </a:r>
            <a:r>
              <a:rPr lang="en-US" dirty="0" smtClean="0"/>
              <a:t>Massachusetts, </a:t>
            </a:r>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vert="horz" wrap="square" lIns="91440" tIns="45720" rIns="91440" bIns="45720" numCol="1" anchor="t" anchorCtr="0" compatLnSpc="1">
            <a:prstTxWarp prst="textNoShape">
              <a:avLst/>
            </a:prstTxWarp>
          </a:bodyPr>
          <a:lstStyle>
            <a:lvl1pPr>
              <a:defRPr smtClean="0">
                <a:solidFill>
                  <a:schemeClr val="tx2"/>
                </a:solidFill>
                <a:latin typeface="Tw Cen MT" charset="0"/>
              </a:defRPr>
            </a:lvl1pPr>
          </a:lstStyle>
          <a:p>
            <a:pPr>
              <a:defRPr/>
            </a:pPr>
            <a:fld id="{4F390B5D-F65E-42EA-8EB9-2C2A86956556}" type="slidenum">
              <a:rPr lang="en-US" smtClean="0"/>
              <a:pPr>
                <a:defRPr/>
              </a:pPr>
              <a:t>‹#›</a:t>
            </a:fld>
            <a:endParaRPr lang="en-US" dirty="0"/>
          </a:p>
        </p:txBody>
      </p:sp>
    </p:spTree>
    <p:extLst>
      <p:ext uri="{BB962C8B-B14F-4D97-AF65-F5344CB8AC3E}">
        <p14:creationId xmlns:p14="http://schemas.microsoft.com/office/powerpoint/2010/main" val="392244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lgn="r">
              <a:defRPr/>
            </a:lvl1pPr>
          </a:lstStyle>
          <a:p>
            <a:pPr>
              <a:defRPr/>
            </a:pPr>
            <a:fld id="{A2EBC5D8-B6CC-414F-9EE4-881C8B0EC036}" type="datetime1">
              <a:rPr lang="en-US" smtClean="0"/>
              <a:t>11/30/2015</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Presentation adapted with permission from </a:t>
            </a:r>
            <a:r>
              <a:rPr lang="en-US" dirty="0" smtClean="0"/>
              <a:t>Massachusetts, </a:t>
            </a:r>
            <a:endParaRPr lang="en-US" dirty="0"/>
          </a:p>
        </p:txBody>
      </p:sp>
      <p:sp>
        <p:nvSpPr>
          <p:cNvPr id="7" name="Slide Number Placeholder 6"/>
          <p:cNvSpPr>
            <a:spLocks noGrp="1"/>
          </p:cNvSpPr>
          <p:nvPr>
            <p:ph type="sldNum" sz="quarter" idx="12"/>
          </p:nvPr>
        </p:nvSpPr>
        <p:spPr>
          <a:xfrm>
            <a:off x="-846138" y="1112838"/>
            <a:ext cx="533400" cy="24447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FFFFFF"/>
                </a:solidFill>
                <a:latin typeface="Tw Cen MT" charset="0"/>
              </a:defRPr>
            </a:lvl1pPr>
          </a:lstStyle>
          <a:p>
            <a:pPr>
              <a:defRPr/>
            </a:pPr>
            <a:fld id="{76D6AEB4-E853-4029-A9E6-59204B96506D}" type="slidenum">
              <a:rPr lang="en-US" smtClean="0"/>
              <a:pPr>
                <a:defRPr/>
              </a:pPr>
              <a:t>‹#›</a:t>
            </a:fld>
            <a:endParaRPr lang="en-US" dirty="0"/>
          </a:p>
        </p:txBody>
      </p:sp>
    </p:spTree>
    <p:extLst>
      <p:ext uri="{BB962C8B-B14F-4D97-AF65-F5344CB8AC3E}">
        <p14:creationId xmlns:p14="http://schemas.microsoft.com/office/powerpoint/2010/main" val="358790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lgn="r">
              <a:defRPr/>
            </a:lvl1pPr>
          </a:lstStyle>
          <a:p>
            <a:pPr>
              <a:defRPr/>
            </a:pPr>
            <a:fld id="{5410C1F2-E9A3-49E9-BC9A-55FBC36CA8CB}" type="datetime1">
              <a:rPr lang="en-US" smtClean="0"/>
              <a:t>11/30/2015</a:t>
            </a:fld>
            <a:endParaRPr lang="en-US" dirty="0"/>
          </a:p>
        </p:txBody>
      </p:sp>
      <p:sp>
        <p:nvSpPr>
          <p:cNvPr id="10" name="Footer Placeholder 13"/>
          <p:cNvSpPr>
            <a:spLocks noGrp="1"/>
          </p:cNvSpPr>
          <p:nvPr>
            <p:ph type="ftr" sz="quarter" idx="11"/>
          </p:nvPr>
        </p:nvSpPr>
        <p:spPr>
          <a:xfrm>
            <a:off x="1600200" y="6248400"/>
            <a:ext cx="4572000" cy="365125"/>
          </a:xfrm>
        </p:spPr>
        <p:txBody>
          <a:bodyPr rtlCol="0"/>
          <a:lstStyle>
            <a:lvl1pPr>
              <a:defRPr/>
            </a:lvl1pPr>
          </a:lstStyle>
          <a:p>
            <a:pPr>
              <a:defRPr/>
            </a:pPr>
            <a:r>
              <a:rPr lang="en-US" dirty="0" smtClean="0"/>
              <a:t>Presentation adapted with permission from </a:t>
            </a:r>
            <a:r>
              <a:rPr lang="en-US" dirty="0" smtClean="0"/>
              <a:t>Massachusetts, </a:t>
            </a:r>
            <a:endParaRPr lang="en-US" dirty="0"/>
          </a:p>
        </p:txBody>
      </p:sp>
    </p:spTree>
    <p:extLst>
      <p:ext uri="{BB962C8B-B14F-4D97-AF65-F5344CB8AC3E}">
        <p14:creationId xmlns:p14="http://schemas.microsoft.com/office/powerpoint/2010/main" val="35841668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404938"/>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50BA4082-0EF7-4D57-9F7C-728EF576C1B2}" type="datetime1">
              <a:rPr lang="en-US" smtClean="0"/>
              <a:t>11/30/2015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en-US" dirty="0" smtClean="0"/>
              <a:t>Presentation adapted with permission from </a:t>
            </a:r>
            <a:r>
              <a:rPr lang="en-US" dirty="0" smtClean="0"/>
              <a:t>Massachusetts, </a:t>
            </a: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0509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l" rtl="0" eaLnBrk="1" fontAlgn="base" hangingPunct="1">
        <a:spcBef>
          <a:spcPct val="0"/>
        </a:spcBef>
        <a:spcAft>
          <a:spcPct val="0"/>
        </a:spcAft>
        <a:defRPr sz="3600" kern="12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128"/>
          <a:cs typeface="ＭＳ Ｐゴシック" charset="-128"/>
        </a:defRPr>
      </a:lvl1pPr>
      <a:lvl2pPr marL="639763" indent="-273050" algn="l" rtl="0" eaLnBrk="1" fontAlgn="base" hangingPunct="1">
        <a:spcBef>
          <a:spcPts val="550"/>
        </a:spcBef>
        <a:spcAft>
          <a:spcPct val="0"/>
        </a:spcAft>
        <a:buClr>
          <a:schemeClr val="accent1"/>
        </a:buClr>
        <a:buSzPct val="70000"/>
        <a:buFont typeface="Wingdings 2" charset="2"/>
        <a:buChar char=""/>
        <a:defRPr sz="2600" kern="1200">
          <a:solidFill>
            <a:schemeClr val="tx1"/>
          </a:solidFill>
          <a:latin typeface="+mn-lt"/>
          <a:ea typeface="ＭＳ Ｐゴシック" charset="-128"/>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128"/>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128"/>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www.drmarkmoore.com/Medications/xanax_lg.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http://library.thinkquest.org/20418/media/classes/rescue_position.gif"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mike.leyden@vermont.gov" TargetMode="External"/><Relationship Id="rId2" Type="http://schemas.openxmlformats.org/officeDocument/2006/relationships/hyperlink" Target="http://mentalhealth.vermont.gov/DAl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808038" y="628651"/>
            <a:ext cx="7772400" cy="1714500"/>
          </a:xfrm>
        </p:spPr>
        <p:txBody>
          <a:bodyPr/>
          <a:lstStyle/>
          <a:p>
            <a:r>
              <a:rPr lang="en-US" sz="4800" b="1" dirty="0" smtClean="0">
                <a:solidFill>
                  <a:srgbClr val="0070C0"/>
                </a:solidFill>
              </a:rPr>
              <a:t>Overdose Response Training</a:t>
            </a:r>
          </a:p>
        </p:txBody>
      </p:sp>
      <p:sp>
        <p:nvSpPr>
          <p:cNvPr id="5" name="Subtitle 4"/>
          <p:cNvSpPr>
            <a:spLocks noGrp="1"/>
          </p:cNvSpPr>
          <p:nvPr>
            <p:ph type="subTitle" idx="1"/>
          </p:nvPr>
        </p:nvSpPr>
        <p:spPr>
          <a:xfrm>
            <a:off x="1565275" y="4549141"/>
            <a:ext cx="6400800" cy="1440180"/>
          </a:xfrm>
        </p:spPr>
        <p:txBody>
          <a:bodyPr rtlCol="0">
            <a:normAutofit fontScale="92500"/>
          </a:bodyPr>
          <a:lstStyle/>
          <a:p>
            <a:pPr fontAlgn="auto">
              <a:spcAft>
                <a:spcPts val="0"/>
              </a:spcAft>
              <a:buFont typeface="Arial" pitchFamily="34" charset="0"/>
              <a:buNone/>
              <a:defRPr/>
            </a:pPr>
            <a:r>
              <a:rPr lang="en-US" dirty="0" smtClean="0"/>
              <a:t>Adapted with permission (2015):  </a:t>
            </a:r>
            <a:r>
              <a:rPr lang="en-US" dirty="0" smtClean="0"/>
              <a:t>Massachusetts </a:t>
            </a:r>
          </a:p>
          <a:p>
            <a:pPr fontAlgn="auto">
              <a:spcAft>
                <a:spcPts val="0"/>
              </a:spcAft>
              <a:buFont typeface="Arial" pitchFamily="34" charset="0"/>
              <a:buNone/>
              <a:defRPr/>
            </a:pPr>
            <a:r>
              <a:rPr lang="en-US" dirty="0" smtClean="0"/>
              <a:t>Department of Public Health, </a:t>
            </a:r>
            <a:r>
              <a:rPr lang="en-US" dirty="0" smtClean="0"/>
              <a:t>Bureau </a:t>
            </a:r>
            <a:r>
              <a:rPr lang="en-US" dirty="0" smtClean="0"/>
              <a:t>of Substance Abuse Services and </a:t>
            </a:r>
            <a:r>
              <a:rPr lang="en-US" dirty="0" smtClean="0"/>
              <a:t>Office </a:t>
            </a:r>
            <a:r>
              <a:rPr lang="en-US" dirty="0" smtClean="0"/>
              <a:t>of HIV/AIDS</a:t>
            </a:r>
            <a:endParaRPr lang="en-US" dirty="0"/>
          </a:p>
        </p:txBody>
      </p:sp>
      <p:pic>
        <p:nvPicPr>
          <p:cNvPr id="15363" name="Picture 1"/>
          <p:cNvPicPr>
            <a:picLocks noChangeAspect="1"/>
          </p:cNvPicPr>
          <p:nvPr/>
        </p:nvPicPr>
        <p:blipFill>
          <a:blip r:embed="rId3"/>
          <a:srcRect/>
          <a:stretch>
            <a:fillRect/>
          </a:stretch>
        </p:blipFill>
        <p:spPr bwMode="auto">
          <a:xfrm>
            <a:off x="3006725" y="2343151"/>
            <a:ext cx="3085465" cy="2032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txBox="1">
            <a:spLocks noGrp="1"/>
          </p:cNvSpPr>
          <p:nvPr/>
        </p:nvSpPr>
        <p:spPr bwMode="auto">
          <a:xfrm>
            <a:off x="6583363" y="6376988"/>
            <a:ext cx="2103437" cy="242887"/>
          </a:xfrm>
          <a:prstGeom prst="rect">
            <a:avLst/>
          </a:prstGeom>
          <a:noFill/>
          <a:ln w="9525">
            <a:noFill/>
            <a:miter lim="800000"/>
            <a:headEnd/>
            <a:tailEnd/>
          </a:ln>
        </p:spPr>
        <p:txBody>
          <a:bodyPr lIns="0" tIns="0" rIns="0" bIns="0">
            <a:spAutoFit/>
          </a:bodyPr>
          <a:lstStyle/>
          <a:p>
            <a:pPr algn="r" defTabSz="820738"/>
            <a:fld id="{F53F978B-AE64-41E3-B02D-0C69AB4EB113}" type="slidenum">
              <a:rPr lang="en-US" sz="1600">
                <a:solidFill>
                  <a:srgbClr val="898989"/>
                </a:solidFill>
                <a:latin typeface="Calibri" pitchFamily="34" charset="0"/>
                <a:ea typeface="ＭＳ Ｐゴシック"/>
                <a:cs typeface="Arial" charset="0"/>
              </a:rPr>
              <a:pPr algn="r" defTabSz="820738"/>
              <a:t>10</a:t>
            </a:fld>
            <a:endParaRPr lang="en-US" sz="1600" dirty="0">
              <a:solidFill>
                <a:srgbClr val="898989"/>
              </a:solidFill>
              <a:latin typeface="Calibri" pitchFamily="34" charset="0"/>
              <a:ea typeface="ＭＳ Ｐゴシック"/>
              <a:cs typeface="Arial" charset="0"/>
            </a:endParaRPr>
          </a:p>
        </p:txBody>
      </p:sp>
      <p:pic>
        <p:nvPicPr>
          <p:cNvPr id="47106" name="Picture 6" descr="an advertisement for Bayer asprin with heroin"/>
          <p:cNvPicPr>
            <a:picLocks noGrp="1" noChangeAspect="1" noChangeArrowheads="1"/>
          </p:cNvPicPr>
          <p:nvPr>
            <p:ph sz="quarter" idx="4294967295"/>
          </p:nvPr>
        </p:nvPicPr>
        <p:blipFill>
          <a:blip r:embed="rId3"/>
          <a:srcRect/>
          <a:stretch>
            <a:fillRect/>
          </a:stretch>
        </p:blipFill>
        <p:spPr>
          <a:xfrm>
            <a:off x="1005840" y="1501775"/>
            <a:ext cx="3865563" cy="3168650"/>
          </a:xfrm>
        </p:spPr>
      </p:pic>
      <p:pic>
        <p:nvPicPr>
          <p:cNvPr id="47107" name="Picture 7" descr="the label for Bayer asprin with heroin"/>
          <p:cNvPicPr>
            <a:picLocks noGrp="1" noChangeAspect="1" noChangeArrowheads="1"/>
          </p:cNvPicPr>
          <p:nvPr>
            <p:ph sz="half" idx="4294967295"/>
          </p:nvPr>
        </p:nvPicPr>
        <p:blipFill>
          <a:blip r:embed="rId4"/>
          <a:srcRect/>
          <a:stretch>
            <a:fillRect/>
          </a:stretch>
        </p:blipFill>
        <p:spPr>
          <a:xfrm>
            <a:off x="6003309" y="1189038"/>
            <a:ext cx="3140691" cy="5059362"/>
          </a:xfrm>
        </p:spPr>
      </p:pic>
      <p:sp>
        <p:nvSpPr>
          <p:cNvPr id="47108" name="Rectangle 14"/>
          <p:cNvSpPr>
            <a:spLocks noGrp="1" noChangeArrowheads="1"/>
          </p:cNvSpPr>
          <p:nvPr>
            <p:ph sz="quarter" idx="4294967295"/>
          </p:nvPr>
        </p:nvSpPr>
        <p:spPr>
          <a:xfrm>
            <a:off x="754380" y="4664075"/>
            <a:ext cx="4572000" cy="1949450"/>
          </a:xfrm>
        </p:spPr>
        <p:txBody>
          <a:bodyPr lIns="0" tIns="0" rIns="0" bIns="0">
            <a:spAutoFit/>
          </a:bodyPr>
          <a:lstStyle/>
          <a:p>
            <a:pPr marL="0" indent="0">
              <a:spcBef>
                <a:spcPct val="0"/>
              </a:spcBef>
            </a:pPr>
            <a:r>
              <a:rPr lang="en-US" dirty="0" smtClean="0">
                <a:solidFill>
                  <a:srgbClr val="000000"/>
                </a:solidFill>
                <a:latin typeface="Tw Cen MT" pitchFamily="34" charset="0"/>
              </a:rPr>
              <a:t>There were ads in papers and journals for Bayer</a:t>
            </a:r>
            <a:r>
              <a:rPr lang="ja-JP" altLang="en-US" dirty="0" smtClean="0">
                <a:solidFill>
                  <a:srgbClr val="000000"/>
                </a:solidFill>
                <a:latin typeface="Tw Cen MT" pitchFamily="34" charset="0"/>
                <a:cs typeface="ＭＳ Ｐゴシック"/>
              </a:rPr>
              <a:t>’</a:t>
            </a:r>
            <a:r>
              <a:rPr lang="en-US" dirty="0" smtClean="0">
                <a:solidFill>
                  <a:srgbClr val="000000"/>
                </a:solidFill>
                <a:latin typeface="Tw Cen MT" pitchFamily="34" charset="0"/>
              </a:rPr>
              <a:t>s many products, including aspirin and heroin.</a:t>
            </a:r>
          </a:p>
        </p:txBody>
      </p:sp>
      <p:pic>
        <p:nvPicPr>
          <p:cNvPr id="6" name="Picture 5"/>
          <p:cNvPicPr>
            <a:picLocks noChangeAspect="1" noChangeArrowheads="1"/>
          </p:cNvPicPr>
          <p:nvPr/>
        </p:nvPicPr>
        <p:blipFill>
          <a:blip r:embed="rId5"/>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3" name="Slide Number Placeholder 2"/>
          <p:cNvSpPr>
            <a:spLocks noGrp="1"/>
          </p:cNvSpPr>
          <p:nvPr>
            <p:ph type="sldNum" sz="quarter" idx="12"/>
          </p:nvPr>
        </p:nvSpPr>
        <p:spPr/>
        <p:txBody>
          <a:bodyPr/>
          <a:lstStyle/>
          <a:p>
            <a:pPr>
              <a:defRPr/>
            </a:pPr>
            <a:fld id="{4F390B5D-F65E-42EA-8EB9-2C2A86956556}"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899" y="1062038"/>
            <a:ext cx="8229600" cy="1143000"/>
          </a:xfrm>
        </p:spPr>
        <p:txBody>
          <a:bodyPr rtlCol="0">
            <a:normAutofit/>
          </a:bodyPr>
          <a:lstStyle/>
          <a:p>
            <a:pPr fontAlgn="auto">
              <a:spcAft>
                <a:spcPts val="0"/>
              </a:spcAft>
              <a:defRPr/>
            </a:pPr>
            <a:r>
              <a:rPr lang="en-US" dirty="0">
                <a:effectLst>
                  <a:outerShdw blurRad="38100" dist="38100" dir="2700000" algn="tl">
                    <a:srgbClr val="DDDDDD"/>
                  </a:outerShdw>
                </a:effectLst>
                <a:cs typeface="Calibri"/>
              </a:rPr>
              <a:t>What are opioids/opiates?</a:t>
            </a:r>
          </a:p>
        </p:txBody>
      </p:sp>
      <p:sp>
        <p:nvSpPr>
          <p:cNvPr id="3" name="Content Placeholder 2"/>
          <p:cNvSpPr>
            <a:spLocks noGrp="1"/>
          </p:cNvSpPr>
          <p:nvPr>
            <p:ph sz="quarter" idx="1"/>
          </p:nvPr>
        </p:nvSpPr>
        <p:spPr>
          <a:xfrm>
            <a:off x="422910" y="2350452"/>
            <a:ext cx="4640263" cy="4210368"/>
          </a:xfrm>
        </p:spPr>
        <p:txBody>
          <a:bodyPr rtlCol="0">
            <a:normAutofit/>
          </a:bodyPr>
          <a:lstStyle/>
          <a:p>
            <a:pPr fontAlgn="auto">
              <a:lnSpc>
                <a:spcPct val="110000"/>
              </a:lnSpc>
              <a:spcAft>
                <a:spcPts val="0"/>
              </a:spcAft>
              <a:buSzPct val="70000"/>
              <a:buFont typeface="Arial" panose="020B0604020202020204" pitchFamily="34" charset="0"/>
              <a:buChar char="•"/>
              <a:defRPr/>
            </a:pPr>
            <a:r>
              <a:rPr lang="en-US" sz="3300" dirty="0"/>
              <a:t>M</a:t>
            </a:r>
            <a:r>
              <a:rPr lang="en-US" sz="3300" dirty="0" smtClean="0"/>
              <a:t>edications </a:t>
            </a:r>
            <a:r>
              <a:rPr lang="en-US" sz="3300" dirty="0"/>
              <a:t>that relieve </a:t>
            </a:r>
            <a:r>
              <a:rPr lang="en-US" sz="3300" dirty="0" smtClean="0"/>
              <a:t>pain </a:t>
            </a:r>
          </a:p>
          <a:p>
            <a:pPr fontAlgn="auto">
              <a:lnSpc>
                <a:spcPct val="110000"/>
              </a:lnSpc>
              <a:spcAft>
                <a:spcPts val="0"/>
              </a:spcAft>
              <a:buSzPct val="70000"/>
              <a:buFont typeface="Arial" panose="020B0604020202020204" pitchFamily="34" charset="0"/>
              <a:buChar char="•"/>
              <a:defRPr/>
            </a:pPr>
            <a:r>
              <a:rPr lang="en-US" sz="3300" kern="0" dirty="0" smtClean="0"/>
              <a:t>Attach </a:t>
            </a:r>
            <a:r>
              <a:rPr lang="en-US" sz="3300" kern="0" dirty="0"/>
              <a:t>to the opioid receptors in the </a:t>
            </a:r>
            <a:r>
              <a:rPr lang="en-US" sz="3300" kern="0" dirty="0" smtClean="0"/>
              <a:t>brain and</a:t>
            </a:r>
            <a:r>
              <a:rPr lang="en-US" sz="3300" dirty="0" smtClean="0"/>
              <a:t> </a:t>
            </a:r>
            <a:r>
              <a:rPr lang="en-US" sz="3300" dirty="0"/>
              <a:t>reduce the intensity of pain signals reaching the </a:t>
            </a:r>
            <a:r>
              <a:rPr lang="en-US" sz="3300" dirty="0" smtClean="0"/>
              <a:t>brain.</a:t>
            </a:r>
          </a:p>
          <a:p>
            <a:pPr marL="0" indent="0" fontAlgn="auto">
              <a:lnSpc>
                <a:spcPct val="110000"/>
              </a:lnSpc>
              <a:spcAft>
                <a:spcPts val="0"/>
              </a:spcAft>
              <a:buFont typeface="Arial"/>
              <a:buNone/>
              <a:defRPr/>
            </a:pPr>
            <a:endParaRPr lang="en-US" dirty="0">
              <a:solidFill>
                <a:schemeClr val="tx1">
                  <a:lumMod val="50000"/>
                  <a:lumOff val="50000"/>
                </a:schemeClr>
              </a:solidFill>
            </a:endParaRPr>
          </a:p>
        </p:txBody>
      </p:sp>
      <p:pic>
        <p:nvPicPr>
          <p:cNvPr id="49155" name="Picture 2" descr="C:\Users\jhudon\AppData\Local\Microsoft\Windows\Temporary Internet Files\Content.IE5\2YHY68W1\MP900438746[1].jpg"/>
          <p:cNvPicPr>
            <a:picLocks noChangeAspect="1" noChangeArrowheads="1"/>
          </p:cNvPicPr>
          <p:nvPr/>
        </p:nvPicPr>
        <p:blipFill>
          <a:blip r:embed="rId3"/>
          <a:srcRect/>
          <a:stretch>
            <a:fillRect/>
          </a:stretch>
        </p:blipFill>
        <p:spPr bwMode="auto">
          <a:xfrm>
            <a:off x="5268912" y="2033588"/>
            <a:ext cx="3557587" cy="4743450"/>
          </a:xfrm>
          <a:prstGeom prst="rect">
            <a:avLst/>
          </a:prstGeom>
          <a:noFill/>
          <a:ln w="9525">
            <a:noFill/>
            <a:miter lim="800000"/>
            <a:headEnd/>
            <a:tailEnd/>
          </a:ln>
        </p:spPr>
      </p:pic>
      <p:pic>
        <p:nvPicPr>
          <p:cNvPr id="5" name="Picture 4"/>
          <p:cNvPicPr>
            <a:picLocks noChangeAspect="1" noChangeArrowheads="1"/>
          </p:cNvPicPr>
          <p:nvPr/>
        </p:nvPicPr>
        <p:blipFill>
          <a:blip r:embed="rId4"/>
          <a:srcRect/>
          <a:stretch>
            <a:fillRect/>
          </a:stretch>
        </p:blipFill>
        <p:spPr bwMode="auto">
          <a:xfrm>
            <a:off x="0" y="0"/>
            <a:ext cx="9144000" cy="10445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796256" y="5101590"/>
            <a:ext cx="6061075" cy="533400"/>
          </a:xfrm>
        </p:spPr>
        <p:txBody>
          <a:bodyPr rtlCol="0">
            <a:noAutofit/>
          </a:bodyPr>
          <a:lstStyle/>
          <a:p>
            <a:pPr fontAlgn="auto">
              <a:spcAft>
                <a:spcPts val="0"/>
              </a:spcAft>
              <a:buFont typeface="Arial"/>
              <a:buNone/>
              <a:defRPr/>
            </a:pPr>
            <a:r>
              <a:rPr lang="en-US" sz="2000" kern="0" dirty="0">
                <a:solidFill>
                  <a:schemeClr val="accent1">
                    <a:lumMod val="50000"/>
                  </a:schemeClr>
                </a:solidFill>
              </a:rPr>
              <a:t>The term opiate is often used as a synonym for </a:t>
            </a:r>
            <a:r>
              <a:rPr lang="en-US" sz="2000" i="1" kern="0" dirty="0">
                <a:solidFill>
                  <a:schemeClr val="accent1">
                    <a:lumMod val="50000"/>
                  </a:schemeClr>
                </a:solidFill>
              </a:rPr>
              <a:t>opioid</a:t>
            </a:r>
            <a:r>
              <a:rPr lang="en-US" sz="2000" kern="0" dirty="0">
                <a:solidFill>
                  <a:schemeClr val="accent1">
                    <a:lumMod val="50000"/>
                  </a:schemeClr>
                </a:solidFill>
              </a:rPr>
              <a:t>, however the term </a:t>
            </a:r>
            <a:r>
              <a:rPr lang="en-US" sz="2000" i="1" kern="0" dirty="0">
                <a:solidFill>
                  <a:schemeClr val="accent1">
                    <a:lumMod val="50000"/>
                  </a:schemeClr>
                </a:solidFill>
              </a:rPr>
              <a:t>opiate</a:t>
            </a:r>
            <a:r>
              <a:rPr lang="en-US" sz="2000" kern="0" dirty="0">
                <a:solidFill>
                  <a:schemeClr val="accent1">
                    <a:lumMod val="50000"/>
                  </a:schemeClr>
                </a:solidFill>
              </a:rPr>
              <a:t> refers to just those opioids derived from the poppy plant either natural or semi-synthetic</a:t>
            </a:r>
            <a:endParaRPr lang="en-US" sz="2000" dirty="0">
              <a:solidFill>
                <a:schemeClr val="accent1">
                  <a:lumMod val="50000"/>
                </a:schemeClr>
              </a:solidFill>
            </a:endParaRPr>
          </a:p>
        </p:txBody>
      </p:sp>
      <p:graphicFrame>
        <p:nvGraphicFramePr>
          <p:cNvPr id="7" name="Content Placeholder 6"/>
          <p:cNvGraphicFramePr>
            <a:graphicFrameLocks noGrp="1"/>
          </p:cNvGraphicFramePr>
          <p:nvPr>
            <p:ph type="pic" idx="1"/>
            <p:extLst>
              <p:ext uri="{D42A27DB-BD31-4B8C-83A1-F6EECF244321}">
                <p14:modId xmlns:p14="http://schemas.microsoft.com/office/powerpoint/2010/main" val="1226978938"/>
              </p:ext>
            </p:extLst>
          </p:nvPr>
        </p:nvGraphicFramePr>
        <p:xfrm>
          <a:off x="1210468" y="542060"/>
          <a:ext cx="6646863"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a:spLocks noChangeArrowheads="1"/>
          </p:cNvSpPr>
          <p:nvPr/>
        </p:nvSpPr>
        <p:spPr bwMode="auto">
          <a:xfrm>
            <a:off x="228600" y="6248400"/>
            <a:ext cx="8610600" cy="584200"/>
          </a:xfrm>
          <a:prstGeom prst="rect">
            <a:avLst/>
          </a:prstGeom>
          <a:noFill/>
          <a:ln w="9525">
            <a:noFill/>
            <a:miter lim="800000"/>
            <a:headEnd/>
            <a:tailEnd/>
          </a:ln>
        </p:spPr>
        <p:txBody>
          <a:bodyPr>
            <a:spAutoFit/>
          </a:bodyPr>
          <a:lstStyle/>
          <a:p>
            <a:pPr algn="ctr"/>
            <a:r>
              <a:rPr lang="en-US" sz="3200" b="1" dirty="0">
                <a:solidFill>
                  <a:srgbClr val="FF0000"/>
                </a:solidFill>
                <a:latin typeface="Calibri" pitchFamily="34" charset="0"/>
              </a:rPr>
              <a:t>All categories have overdose risk</a:t>
            </a:r>
          </a:p>
        </p:txBody>
      </p:sp>
      <p:pic>
        <p:nvPicPr>
          <p:cNvPr id="5" name="Picture 4"/>
          <p:cNvPicPr>
            <a:picLocks noChangeAspect="1" noChangeArrowheads="1"/>
          </p:cNvPicPr>
          <p:nvPr/>
        </p:nvPicPr>
        <p:blipFill>
          <a:blip r:embed="rId8"/>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22225" y="2273300"/>
            <a:ext cx="85344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descr="http://upload.wikimedia.org/wikipedia/commons/3/37/Clock.gif"/>
          <p:cNvPicPr>
            <a:picLocks noChangeAspect="1" noChangeArrowheads="1" noCrop="1"/>
          </p:cNvPicPr>
          <p:nvPr/>
        </p:nvPicPr>
        <p:blipFill>
          <a:blip r:embed="rId3"/>
          <a:srcRect/>
          <a:stretch>
            <a:fillRect/>
          </a:stretch>
        </p:blipFill>
        <p:spPr bwMode="auto">
          <a:xfrm>
            <a:off x="0" y="11113"/>
            <a:ext cx="1657350" cy="1657350"/>
          </a:xfrm>
          <a:prstGeom prst="rect">
            <a:avLst/>
          </a:prstGeom>
          <a:noFill/>
          <a:ln w="9525">
            <a:noFill/>
            <a:miter lim="800000"/>
            <a:headEnd/>
            <a:tailEnd/>
          </a:ln>
        </p:spPr>
      </p:pic>
      <p:grpSp>
        <p:nvGrpSpPr>
          <p:cNvPr id="4" name="Group 3"/>
          <p:cNvGrpSpPr>
            <a:grpSpLocks/>
          </p:cNvGrpSpPr>
          <p:nvPr/>
        </p:nvGrpSpPr>
        <p:grpSpPr bwMode="auto">
          <a:xfrm>
            <a:off x="454025" y="5310188"/>
            <a:ext cx="2406650" cy="1203325"/>
            <a:chOff x="552" y="3751471"/>
            <a:chExt cx="2405992" cy="1202996"/>
          </a:xfrm>
        </p:grpSpPr>
        <p:sp>
          <p:nvSpPr>
            <p:cNvPr id="5" name="Rectangle 4"/>
            <p:cNvSpPr/>
            <p:nvPr/>
          </p:nvSpPr>
          <p:spPr>
            <a:xfrm>
              <a:off x="552" y="3751471"/>
              <a:ext cx="2405992" cy="1202996"/>
            </a:xfrm>
            <a:prstGeom prst="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a:xfrm>
              <a:off x="552" y="3751471"/>
              <a:ext cx="2405992" cy="1202996"/>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fontAlgn="auto">
                <a:spcBef>
                  <a:spcPts val="0"/>
                </a:spcBef>
                <a:spcAft>
                  <a:spcPts val="0"/>
                </a:spcAft>
                <a:defRPr/>
              </a:pPr>
              <a:r>
                <a:rPr lang="en-US" sz="2400" dirty="0">
                  <a:solidFill>
                    <a:schemeClr val="tx1"/>
                  </a:solidFill>
                  <a:latin typeface="Arial" charset="0"/>
                </a:rPr>
                <a:t>opium</a:t>
              </a:r>
            </a:p>
            <a:p>
              <a:pPr algn="ctr" fontAlgn="auto">
                <a:spcBef>
                  <a:spcPts val="0"/>
                </a:spcBef>
                <a:spcAft>
                  <a:spcPts val="0"/>
                </a:spcAft>
                <a:defRPr/>
              </a:pPr>
              <a:r>
                <a:rPr lang="en-US" sz="2400" dirty="0">
                  <a:solidFill>
                    <a:schemeClr val="tx1"/>
                  </a:solidFill>
                  <a:latin typeface="Arial" charset="0"/>
                </a:rPr>
                <a:t>morphine</a:t>
              </a:r>
            </a:p>
            <a:p>
              <a:pPr algn="ctr" fontAlgn="auto">
                <a:spcBef>
                  <a:spcPts val="0"/>
                </a:spcBef>
                <a:spcAft>
                  <a:spcPts val="0"/>
                </a:spcAft>
                <a:defRPr/>
              </a:pPr>
              <a:r>
                <a:rPr lang="en-US" sz="2400" dirty="0">
                  <a:solidFill>
                    <a:schemeClr val="tx1"/>
                  </a:solidFill>
                  <a:latin typeface="Arial" charset="0"/>
                </a:rPr>
                <a:t>codeine</a:t>
              </a:r>
            </a:p>
          </p:txBody>
        </p:sp>
      </p:grpSp>
      <p:grpSp>
        <p:nvGrpSpPr>
          <p:cNvPr id="7" name="Group 6"/>
          <p:cNvGrpSpPr>
            <a:grpSpLocks/>
          </p:cNvGrpSpPr>
          <p:nvPr/>
        </p:nvGrpSpPr>
        <p:grpSpPr bwMode="auto">
          <a:xfrm>
            <a:off x="3276600" y="5310188"/>
            <a:ext cx="2406650" cy="1203325"/>
            <a:chOff x="3096611" y="3956735"/>
            <a:chExt cx="2405992" cy="1582529"/>
          </a:xfrm>
        </p:grpSpPr>
        <p:sp>
          <p:nvSpPr>
            <p:cNvPr id="8" name="Rectangle 7"/>
            <p:cNvSpPr/>
            <p:nvPr/>
          </p:nvSpPr>
          <p:spPr>
            <a:xfrm>
              <a:off x="3096611" y="3956735"/>
              <a:ext cx="2405992" cy="1582529"/>
            </a:xfrm>
            <a:prstGeom prst="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096611" y="4050684"/>
              <a:ext cx="2405992" cy="139463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fontAlgn="auto">
                <a:spcBef>
                  <a:spcPts val="0"/>
                </a:spcBef>
                <a:spcAft>
                  <a:spcPts val="0"/>
                </a:spcAft>
                <a:defRPr/>
              </a:pPr>
              <a:r>
                <a:rPr lang="en-US" sz="2400" dirty="0">
                  <a:solidFill>
                    <a:schemeClr val="tx1"/>
                  </a:solidFill>
                  <a:latin typeface="Arial" charset="0"/>
                </a:rPr>
                <a:t>heroin </a:t>
              </a:r>
            </a:p>
            <a:p>
              <a:pPr algn="ctr" fontAlgn="auto">
                <a:spcBef>
                  <a:spcPts val="0"/>
                </a:spcBef>
                <a:spcAft>
                  <a:spcPts val="0"/>
                </a:spcAft>
                <a:defRPr/>
              </a:pPr>
              <a:r>
                <a:rPr lang="en-US" sz="2400" dirty="0">
                  <a:solidFill>
                    <a:schemeClr val="tx1"/>
                  </a:solidFill>
                  <a:latin typeface="Arial" charset="0"/>
                </a:rPr>
                <a:t>hydrocodone</a:t>
              </a:r>
            </a:p>
            <a:p>
              <a:pPr algn="ctr" fontAlgn="auto">
                <a:spcBef>
                  <a:spcPts val="0"/>
                </a:spcBef>
                <a:spcAft>
                  <a:spcPts val="0"/>
                </a:spcAft>
                <a:defRPr/>
              </a:pPr>
              <a:r>
                <a:rPr lang="en-US" sz="2400" dirty="0">
                  <a:solidFill>
                    <a:schemeClr val="tx1"/>
                  </a:solidFill>
                  <a:latin typeface="Arial" charset="0"/>
                </a:rPr>
                <a:t>oxycodone</a:t>
              </a:r>
            </a:p>
          </p:txBody>
        </p:sp>
      </p:grpSp>
      <p:grpSp>
        <p:nvGrpSpPr>
          <p:cNvPr id="10" name="Group 9"/>
          <p:cNvGrpSpPr>
            <a:grpSpLocks/>
          </p:cNvGrpSpPr>
          <p:nvPr/>
        </p:nvGrpSpPr>
        <p:grpSpPr bwMode="auto">
          <a:xfrm>
            <a:off x="6149975" y="5310188"/>
            <a:ext cx="2406650" cy="1203325"/>
            <a:chOff x="5823054" y="3751471"/>
            <a:chExt cx="2405992" cy="1202996"/>
          </a:xfrm>
        </p:grpSpPr>
        <p:sp>
          <p:nvSpPr>
            <p:cNvPr id="11" name="Rectangle 10"/>
            <p:cNvSpPr/>
            <p:nvPr/>
          </p:nvSpPr>
          <p:spPr>
            <a:xfrm>
              <a:off x="5823054" y="3751471"/>
              <a:ext cx="2405992" cy="1202996"/>
            </a:xfrm>
            <a:prstGeom prst="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5823054" y="3751471"/>
              <a:ext cx="2405992" cy="1202996"/>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fontAlgn="auto">
                <a:spcBef>
                  <a:spcPts val="0"/>
                </a:spcBef>
                <a:spcAft>
                  <a:spcPts val="0"/>
                </a:spcAft>
                <a:defRPr/>
              </a:pPr>
              <a:r>
                <a:rPr lang="en-US" sz="2400" dirty="0">
                  <a:solidFill>
                    <a:schemeClr val="tx1"/>
                  </a:solidFill>
                  <a:latin typeface="Arial" charset="0"/>
                </a:rPr>
                <a:t>fentanyl</a:t>
              </a:r>
            </a:p>
            <a:p>
              <a:pPr algn="ctr" fontAlgn="auto">
                <a:spcBef>
                  <a:spcPts val="0"/>
                </a:spcBef>
                <a:spcAft>
                  <a:spcPts val="0"/>
                </a:spcAft>
                <a:defRPr/>
              </a:pPr>
              <a:r>
                <a:rPr lang="en-US" sz="2400" dirty="0">
                  <a:solidFill>
                    <a:schemeClr val="tx1"/>
                  </a:solidFill>
                  <a:latin typeface="Arial" charset="0"/>
                </a:rPr>
                <a:t>methadone</a:t>
              </a:r>
            </a:p>
            <a:p>
              <a:pPr algn="ctr" fontAlgn="auto">
                <a:spcBef>
                  <a:spcPts val="0"/>
                </a:spcBef>
                <a:spcAft>
                  <a:spcPts val="0"/>
                </a:spcAft>
                <a:defRPr/>
              </a:pPr>
              <a:r>
                <a:rPr lang="en-US" sz="2400" dirty="0">
                  <a:solidFill>
                    <a:schemeClr val="tx1"/>
                  </a:solidFill>
                  <a:latin typeface="Arial" charset="0"/>
                </a:rPr>
                <a:t>Demerol</a:t>
              </a:r>
            </a:p>
          </p:txBody>
        </p:sp>
      </p:grpSp>
      <p:sp>
        <p:nvSpPr>
          <p:cNvPr id="3" name="TextBox 2"/>
          <p:cNvSpPr txBox="1">
            <a:spLocks noChangeArrowheads="1"/>
          </p:cNvSpPr>
          <p:nvPr/>
        </p:nvSpPr>
        <p:spPr bwMode="auto">
          <a:xfrm>
            <a:off x="958850" y="5310188"/>
            <a:ext cx="1120775" cy="523875"/>
          </a:xfrm>
          <a:prstGeom prst="rect">
            <a:avLst/>
          </a:prstGeom>
          <a:noFill/>
          <a:ln w="9525">
            <a:noFill/>
            <a:miter lim="800000"/>
            <a:headEnd/>
            <a:tailEnd/>
          </a:ln>
        </p:spPr>
        <p:txBody>
          <a:bodyPr wrap="none">
            <a:spAutoFit/>
          </a:bodyPr>
          <a:lstStyle/>
          <a:p>
            <a:r>
              <a:rPr lang="en-US" sz="2800" dirty="0">
                <a:latin typeface="Calibri" pitchFamily="34" charset="0"/>
              </a:rPr>
              <a:t>opium</a:t>
            </a:r>
          </a:p>
        </p:txBody>
      </p:sp>
      <p:sp>
        <p:nvSpPr>
          <p:cNvPr id="14" name="TextBox 13"/>
          <p:cNvSpPr txBox="1">
            <a:spLocks noChangeArrowheads="1"/>
          </p:cNvSpPr>
          <p:nvPr/>
        </p:nvSpPr>
        <p:spPr bwMode="auto">
          <a:xfrm>
            <a:off x="738188" y="5649913"/>
            <a:ext cx="1612900" cy="523875"/>
          </a:xfrm>
          <a:prstGeom prst="rect">
            <a:avLst/>
          </a:prstGeom>
          <a:noFill/>
          <a:ln w="9525">
            <a:noFill/>
            <a:miter lim="800000"/>
            <a:headEnd/>
            <a:tailEnd/>
          </a:ln>
        </p:spPr>
        <p:txBody>
          <a:bodyPr wrap="none">
            <a:spAutoFit/>
          </a:bodyPr>
          <a:lstStyle/>
          <a:p>
            <a:r>
              <a:rPr lang="en-US" sz="2800" dirty="0">
                <a:latin typeface="Calibri" pitchFamily="34" charset="0"/>
              </a:rPr>
              <a:t>morphine</a:t>
            </a:r>
          </a:p>
        </p:txBody>
      </p:sp>
      <p:sp>
        <p:nvSpPr>
          <p:cNvPr id="15" name="TextBox 14"/>
          <p:cNvSpPr txBox="1">
            <a:spLocks noChangeArrowheads="1"/>
          </p:cNvSpPr>
          <p:nvPr/>
        </p:nvSpPr>
        <p:spPr bwMode="auto">
          <a:xfrm>
            <a:off x="1012825" y="5940425"/>
            <a:ext cx="1338263" cy="523875"/>
          </a:xfrm>
          <a:prstGeom prst="rect">
            <a:avLst/>
          </a:prstGeom>
          <a:noFill/>
          <a:ln w="9525">
            <a:noFill/>
            <a:miter lim="800000"/>
            <a:headEnd/>
            <a:tailEnd/>
          </a:ln>
        </p:spPr>
        <p:txBody>
          <a:bodyPr wrap="none">
            <a:spAutoFit/>
          </a:bodyPr>
          <a:lstStyle/>
          <a:p>
            <a:r>
              <a:rPr lang="en-US" sz="2800" dirty="0">
                <a:latin typeface="Calibri" pitchFamily="34" charset="0"/>
              </a:rPr>
              <a:t>codeine</a:t>
            </a:r>
          </a:p>
        </p:txBody>
      </p:sp>
      <p:sp>
        <p:nvSpPr>
          <p:cNvPr id="16" name="TextBox 15"/>
          <p:cNvSpPr txBox="1">
            <a:spLocks noChangeArrowheads="1"/>
          </p:cNvSpPr>
          <p:nvPr/>
        </p:nvSpPr>
        <p:spPr bwMode="auto">
          <a:xfrm>
            <a:off x="3417888" y="5649913"/>
            <a:ext cx="2105025" cy="523875"/>
          </a:xfrm>
          <a:prstGeom prst="rect">
            <a:avLst/>
          </a:prstGeom>
          <a:noFill/>
          <a:ln w="9525">
            <a:noFill/>
            <a:miter lim="800000"/>
            <a:headEnd/>
            <a:tailEnd/>
          </a:ln>
        </p:spPr>
        <p:txBody>
          <a:bodyPr wrap="none">
            <a:spAutoFit/>
          </a:bodyPr>
          <a:lstStyle/>
          <a:p>
            <a:r>
              <a:rPr lang="en-US" sz="2800" dirty="0">
                <a:latin typeface="Calibri" pitchFamily="34" charset="0"/>
              </a:rPr>
              <a:t>hydrocodone</a:t>
            </a:r>
          </a:p>
        </p:txBody>
      </p:sp>
      <p:sp>
        <p:nvSpPr>
          <p:cNvPr id="17" name="TextBox 16"/>
          <p:cNvSpPr txBox="1">
            <a:spLocks noChangeArrowheads="1"/>
          </p:cNvSpPr>
          <p:nvPr/>
        </p:nvSpPr>
        <p:spPr bwMode="auto">
          <a:xfrm>
            <a:off x="3597275" y="5991225"/>
            <a:ext cx="1763713" cy="522288"/>
          </a:xfrm>
          <a:prstGeom prst="rect">
            <a:avLst/>
          </a:prstGeom>
          <a:noFill/>
          <a:ln w="9525">
            <a:noFill/>
            <a:miter lim="800000"/>
            <a:headEnd/>
            <a:tailEnd/>
          </a:ln>
        </p:spPr>
        <p:txBody>
          <a:bodyPr wrap="none">
            <a:spAutoFit/>
          </a:bodyPr>
          <a:lstStyle/>
          <a:p>
            <a:r>
              <a:rPr lang="en-US" sz="2800" dirty="0">
                <a:latin typeface="Calibri" pitchFamily="34" charset="0"/>
              </a:rPr>
              <a:t>oxycodone</a:t>
            </a:r>
          </a:p>
        </p:txBody>
      </p:sp>
      <p:sp>
        <p:nvSpPr>
          <p:cNvPr id="18" name="TextBox 17"/>
          <p:cNvSpPr txBox="1">
            <a:spLocks noChangeArrowheads="1"/>
          </p:cNvSpPr>
          <p:nvPr/>
        </p:nvSpPr>
        <p:spPr bwMode="auto">
          <a:xfrm>
            <a:off x="3905250" y="5297488"/>
            <a:ext cx="1130300" cy="522287"/>
          </a:xfrm>
          <a:prstGeom prst="rect">
            <a:avLst/>
          </a:prstGeom>
          <a:noFill/>
          <a:ln w="9525">
            <a:noFill/>
            <a:miter lim="800000"/>
            <a:headEnd/>
            <a:tailEnd/>
          </a:ln>
        </p:spPr>
        <p:txBody>
          <a:bodyPr wrap="none">
            <a:spAutoFit/>
          </a:bodyPr>
          <a:lstStyle/>
          <a:p>
            <a:r>
              <a:rPr lang="en-US" sz="2800" dirty="0">
                <a:latin typeface="Calibri" pitchFamily="34" charset="0"/>
              </a:rPr>
              <a:t>heroin</a:t>
            </a:r>
          </a:p>
        </p:txBody>
      </p:sp>
      <p:sp>
        <p:nvSpPr>
          <p:cNvPr id="19" name="TextBox 18"/>
          <p:cNvSpPr txBox="1">
            <a:spLocks noChangeArrowheads="1"/>
          </p:cNvSpPr>
          <p:nvPr/>
        </p:nvSpPr>
        <p:spPr bwMode="auto">
          <a:xfrm>
            <a:off x="6686550" y="6015038"/>
            <a:ext cx="1438275" cy="522287"/>
          </a:xfrm>
          <a:prstGeom prst="rect">
            <a:avLst/>
          </a:prstGeom>
          <a:noFill/>
          <a:ln w="9525">
            <a:noFill/>
            <a:miter lim="800000"/>
            <a:headEnd/>
            <a:tailEnd/>
          </a:ln>
        </p:spPr>
        <p:txBody>
          <a:bodyPr wrap="none">
            <a:spAutoFit/>
          </a:bodyPr>
          <a:lstStyle/>
          <a:p>
            <a:r>
              <a:rPr lang="en-US" sz="2800" dirty="0">
                <a:latin typeface="Calibri" pitchFamily="34" charset="0"/>
              </a:rPr>
              <a:t>Demerol</a:t>
            </a:r>
          </a:p>
        </p:txBody>
      </p:sp>
      <p:sp>
        <p:nvSpPr>
          <p:cNvPr id="20" name="TextBox 19"/>
          <p:cNvSpPr txBox="1">
            <a:spLocks noChangeArrowheads="1"/>
          </p:cNvSpPr>
          <p:nvPr/>
        </p:nvSpPr>
        <p:spPr bwMode="auto">
          <a:xfrm>
            <a:off x="6416675" y="5649913"/>
            <a:ext cx="1873250" cy="523875"/>
          </a:xfrm>
          <a:prstGeom prst="rect">
            <a:avLst/>
          </a:prstGeom>
          <a:noFill/>
          <a:ln w="9525">
            <a:noFill/>
            <a:miter lim="800000"/>
            <a:headEnd/>
            <a:tailEnd/>
          </a:ln>
        </p:spPr>
        <p:txBody>
          <a:bodyPr wrap="none">
            <a:spAutoFit/>
          </a:bodyPr>
          <a:lstStyle/>
          <a:p>
            <a:r>
              <a:rPr lang="en-US" sz="2800" dirty="0">
                <a:latin typeface="Calibri" pitchFamily="34" charset="0"/>
              </a:rPr>
              <a:t>methadone</a:t>
            </a:r>
          </a:p>
        </p:txBody>
      </p:sp>
      <p:sp>
        <p:nvSpPr>
          <p:cNvPr id="21" name="TextBox 20"/>
          <p:cNvSpPr txBox="1">
            <a:spLocks noChangeArrowheads="1"/>
          </p:cNvSpPr>
          <p:nvPr/>
        </p:nvSpPr>
        <p:spPr bwMode="auto">
          <a:xfrm>
            <a:off x="6672263" y="5383213"/>
            <a:ext cx="1362075" cy="522287"/>
          </a:xfrm>
          <a:prstGeom prst="rect">
            <a:avLst/>
          </a:prstGeom>
          <a:noFill/>
          <a:ln w="9525">
            <a:noFill/>
            <a:miter lim="800000"/>
            <a:headEnd/>
            <a:tailEnd/>
          </a:ln>
        </p:spPr>
        <p:txBody>
          <a:bodyPr wrap="none">
            <a:spAutoFit/>
          </a:bodyPr>
          <a:lstStyle/>
          <a:p>
            <a:r>
              <a:rPr lang="en-US" sz="2800" dirty="0">
                <a:latin typeface="Calibri" pitchFamily="34" charset="0"/>
              </a:rPr>
              <a:t>fentanyl</a:t>
            </a:r>
          </a:p>
        </p:txBody>
      </p:sp>
      <p:sp>
        <p:nvSpPr>
          <p:cNvPr id="13" name="TextBox 12"/>
          <p:cNvSpPr txBox="1">
            <a:spLocks noChangeArrowheads="1"/>
          </p:cNvSpPr>
          <p:nvPr/>
        </p:nvSpPr>
        <p:spPr bwMode="auto">
          <a:xfrm>
            <a:off x="0" y="1765300"/>
            <a:ext cx="1196975" cy="523875"/>
          </a:xfrm>
          <a:prstGeom prst="rect">
            <a:avLst/>
          </a:prstGeom>
          <a:noFill/>
          <a:ln w="9525">
            <a:noFill/>
            <a:miter lim="800000"/>
            <a:headEnd/>
            <a:tailEnd/>
          </a:ln>
        </p:spPr>
        <p:txBody>
          <a:bodyPr>
            <a:spAutoFit/>
          </a:bodyPr>
          <a:lstStyle/>
          <a:p>
            <a:r>
              <a:rPr lang="en-US" sz="2800" dirty="0">
                <a:latin typeface="Calibri" pitchFamily="34" charset="0"/>
              </a:rPr>
              <a:t>hours</a:t>
            </a:r>
          </a:p>
        </p:txBody>
      </p:sp>
      <p:sp>
        <p:nvSpPr>
          <p:cNvPr id="23" name="TextBox 22"/>
          <p:cNvSpPr txBox="1">
            <a:spLocks noChangeArrowheads="1"/>
          </p:cNvSpPr>
          <p:nvPr/>
        </p:nvSpPr>
        <p:spPr bwMode="auto">
          <a:xfrm>
            <a:off x="7947025" y="1765300"/>
            <a:ext cx="1196975" cy="523875"/>
          </a:xfrm>
          <a:prstGeom prst="rect">
            <a:avLst/>
          </a:prstGeom>
          <a:noFill/>
          <a:ln w="9525">
            <a:noFill/>
            <a:miter lim="800000"/>
            <a:headEnd/>
            <a:tailEnd/>
          </a:ln>
        </p:spPr>
        <p:txBody>
          <a:bodyPr>
            <a:spAutoFit/>
          </a:bodyPr>
          <a:lstStyle/>
          <a:p>
            <a:pPr algn="r"/>
            <a:r>
              <a:rPr lang="en-US" sz="2800" dirty="0">
                <a:latin typeface="Calibri" pitchFamily="34" charset="0"/>
              </a:rPr>
              <a:t>days</a:t>
            </a:r>
          </a:p>
        </p:txBody>
      </p:sp>
      <p:pic>
        <p:nvPicPr>
          <p:cNvPr id="16386" name="Picture 2" descr="http://www.periodvitamin.com/images/taking-supplement.jpg"/>
          <p:cNvPicPr>
            <a:picLocks noChangeAspect="1" noChangeArrowheads="1"/>
          </p:cNvPicPr>
          <p:nvPr/>
        </p:nvPicPr>
        <p:blipFill>
          <a:blip r:embed="rId4"/>
          <a:srcRect b="36424"/>
          <a:stretch>
            <a:fillRect/>
          </a:stretch>
        </p:blipFill>
        <p:spPr bwMode="auto">
          <a:xfrm>
            <a:off x="4402138" y="130175"/>
            <a:ext cx="2193925" cy="2093913"/>
          </a:xfrm>
          <a:prstGeom prst="rect">
            <a:avLst/>
          </a:prstGeom>
          <a:noFill/>
          <a:ln w="9525">
            <a:noFill/>
            <a:miter lim="800000"/>
            <a:headEnd/>
            <a:tailEnd/>
          </a:ln>
        </p:spPr>
      </p:pic>
      <p:sp>
        <p:nvSpPr>
          <p:cNvPr id="25" name="Oval 24"/>
          <p:cNvSpPr/>
          <p:nvPr/>
        </p:nvSpPr>
        <p:spPr>
          <a:xfrm>
            <a:off x="4117975" y="101600"/>
            <a:ext cx="279400" cy="2397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Oval 25"/>
          <p:cNvSpPr/>
          <p:nvPr/>
        </p:nvSpPr>
        <p:spPr>
          <a:xfrm>
            <a:off x="4149725" y="373063"/>
            <a:ext cx="279400" cy="23971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Oval 26"/>
          <p:cNvSpPr/>
          <p:nvPr/>
        </p:nvSpPr>
        <p:spPr>
          <a:xfrm>
            <a:off x="4146550" y="663575"/>
            <a:ext cx="279400" cy="2397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Oval 27"/>
          <p:cNvSpPr/>
          <p:nvPr/>
        </p:nvSpPr>
        <p:spPr>
          <a:xfrm>
            <a:off x="4146550" y="995363"/>
            <a:ext cx="279400" cy="23971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Oval 28"/>
          <p:cNvSpPr/>
          <p:nvPr/>
        </p:nvSpPr>
        <p:spPr>
          <a:xfrm>
            <a:off x="4160838" y="1322388"/>
            <a:ext cx="279400" cy="23971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Oval 29"/>
          <p:cNvSpPr/>
          <p:nvPr/>
        </p:nvSpPr>
        <p:spPr>
          <a:xfrm>
            <a:off x="4149725" y="1562100"/>
            <a:ext cx="279400" cy="2397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Oval 30"/>
          <p:cNvSpPr/>
          <p:nvPr/>
        </p:nvSpPr>
        <p:spPr>
          <a:xfrm>
            <a:off x="4146550" y="1820863"/>
            <a:ext cx="279400" cy="23971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Oval 31"/>
          <p:cNvSpPr/>
          <p:nvPr/>
        </p:nvSpPr>
        <p:spPr>
          <a:xfrm>
            <a:off x="4160838" y="2090738"/>
            <a:ext cx="279400" cy="23971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388" name="Picture 4" descr="http://knoxk.files.wordpress.com/2011/09/injecting.jpg?w=150&amp;h=128"/>
          <p:cNvPicPr>
            <a:picLocks noChangeAspect="1" noChangeArrowheads="1"/>
          </p:cNvPicPr>
          <p:nvPr/>
        </p:nvPicPr>
        <p:blipFill>
          <a:blip r:embed="rId5"/>
          <a:srcRect/>
          <a:stretch>
            <a:fillRect/>
          </a:stretch>
        </p:blipFill>
        <p:spPr bwMode="auto">
          <a:xfrm>
            <a:off x="4413250" y="207963"/>
            <a:ext cx="2171700" cy="1852612"/>
          </a:xfrm>
          <a:prstGeom prst="rect">
            <a:avLst/>
          </a:prstGeom>
          <a:noFill/>
          <a:ln w="9525">
            <a:noFill/>
            <a:miter lim="800000"/>
            <a:headEnd/>
            <a:tailEnd/>
          </a:ln>
        </p:spPr>
      </p:pic>
      <p:sp>
        <p:nvSpPr>
          <p:cNvPr id="22" name="Footer Placeholder 2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24" name="Slide Number Placeholder 23"/>
          <p:cNvSpPr>
            <a:spLocks noGrp="1"/>
          </p:cNvSpPr>
          <p:nvPr>
            <p:ph type="sldNum" sz="quarter" idx="12"/>
          </p:nvPr>
        </p:nvSpPr>
        <p:spPr/>
        <p:txBody>
          <a:bodyPr/>
          <a:lstStyle/>
          <a:p>
            <a:pPr>
              <a:defRPr/>
            </a:pPr>
            <a:fld id="{4F390B5D-F65E-42EA-8EB9-2C2A86956556}"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1" presetClass="exit" presetSubtype="1" fill="hold" nodeType="afterEffect">
                                  <p:stCondLst>
                                    <p:cond delay="0"/>
                                  </p:stCondLst>
                                  <p:childTnLst>
                                    <p:animEffect transition="out" filter="wheel(1)">
                                      <p:cBhvr>
                                        <p:cTn id="11" dur="2000"/>
                                        <p:tgtEl>
                                          <p:spTgt spid="1026"/>
                                        </p:tgtEl>
                                      </p:cBhvr>
                                    </p:animEffect>
                                    <p:set>
                                      <p:cBhvr>
                                        <p:cTn id="12" dur="1" fill="hold">
                                          <p:stCondLst>
                                            <p:cond delay="1999"/>
                                          </p:stCondLst>
                                        </p:cTn>
                                        <p:tgtEl>
                                          <p:spTgt spid="1026"/>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par>
                          <p:cTn id="19" fill="hold">
                            <p:stCondLst>
                              <p:cond delay="5000"/>
                            </p:stCondLst>
                            <p:childTnLst>
                              <p:par>
                                <p:cTn id="20" presetID="1" presetClass="exit" presetSubtype="0" fill="hold" nodeType="after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1" presetClass="entr" presetSubtype="0" fill="hold" grpId="1"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42" presetClass="path" presetSubtype="0" accel="50000" decel="50000" fill="hold" grpId="0" nodeType="withEffect">
                                  <p:stCondLst>
                                    <p:cond delay="0"/>
                                  </p:stCondLst>
                                  <p:childTnLst>
                                    <p:animMotion origin="layout" path="M -3.61111E-6 -4.62428E-7 L 0.13108 -0.40601 " pathEditMode="relative" rAng="0" ptsTypes="AA">
                                      <p:cBhvr>
                                        <p:cTn id="45" dur="500" fill="hold"/>
                                        <p:tgtEl>
                                          <p:spTgt spid="14"/>
                                        </p:tgtEl>
                                        <p:attrNameLst>
                                          <p:attrName>ppt_x</p:attrName>
                                          <p:attrName>ppt_y</p:attrName>
                                        </p:attrNameLst>
                                      </p:cBhvr>
                                      <p:rCtr x="6545" y="-20301"/>
                                    </p:animMotion>
                                  </p:childTnLst>
                                </p:cTn>
                              </p:par>
                            </p:childTnLst>
                          </p:cTn>
                        </p:par>
                        <p:par>
                          <p:cTn id="46" fill="hold">
                            <p:stCondLst>
                              <p:cond delay="5500"/>
                            </p:stCondLst>
                            <p:childTnLst>
                              <p:par>
                                <p:cTn id="47" presetID="42" presetClass="path" presetSubtype="0" accel="50000" decel="50000" fill="hold" grpId="0" nodeType="afterEffect">
                                  <p:stCondLst>
                                    <p:cond delay="0"/>
                                  </p:stCondLst>
                                  <p:childTnLst>
                                    <p:animMotion origin="layout" path="M -4.16667E-6 -2.60116E-6 L -0.10052 -0.38173 " pathEditMode="relative" rAng="0" ptsTypes="AA">
                                      <p:cBhvr>
                                        <p:cTn id="48" dur="1000" fill="hold"/>
                                        <p:tgtEl>
                                          <p:spTgt spid="15"/>
                                        </p:tgtEl>
                                        <p:attrNameLst>
                                          <p:attrName>ppt_x</p:attrName>
                                          <p:attrName>ppt_y</p:attrName>
                                        </p:attrNameLst>
                                      </p:cBhvr>
                                      <p:rCtr x="-5035" y="-19098"/>
                                    </p:animMotion>
                                  </p:childTnLst>
                                </p:cTn>
                              </p:par>
                            </p:childTnLst>
                          </p:cTn>
                        </p:par>
                        <p:par>
                          <p:cTn id="49" fill="hold">
                            <p:stCondLst>
                              <p:cond delay="6500"/>
                            </p:stCondLst>
                            <p:childTnLst>
                              <p:par>
                                <p:cTn id="50" presetID="42" presetClass="path" presetSubtype="0" accel="50000" decel="50000" fill="hold" grpId="0" nodeType="afterEffect">
                                  <p:stCondLst>
                                    <p:cond delay="0"/>
                                  </p:stCondLst>
                                  <p:childTnLst>
                                    <p:animMotion origin="layout" path="M 1.11111E-6 2.31214E-7 L -0.03889 -0.33225 " pathEditMode="relative" rAng="0" ptsTypes="AA">
                                      <p:cBhvr>
                                        <p:cTn id="51" dur="1000" fill="hold"/>
                                        <p:tgtEl>
                                          <p:spTgt spid="18"/>
                                        </p:tgtEl>
                                        <p:attrNameLst>
                                          <p:attrName>ppt_x</p:attrName>
                                          <p:attrName>ppt_y</p:attrName>
                                        </p:attrNameLst>
                                      </p:cBhvr>
                                      <p:rCtr x="-1944" y="-16624"/>
                                    </p:animMotion>
                                  </p:childTnLst>
                                </p:cTn>
                              </p:par>
                            </p:childTnLst>
                          </p:cTn>
                        </p:par>
                        <p:par>
                          <p:cTn id="52" fill="hold">
                            <p:stCondLst>
                              <p:cond delay="7500"/>
                            </p:stCondLst>
                            <p:childTnLst>
                              <p:par>
                                <p:cTn id="53" presetID="42" presetClass="path" presetSubtype="0" accel="50000" decel="50000" fill="hold" grpId="0" nodeType="afterEffect">
                                  <p:stCondLst>
                                    <p:cond delay="0"/>
                                  </p:stCondLst>
                                  <p:childTnLst>
                                    <p:animMotion origin="layout" path="M 3.05556E-6 -2.31214E-7 L -0.02309 -0.48879 " pathEditMode="relative" rAng="0" ptsTypes="AA">
                                      <p:cBhvr>
                                        <p:cTn id="54" dur="1000" fill="hold"/>
                                        <p:tgtEl>
                                          <p:spTgt spid="17"/>
                                        </p:tgtEl>
                                        <p:attrNameLst>
                                          <p:attrName>ppt_x</p:attrName>
                                          <p:attrName>ppt_y</p:attrName>
                                        </p:attrNameLst>
                                      </p:cBhvr>
                                      <p:rCtr x="-1163" y="-24439"/>
                                    </p:animMotion>
                                  </p:childTnLst>
                                </p:cTn>
                              </p:par>
                            </p:childTnLst>
                          </p:cTn>
                        </p:par>
                        <p:par>
                          <p:cTn id="55" fill="hold">
                            <p:stCondLst>
                              <p:cond delay="8500"/>
                            </p:stCondLst>
                            <p:childTnLst>
                              <p:par>
                                <p:cTn id="56" presetID="42" presetClass="path" presetSubtype="0" accel="50000" decel="50000" fill="hold" grpId="0" nodeType="afterEffect">
                                  <p:stCondLst>
                                    <p:cond delay="0"/>
                                  </p:stCondLst>
                                  <p:childTnLst>
                                    <p:animMotion origin="layout" path="M 3.33333E-6 4.68208E-6 L 0.12083 -0.38914 " pathEditMode="relative" rAng="0" ptsTypes="AA">
                                      <p:cBhvr>
                                        <p:cTn id="57" dur="500" fill="hold"/>
                                        <p:tgtEl>
                                          <p:spTgt spid="21"/>
                                        </p:tgtEl>
                                        <p:attrNameLst>
                                          <p:attrName>ppt_x</p:attrName>
                                          <p:attrName>ppt_y</p:attrName>
                                        </p:attrNameLst>
                                      </p:cBhvr>
                                      <p:rCtr x="6042" y="-19468"/>
                                    </p:animMotion>
                                  </p:childTnLst>
                                </p:cTn>
                              </p:par>
                            </p:childTnLst>
                          </p:cTn>
                        </p:par>
                        <p:par>
                          <p:cTn id="58" fill="hold">
                            <p:stCondLst>
                              <p:cond delay="9000"/>
                            </p:stCondLst>
                            <p:childTnLst>
                              <p:par>
                                <p:cTn id="59" presetID="42" presetClass="path" presetSubtype="0" accel="50000" decel="50000" fill="hold" grpId="0" nodeType="afterEffect">
                                  <p:stCondLst>
                                    <p:cond delay="0"/>
                                  </p:stCondLst>
                                  <p:childTnLst>
                                    <p:animMotion origin="layout" path="M 3.33333E-6 -4.62428E-7 L -0.0625 -0.43931 " pathEditMode="relative" rAng="0" ptsTypes="AA">
                                      <p:cBhvr>
                                        <p:cTn id="60" dur="1000" fill="hold"/>
                                        <p:tgtEl>
                                          <p:spTgt spid="20"/>
                                        </p:tgtEl>
                                        <p:attrNameLst>
                                          <p:attrName>ppt_x</p:attrName>
                                          <p:attrName>ppt_y</p:attrName>
                                        </p:attrNameLst>
                                      </p:cBhvr>
                                      <p:rCtr x="-3125" y="-21965"/>
                                    </p:animMotion>
                                  </p:childTnLst>
                                </p:cTn>
                              </p:par>
                            </p:childTnLst>
                          </p:cTn>
                        </p:par>
                        <p:par>
                          <p:cTn id="61" fill="hold">
                            <p:stCondLst>
                              <p:cond delay="10000"/>
                            </p:stCondLst>
                            <p:childTnLst>
                              <p:par>
                                <p:cTn id="62" presetID="42" presetClass="path" presetSubtype="0" accel="50000" decel="50000" fill="hold" grpId="0" nodeType="afterEffect">
                                  <p:stCondLst>
                                    <p:cond delay="0"/>
                                  </p:stCondLst>
                                  <p:childTnLst>
                                    <p:animMotion origin="layout" path="M 4.16667E-6 1.56069E-6 L -0.74323 -0.44786 " pathEditMode="relative" rAng="0" ptsTypes="AA">
                                      <p:cBhvr>
                                        <p:cTn id="63" dur="1000" fill="hold"/>
                                        <p:tgtEl>
                                          <p:spTgt spid="19"/>
                                        </p:tgtEl>
                                        <p:attrNameLst>
                                          <p:attrName>ppt_x</p:attrName>
                                          <p:attrName>ppt_y</p:attrName>
                                        </p:attrNameLst>
                                      </p:cBhvr>
                                      <p:rCtr x="-37170" y="-22405"/>
                                    </p:animMotion>
                                  </p:childTnLst>
                                </p:cTn>
                              </p:par>
                            </p:childTnLst>
                          </p:cTn>
                        </p:par>
                        <p:par>
                          <p:cTn id="64" fill="hold">
                            <p:stCondLst>
                              <p:cond delay="11000"/>
                            </p:stCondLst>
                            <p:childTnLst>
                              <p:par>
                                <p:cTn id="65" presetID="42" presetClass="path" presetSubtype="0" accel="50000" decel="50000" fill="hold" grpId="0" nodeType="afterEffect">
                                  <p:stCondLst>
                                    <p:cond delay="0"/>
                                  </p:stCondLst>
                                  <p:childTnLst>
                                    <p:animMotion origin="layout" path="M 4.16667E-6 -6.93642E-7 L -0.04948 -0.40092 " pathEditMode="relative" rAng="0" ptsTypes="AA">
                                      <p:cBhvr>
                                        <p:cTn id="66" dur="1000" fill="hold"/>
                                        <p:tgtEl>
                                          <p:spTgt spid="3"/>
                                        </p:tgtEl>
                                        <p:attrNameLst>
                                          <p:attrName>ppt_x</p:attrName>
                                          <p:attrName>ppt_y</p:attrName>
                                        </p:attrNameLst>
                                      </p:cBhvr>
                                      <p:rCtr x="-2483" y="-20046"/>
                                    </p:animMotion>
                                  </p:childTnLst>
                                </p:cTn>
                              </p:par>
                            </p:childTnLst>
                          </p:cTn>
                        </p:par>
                        <p:par>
                          <p:cTn id="67" fill="hold">
                            <p:stCondLst>
                              <p:cond delay="12000"/>
                            </p:stCondLst>
                            <p:childTnLst>
                              <p:par>
                                <p:cTn id="68" presetID="42" presetClass="path" presetSubtype="0" accel="50000" decel="50000" fill="hold" grpId="0" nodeType="afterEffect">
                                  <p:stCondLst>
                                    <p:cond delay="0"/>
                                  </p:stCondLst>
                                  <p:childTnLst>
                                    <p:animMotion origin="layout" path="M 1.11111E-6 -4.62428E-7 L -0.30556 -0.29503 " pathEditMode="relative" rAng="0" ptsTypes="AA">
                                      <p:cBhvr>
                                        <p:cTn id="69" dur="1000" fill="hold"/>
                                        <p:tgtEl>
                                          <p:spTgt spid="16"/>
                                        </p:tgtEl>
                                        <p:attrNameLst>
                                          <p:attrName>ppt_x</p:attrName>
                                          <p:attrName>ppt_y</p:attrName>
                                        </p:attrNameLst>
                                      </p:cBhvr>
                                      <p:rCtr x="-15278" y="-14751"/>
                                    </p:animMotion>
                                  </p:childTnLst>
                                </p:cTn>
                              </p:par>
                            </p:childTnLst>
                          </p:cTn>
                        </p:par>
                        <p:par>
                          <p:cTn id="70" fill="hold">
                            <p:stCondLst>
                              <p:cond delay="13000"/>
                            </p:stCondLst>
                            <p:childTnLst>
                              <p:par>
                                <p:cTn id="71" presetID="1" presetClass="exit" presetSubtype="0" fill="hold" grpId="2" nodeType="afterEffect">
                                  <p:stCondLst>
                                    <p:cond delay="0"/>
                                  </p:stCondLst>
                                  <p:childTnLst>
                                    <p:set>
                                      <p:cBhvr>
                                        <p:cTn id="72" dur="1" fill="hold">
                                          <p:stCondLst>
                                            <p:cond delay="0"/>
                                          </p:stCondLst>
                                        </p:cTn>
                                        <p:tgtEl>
                                          <p:spTgt spid="3"/>
                                        </p:tgtEl>
                                        <p:attrNameLst>
                                          <p:attrName>style.visibility</p:attrName>
                                        </p:attrNameLst>
                                      </p:cBhvr>
                                      <p:to>
                                        <p:strVal val="hidden"/>
                                      </p:to>
                                    </p:set>
                                  </p:childTnLst>
                                </p:cTn>
                              </p:par>
                            </p:childTnLst>
                          </p:cTn>
                        </p:par>
                        <p:par>
                          <p:cTn id="73" fill="hold">
                            <p:stCondLst>
                              <p:cond delay="13000"/>
                            </p:stCondLst>
                            <p:childTnLst>
                              <p:par>
                                <p:cTn id="74" presetID="1" presetClass="exit" presetSubtype="0" fill="hold" grpId="2" nodeType="afterEffect">
                                  <p:stCondLst>
                                    <p:cond delay="0"/>
                                  </p:stCondLst>
                                  <p:childTnLst>
                                    <p:set>
                                      <p:cBhvr>
                                        <p:cTn id="75" dur="1" fill="hold">
                                          <p:stCondLst>
                                            <p:cond delay="0"/>
                                          </p:stCondLst>
                                        </p:cTn>
                                        <p:tgtEl>
                                          <p:spTgt spid="14"/>
                                        </p:tgtEl>
                                        <p:attrNameLst>
                                          <p:attrName>style.visibility</p:attrName>
                                        </p:attrNameLst>
                                      </p:cBhvr>
                                      <p:to>
                                        <p:strVal val="hidden"/>
                                      </p:to>
                                    </p:set>
                                  </p:childTnLst>
                                </p:cTn>
                              </p:par>
                            </p:childTnLst>
                          </p:cTn>
                        </p:par>
                        <p:par>
                          <p:cTn id="76" fill="hold">
                            <p:stCondLst>
                              <p:cond delay="13000"/>
                            </p:stCondLst>
                            <p:childTnLst>
                              <p:par>
                                <p:cTn id="77" presetID="1" presetClass="exit" presetSubtype="0" fill="hold" grpId="2" nodeType="afterEffect">
                                  <p:stCondLst>
                                    <p:cond delay="0"/>
                                  </p:stCondLst>
                                  <p:childTnLst>
                                    <p:set>
                                      <p:cBhvr>
                                        <p:cTn id="78" dur="1" fill="hold">
                                          <p:stCondLst>
                                            <p:cond delay="0"/>
                                          </p:stCondLst>
                                        </p:cTn>
                                        <p:tgtEl>
                                          <p:spTgt spid="15"/>
                                        </p:tgtEl>
                                        <p:attrNameLst>
                                          <p:attrName>style.visibility</p:attrName>
                                        </p:attrNameLst>
                                      </p:cBhvr>
                                      <p:to>
                                        <p:strVal val="hidden"/>
                                      </p:to>
                                    </p:set>
                                  </p:childTnLst>
                                </p:cTn>
                              </p:par>
                            </p:childTnLst>
                          </p:cTn>
                        </p:par>
                        <p:par>
                          <p:cTn id="79" fill="hold">
                            <p:stCondLst>
                              <p:cond delay="13000"/>
                            </p:stCondLst>
                            <p:childTnLst>
                              <p:par>
                                <p:cTn id="80" presetID="1" presetClass="exit" presetSubtype="0" fill="hold" grpId="2" nodeType="afterEffect">
                                  <p:stCondLst>
                                    <p:cond delay="0"/>
                                  </p:stCondLst>
                                  <p:childTnLst>
                                    <p:set>
                                      <p:cBhvr>
                                        <p:cTn id="81" dur="1" fill="hold">
                                          <p:stCondLst>
                                            <p:cond delay="0"/>
                                          </p:stCondLst>
                                        </p:cTn>
                                        <p:tgtEl>
                                          <p:spTgt spid="18"/>
                                        </p:tgtEl>
                                        <p:attrNameLst>
                                          <p:attrName>style.visibility</p:attrName>
                                        </p:attrNameLst>
                                      </p:cBhvr>
                                      <p:to>
                                        <p:strVal val="hidden"/>
                                      </p:to>
                                    </p:set>
                                  </p:childTnLst>
                                </p:cTn>
                              </p:par>
                            </p:childTnLst>
                          </p:cTn>
                        </p:par>
                        <p:par>
                          <p:cTn id="82" fill="hold">
                            <p:stCondLst>
                              <p:cond delay="13000"/>
                            </p:stCondLst>
                            <p:childTnLst>
                              <p:par>
                                <p:cTn id="83" presetID="1" presetClass="exit" presetSubtype="0" fill="hold" grpId="2" nodeType="afterEffect">
                                  <p:stCondLst>
                                    <p:cond delay="0"/>
                                  </p:stCondLst>
                                  <p:childTnLst>
                                    <p:set>
                                      <p:cBhvr>
                                        <p:cTn id="84" dur="1" fill="hold">
                                          <p:stCondLst>
                                            <p:cond delay="0"/>
                                          </p:stCondLst>
                                        </p:cTn>
                                        <p:tgtEl>
                                          <p:spTgt spid="16"/>
                                        </p:tgtEl>
                                        <p:attrNameLst>
                                          <p:attrName>style.visibility</p:attrName>
                                        </p:attrNameLst>
                                      </p:cBhvr>
                                      <p:to>
                                        <p:strVal val="hidden"/>
                                      </p:to>
                                    </p:set>
                                  </p:childTnLst>
                                </p:cTn>
                              </p:par>
                            </p:childTnLst>
                          </p:cTn>
                        </p:par>
                        <p:par>
                          <p:cTn id="85" fill="hold">
                            <p:stCondLst>
                              <p:cond delay="13000"/>
                            </p:stCondLst>
                            <p:childTnLst>
                              <p:par>
                                <p:cTn id="86" presetID="1" presetClass="exit" presetSubtype="0" fill="hold" grpId="2" nodeType="afterEffect">
                                  <p:stCondLst>
                                    <p:cond delay="0"/>
                                  </p:stCondLst>
                                  <p:childTnLst>
                                    <p:set>
                                      <p:cBhvr>
                                        <p:cTn id="87" dur="1" fill="hold">
                                          <p:stCondLst>
                                            <p:cond delay="0"/>
                                          </p:stCondLst>
                                        </p:cTn>
                                        <p:tgtEl>
                                          <p:spTgt spid="21"/>
                                        </p:tgtEl>
                                        <p:attrNameLst>
                                          <p:attrName>style.visibility</p:attrName>
                                        </p:attrNameLst>
                                      </p:cBhvr>
                                      <p:to>
                                        <p:strVal val="hidden"/>
                                      </p:to>
                                    </p:set>
                                  </p:childTnLst>
                                </p:cTn>
                              </p:par>
                            </p:childTnLst>
                          </p:cTn>
                        </p:par>
                        <p:par>
                          <p:cTn id="88" fill="hold">
                            <p:stCondLst>
                              <p:cond delay="13000"/>
                            </p:stCondLst>
                            <p:childTnLst>
                              <p:par>
                                <p:cTn id="89" presetID="1" presetClass="exit" presetSubtype="0" fill="hold" grpId="2" nodeType="afterEffect">
                                  <p:stCondLst>
                                    <p:cond delay="0"/>
                                  </p:stCondLst>
                                  <p:childTnLst>
                                    <p:set>
                                      <p:cBhvr>
                                        <p:cTn id="90" dur="1" fill="hold">
                                          <p:stCondLst>
                                            <p:cond delay="0"/>
                                          </p:stCondLst>
                                        </p:cTn>
                                        <p:tgtEl>
                                          <p:spTgt spid="20"/>
                                        </p:tgtEl>
                                        <p:attrNameLst>
                                          <p:attrName>style.visibility</p:attrName>
                                        </p:attrNameLst>
                                      </p:cBhvr>
                                      <p:to>
                                        <p:strVal val="hidden"/>
                                      </p:to>
                                    </p:set>
                                  </p:childTnLst>
                                </p:cTn>
                              </p:par>
                            </p:childTnLst>
                          </p:cTn>
                        </p:par>
                        <p:par>
                          <p:cTn id="91" fill="hold">
                            <p:stCondLst>
                              <p:cond delay="13000"/>
                            </p:stCondLst>
                            <p:childTnLst>
                              <p:par>
                                <p:cTn id="92" presetID="1" presetClass="exit" presetSubtype="0" fill="hold" grpId="2" nodeType="afterEffect">
                                  <p:stCondLst>
                                    <p:cond delay="0"/>
                                  </p:stCondLst>
                                  <p:childTnLst>
                                    <p:set>
                                      <p:cBhvr>
                                        <p:cTn id="93" dur="1" fill="hold">
                                          <p:stCondLst>
                                            <p:cond delay="0"/>
                                          </p:stCondLst>
                                        </p:cTn>
                                        <p:tgtEl>
                                          <p:spTgt spid="19"/>
                                        </p:tgtEl>
                                        <p:attrNameLst>
                                          <p:attrName>style.visibility</p:attrName>
                                        </p:attrNameLst>
                                      </p:cBhvr>
                                      <p:to>
                                        <p:strVal val="hidden"/>
                                      </p:to>
                                    </p:set>
                                  </p:childTnLst>
                                </p:cTn>
                              </p:par>
                            </p:childTnLst>
                          </p:cTn>
                        </p:par>
                        <p:par>
                          <p:cTn id="94" fill="hold">
                            <p:stCondLst>
                              <p:cond delay="13000"/>
                            </p:stCondLst>
                            <p:childTnLst>
                              <p:par>
                                <p:cTn id="95" presetID="42" presetClass="path" presetSubtype="0" accel="50000" decel="50000" fill="hold" grpId="2" nodeType="afterEffect">
                                  <p:stCondLst>
                                    <p:cond delay="0"/>
                                  </p:stCondLst>
                                  <p:childTnLst>
                                    <p:animMotion origin="layout" path="M -0.03976 -0.43333 L 0.38524 -0.71064 " pathEditMode="relative" rAng="0" ptsTypes="AA">
                                      <p:cBhvr>
                                        <p:cTn id="96" dur="2000" fill="hold"/>
                                        <p:tgtEl>
                                          <p:spTgt spid="17"/>
                                        </p:tgtEl>
                                        <p:attrNameLst>
                                          <p:attrName>ppt_x</p:attrName>
                                          <p:attrName>ppt_y</p:attrName>
                                        </p:attrNameLst>
                                      </p:cBhvr>
                                      <p:rCtr x="21250" y="-13866"/>
                                    </p:animMotion>
                                  </p:childTnLst>
                                </p:cTn>
                              </p:par>
                              <p:par>
                                <p:cTn id="97" presetID="5" presetClass="entr" presetSubtype="10" fill="hold" nodeType="withEffect">
                                  <p:stCondLst>
                                    <p:cond delay="0"/>
                                  </p:stCondLst>
                                  <p:childTnLst>
                                    <p:set>
                                      <p:cBhvr>
                                        <p:cTn id="98" dur="1" fill="hold">
                                          <p:stCondLst>
                                            <p:cond delay="0"/>
                                          </p:stCondLst>
                                        </p:cTn>
                                        <p:tgtEl>
                                          <p:spTgt spid="16386"/>
                                        </p:tgtEl>
                                        <p:attrNameLst>
                                          <p:attrName>style.visibility</p:attrName>
                                        </p:attrNameLst>
                                      </p:cBhvr>
                                      <p:to>
                                        <p:strVal val="visible"/>
                                      </p:to>
                                    </p:set>
                                    <p:animEffect transition="in" filter="checkerboard(across)">
                                      <p:cBhvr>
                                        <p:cTn id="99" dur="500"/>
                                        <p:tgtEl>
                                          <p:spTgt spid="16386"/>
                                        </p:tgtEl>
                                      </p:cBhvr>
                                    </p:animEffect>
                                  </p:childTnLst>
                                </p:cTn>
                              </p:par>
                            </p:childTnLst>
                          </p:cTn>
                        </p:par>
                        <p:par>
                          <p:cTn id="100" fill="hold">
                            <p:stCondLst>
                              <p:cond delay="15000"/>
                            </p:stCondLst>
                            <p:childTnLst>
                              <p:par>
                                <p:cTn id="101" presetID="22" presetClass="entr" presetSubtype="2" fill="hold" grpId="1"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right)">
                                      <p:cBhvr>
                                        <p:cTn id="103" dur="500"/>
                                        <p:tgtEl>
                                          <p:spTgt spid="25"/>
                                        </p:tgtEl>
                                      </p:cBhvr>
                                    </p:animEffect>
                                  </p:childTnLst>
                                </p:cTn>
                              </p:par>
                            </p:childTnLst>
                          </p:cTn>
                        </p:par>
                        <p:par>
                          <p:cTn id="104" fill="hold">
                            <p:stCondLst>
                              <p:cond delay="15500"/>
                            </p:stCondLst>
                            <p:childTnLst>
                              <p:par>
                                <p:cTn id="105" presetID="42" presetClass="path" presetSubtype="0" accel="50000" decel="50000" fill="hold" grpId="0" nodeType="afterEffect">
                                  <p:stCondLst>
                                    <p:cond delay="0"/>
                                  </p:stCondLst>
                                  <p:childTnLst>
                                    <p:animMotion origin="layout" path="M 0.00105 0.00115 L -0.4323 0.31191 " pathEditMode="relative" rAng="0" ptsTypes="AA">
                                      <p:cBhvr>
                                        <p:cTn id="106" dur="2000" fill="hold"/>
                                        <p:tgtEl>
                                          <p:spTgt spid="25"/>
                                        </p:tgtEl>
                                        <p:attrNameLst>
                                          <p:attrName>ppt_x</p:attrName>
                                          <p:attrName>ppt_y</p:attrName>
                                        </p:attrNameLst>
                                      </p:cBhvr>
                                      <p:rCtr x="-21667" y="15538"/>
                                    </p:animMotion>
                                  </p:childTnLst>
                                </p:cTn>
                              </p:par>
                            </p:childTnLst>
                          </p:cTn>
                        </p:par>
                        <p:par>
                          <p:cTn id="107" fill="hold">
                            <p:stCondLst>
                              <p:cond delay="17500"/>
                            </p:stCondLst>
                            <p:childTnLst>
                              <p:par>
                                <p:cTn id="108" presetID="22" presetClass="entr" presetSubtype="2"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right)">
                                      <p:cBhvr>
                                        <p:cTn id="110" dur="500"/>
                                        <p:tgtEl>
                                          <p:spTgt spid="26"/>
                                        </p:tgtEl>
                                      </p:cBhvr>
                                    </p:animEffect>
                                  </p:childTnLst>
                                </p:cTn>
                              </p:par>
                              <p:par>
                                <p:cTn id="111" presetID="42" presetClass="path" presetSubtype="0" accel="50000" decel="50000" fill="hold" grpId="1" nodeType="withEffect">
                                  <p:stCondLst>
                                    <p:cond delay="0"/>
                                  </p:stCondLst>
                                  <p:childTnLst>
                                    <p:animMotion origin="layout" path="M 2.77778E-6 3.69942E-6 L -0.3941 0.27237 " pathEditMode="relative" rAng="0" ptsTypes="AA">
                                      <p:cBhvr>
                                        <p:cTn id="112" dur="2000" fill="hold"/>
                                        <p:tgtEl>
                                          <p:spTgt spid="26"/>
                                        </p:tgtEl>
                                        <p:attrNameLst>
                                          <p:attrName>ppt_x</p:attrName>
                                          <p:attrName>ppt_y</p:attrName>
                                        </p:attrNameLst>
                                      </p:cBhvr>
                                      <p:rCtr x="-19705" y="13618"/>
                                    </p:animMotion>
                                  </p:childTnLst>
                                </p:cTn>
                              </p:par>
                            </p:childTnLst>
                          </p:cTn>
                        </p:par>
                        <p:par>
                          <p:cTn id="113" fill="hold">
                            <p:stCondLst>
                              <p:cond delay="19500"/>
                            </p:stCondLst>
                            <p:childTnLst>
                              <p:par>
                                <p:cTn id="114" presetID="22" presetClass="entr" presetSubtype="2"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right)">
                                      <p:cBhvr>
                                        <p:cTn id="116" dur="500"/>
                                        <p:tgtEl>
                                          <p:spTgt spid="27"/>
                                        </p:tgtEl>
                                      </p:cBhvr>
                                    </p:animEffect>
                                  </p:childTnLst>
                                </p:cTn>
                              </p:par>
                              <p:par>
                                <p:cTn id="117" presetID="42" presetClass="path" presetSubtype="0" accel="50000" decel="50000" fill="hold" grpId="1" nodeType="withEffect">
                                  <p:stCondLst>
                                    <p:cond delay="0"/>
                                  </p:stCondLst>
                                  <p:childTnLst>
                                    <p:animMotion origin="layout" path="M 0 1.56069E-6 L -0.35208 0.23006 " pathEditMode="relative" rAng="0" ptsTypes="AA">
                                      <p:cBhvr>
                                        <p:cTn id="118" dur="2000" fill="hold"/>
                                        <p:tgtEl>
                                          <p:spTgt spid="27"/>
                                        </p:tgtEl>
                                        <p:attrNameLst>
                                          <p:attrName>ppt_x</p:attrName>
                                          <p:attrName>ppt_y</p:attrName>
                                        </p:attrNameLst>
                                      </p:cBhvr>
                                      <p:rCtr x="-17604" y="11491"/>
                                    </p:animMotion>
                                  </p:childTnLst>
                                </p:cTn>
                              </p:par>
                            </p:childTnLst>
                          </p:cTn>
                        </p:par>
                        <p:par>
                          <p:cTn id="119" fill="hold">
                            <p:stCondLst>
                              <p:cond delay="21500"/>
                            </p:stCondLst>
                            <p:childTnLst>
                              <p:par>
                                <p:cTn id="120" presetID="22" presetClass="entr" presetSubtype="2"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wipe(right)">
                                      <p:cBhvr>
                                        <p:cTn id="122" dur="500"/>
                                        <p:tgtEl>
                                          <p:spTgt spid="28"/>
                                        </p:tgtEl>
                                      </p:cBhvr>
                                    </p:animEffect>
                                  </p:childTnLst>
                                </p:cTn>
                              </p:par>
                              <p:par>
                                <p:cTn id="123" presetID="42" presetClass="path" presetSubtype="0" accel="50000" decel="50000" fill="hold" grpId="1" nodeType="withEffect">
                                  <p:stCondLst>
                                    <p:cond delay="0"/>
                                  </p:stCondLst>
                                  <p:childTnLst>
                                    <p:animMotion origin="layout" path="M 0 -2.13873E-6 L -0.31875 0.18174 " pathEditMode="relative" rAng="0" ptsTypes="AA">
                                      <p:cBhvr>
                                        <p:cTn id="124" dur="2000" fill="hold"/>
                                        <p:tgtEl>
                                          <p:spTgt spid="28"/>
                                        </p:tgtEl>
                                        <p:attrNameLst>
                                          <p:attrName>ppt_x</p:attrName>
                                          <p:attrName>ppt_y</p:attrName>
                                        </p:attrNameLst>
                                      </p:cBhvr>
                                      <p:rCtr x="-15937" y="9087"/>
                                    </p:animMotion>
                                  </p:childTnLst>
                                </p:cTn>
                              </p:par>
                            </p:childTnLst>
                          </p:cTn>
                        </p:par>
                        <p:par>
                          <p:cTn id="125" fill="hold">
                            <p:stCondLst>
                              <p:cond delay="23500"/>
                            </p:stCondLst>
                            <p:childTnLst>
                              <p:par>
                                <p:cTn id="126" presetID="22" presetClass="entr" presetSubtype="2" fill="hold" grpId="0" nodeType="after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wipe(right)">
                                      <p:cBhvr>
                                        <p:cTn id="128" dur="500"/>
                                        <p:tgtEl>
                                          <p:spTgt spid="29"/>
                                        </p:tgtEl>
                                      </p:cBhvr>
                                    </p:animEffect>
                                  </p:childTnLst>
                                </p:cTn>
                              </p:par>
                              <p:par>
                                <p:cTn id="129" presetID="42" presetClass="path" presetSubtype="0" accel="50000" decel="50000" fill="hold" grpId="1" nodeType="withEffect">
                                  <p:stCondLst>
                                    <p:cond delay="0"/>
                                  </p:stCondLst>
                                  <p:childTnLst>
                                    <p:animMotion origin="layout" path="M -2.5E-6 -2.19653E-6 L -0.27031 0.13411 " pathEditMode="relative" rAng="0" ptsTypes="AA">
                                      <p:cBhvr>
                                        <p:cTn id="130" dur="2000" fill="hold"/>
                                        <p:tgtEl>
                                          <p:spTgt spid="29"/>
                                        </p:tgtEl>
                                        <p:attrNameLst>
                                          <p:attrName>ppt_x</p:attrName>
                                          <p:attrName>ppt_y</p:attrName>
                                        </p:attrNameLst>
                                      </p:cBhvr>
                                      <p:rCtr x="-13524" y="6705"/>
                                    </p:animMotion>
                                  </p:childTnLst>
                                </p:cTn>
                              </p:par>
                            </p:childTnLst>
                          </p:cTn>
                        </p:par>
                        <p:par>
                          <p:cTn id="131" fill="hold">
                            <p:stCondLst>
                              <p:cond delay="25500"/>
                            </p:stCondLst>
                            <p:childTnLst>
                              <p:par>
                                <p:cTn id="132" presetID="22" presetClass="entr" presetSubtype="2" fill="hold" grpId="0" nodeType="after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wipe(right)">
                                      <p:cBhvr>
                                        <p:cTn id="134" dur="500"/>
                                        <p:tgtEl>
                                          <p:spTgt spid="30"/>
                                        </p:tgtEl>
                                      </p:cBhvr>
                                    </p:animEffect>
                                  </p:childTnLst>
                                </p:cTn>
                              </p:par>
                              <p:par>
                                <p:cTn id="135" presetID="42" presetClass="path" presetSubtype="0" accel="50000" decel="50000" fill="hold" grpId="1" nodeType="withEffect">
                                  <p:stCondLst>
                                    <p:cond delay="0"/>
                                  </p:stCondLst>
                                  <p:childTnLst>
                                    <p:animMotion origin="layout" path="M 2.77778E-6 4.50867E-6 L -0.2191 0.09919 " pathEditMode="relative" rAng="0" ptsTypes="AA">
                                      <p:cBhvr>
                                        <p:cTn id="136" dur="2000" fill="hold"/>
                                        <p:tgtEl>
                                          <p:spTgt spid="30"/>
                                        </p:tgtEl>
                                        <p:attrNameLst>
                                          <p:attrName>ppt_x</p:attrName>
                                          <p:attrName>ppt_y</p:attrName>
                                        </p:attrNameLst>
                                      </p:cBhvr>
                                      <p:rCtr x="-10955" y="4948"/>
                                    </p:animMotion>
                                  </p:childTnLst>
                                </p:cTn>
                              </p:par>
                            </p:childTnLst>
                          </p:cTn>
                        </p:par>
                        <p:par>
                          <p:cTn id="137" fill="hold">
                            <p:stCondLst>
                              <p:cond delay="27500"/>
                            </p:stCondLst>
                            <p:childTnLst>
                              <p:par>
                                <p:cTn id="138" presetID="22" presetClass="entr" presetSubtype="2" fill="hold" grpId="0" nodeType="after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wipe(right)">
                                      <p:cBhvr>
                                        <p:cTn id="140" dur="500"/>
                                        <p:tgtEl>
                                          <p:spTgt spid="31"/>
                                        </p:tgtEl>
                                      </p:cBhvr>
                                    </p:animEffect>
                                  </p:childTnLst>
                                </p:cTn>
                              </p:par>
                              <p:par>
                                <p:cTn id="141" presetID="42" presetClass="path" presetSubtype="0" accel="50000" decel="50000" fill="hold" grpId="1" nodeType="withEffect">
                                  <p:stCondLst>
                                    <p:cond delay="0"/>
                                  </p:stCondLst>
                                  <p:childTnLst>
                                    <p:animMotion origin="layout" path="M 0 -3.3526E-6 L -0.16875 0.06151 " pathEditMode="relative" rAng="0" ptsTypes="AA">
                                      <p:cBhvr>
                                        <p:cTn id="142" dur="1000" fill="hold"/>
                                        <p:tgtEl>
                                          <p:spTgt spid="31"/>
                                        </p:tgtEl>
                                        <p:attrNameLst>
                                          <p:attrName>ppt_x</p:attrName>
                                          <p:attrName>ppt_y</p:attrName>
                                        </p:attrNameLst>
                                      </p:cBhvr>
                                      <p:rCtr x="-8438" y="3075"/>
                                    </p:animMotion>
                                  </p:childTnLst>
                                </p:cTn>
                              </p:par>
                            </p:childTnLst>
                          </p:cTn>
                        </p:par>
                        <p:par>
                          <p:cTn id="143" fill="hold">
                            <p:stCondLst>
                              <p:cond delay="28500"/>
                            </p:stCondLst>
                            <p:childTnLst>
                              <p:par>
                                <p:cTn id="144" presetID="22" presetClass="entr" presetSubtype="2" fill="hold" grpId="0" nodeType="afterEffect">
                                  <p:stCondLst>
                                    <p:cond delay="0"/>
                                  </p:stCondLst>
                                  <p:childTnLst>
                                    <p:set>
                                      <p:cBhvr>
                                        <p:cTn id="145" dur="1" fill="hold">
                                          <p:stCondLst>
                                            <p:cond delay="0"/>
                                          </p:stCondLst>
                                        </p:cTn>
                                        <p:tgtEl>
                                          <p:spTgt spid="32"/>
                                        </p:tgtEl>
                                        <p:attrNameLst>
                                          <p:attrName>style.visibility</p:attrName>
                                        </p:attrNameLst>
                                      </p:cBhvr>
                                      <p:to>
                                        <p:strVal val="visible"/>
                                      </p:to>
                                    </p:set>
                                    <p:animEffect transition="in" filter="wipe(right)">
                                      <p:cBhvr>
                                        <p:cTn id="146" dur="500"/>
                                        <p:tgtEl>
                                          <p:spTgt spid="32"/>
                                        </p:tgtEl>
                                      </p:cBhvr>
                                    </p:animEffect>
                                  </p:childTnLst>
                                </p:cTn>
                              </p:par>
                              <p:par>
                                <p:cTn id="147" presetID="42" presetClass="path" presetSubtype="0" accel="50000" decel="50000" fill="hold" grpId="1" nodeType="withEffect">
                                  <p:stCondLst>
                                    <p:cond delay="0"/>
                                  </p:stCondLst>
                                  <p:childTnLst>
                                    <p:animMotion origin="layout" path="M -2.5E-6 2.89017E-7 L -0.12864 0.0222 " pathEditMode="relative" rAng="0" ptsTypes="AA">
                                      <p:cBhvr>
                                        <p:cTn id="148" dur="1000" fill="hold"/>
                                        <p:tgtEl>
                                          <p:spTgt spid="32"/>
                                        </p:tgtEl>
                                        <p:attrNameLst>
                                          <p:attrName>ppt_x</p:attrName>
                                          <p:attrName>ppt_y</p:attrName>
                                        </p:attrNameLst>
                                      </p:cBhvr>
                                      <p:rCtr x="-6441" y="1110"/>
                                    </p:animMotion>
                                  </p:childTnLst>
                                </p:cTn>
                              </p:par>
                              <p:par>
                                <p:cTn id="149" presetID="5" presetClass="exit" presetSubtype="10" fill="hold" nodeType="withEffect">
                                  <p:stCondLst>
                                    <p:cond delay="0"/>
                                  </p:stCondLst>
                                  <p:childTnLst>
                                    <p:animEffect transition="out" filter="checkerboard(across)">
                                      <p:cBhvr>
                                        <p:cTn id="150" dur="500"/>
                                        <p:tgtEl>
                                          <p:spTgt spid="16386"/>
                                        </p:tgtEl>
                                      </p:cBhvr>
                                    </p:animEffect>
                                    <p:set>
                                      <p:cBhvr>
                                        <p:cTn id="151" dur="1" fill="hold">
                                          <p:stCondLst>
                                            <p:cond delay="499"/>
                                          </p:stCondLst>
                                        </p:cTn>
                                        <p:tgtEl>
                                          <p:spTgt spid="16386"/>
                                        </p:tgtEl>
                                        <p:attrNameLst>
                                          <p:attrName>style.visibility</p:attrName>
                                        </p:attrNameLst>
                                      </p:cBhvr>
                                      <p:to>
                                        <p:strVal val="hidden"/>
                                      </p:to>
                                    </p:set>
                                  </p:childTnLst>
                                </p:cTn>
                              </p:par>
                            </p:childTnLst>
                          </p:cTn>
                        </p:par>
                        <p:par>
                          <p:cTn id="152" fill="hold">
                            <p:stCondLst>
                              <p:cond delay="29500"/>
                            </p:stCondLst>
                            <p:childTnLst>
                              <p:par>
                                <p:cTn id="153" presetID="10" presetClass="exit" presetSubtype="0" fill="hold" grpId="2" nodeType="afterEffect">
                                  <p:stCondLst>
                                    <p:cond delay="0"/>
                                  </p:stCondLst>
                                  <p:childTnLst>
                                    <p:animEffect transition="out" filter="fade">
                                      <p:cBhvr>
                                        <p:cTn id="154" dur="500"/>
                                        <p:tgtEl>
                                          <p:spTgt spid="25"/>
                                        </p:tgtEl>
                                      </p:cBhvr>
                                    </p:animEffect>
                                    <p:set>
                                      <p:cBhvr>
                                        <p:cTn id="155" dur="1" fill="hold">
                                          <p:stCondLst>
                                            <p:cond delay="499"/>
                                          </p:stCondLst>
                                        </p:cTn>
                                        <p:tgtEl>
                                          <p:spTgt spid="25"/>
                                        </p:tgtEl>
                                        <p:attrNameLst>
                                          <p:attrName>style.visibility</p:attrName>
                                        </p:attrNameLst>
                                      </p:cBhvr>
                                      <p:to>
                                        <p:strVal val="hidden"/>
                                      </p:to>
                                    </p:set>
                                  </p:childTnLst>
                                </p:cTn>
                              </p:par>
                            </p:childTnLst>
                          </p:cTn>
                        </p:par>
                        <p:par>
                          <p:cTn id="156" fill="hold">
                            <p:stCondLst>
                              <p:cond delay="30000"/>
                            </p:stCondLst>
                            <p:childTnLst>
                              <p:par>
                                <p:cTn id="157" presetID="10" presetClass="exit" presetSubtype="0" fill="hold" grpId="2" nodeType="afterEffect">
                                  <p:stCondLst>
                                    <p:cond delay="0"/>
                                  </p:stCondLst>
                                  <p:childTnLst>
                                    <p:animEffect transition="out" filter="fade">
                                      <p:cBhvr>
                                        <p:cTn id="158" dur="500"/>
                                        <p:tgtEl>
                                          <p:spTgt spid="26"/>
                                        </p:tgtEl>
                                      </p:cBhvr>
                                    </p:animEffect>
                                    <p:set>
                                      <p:cBhvr>
                                        <p:cTn id="159" dur="1" fill="hold">
                                          <p:stCondLst>
                                            <p:cond delay="499"/>
                                          </p:stCondLst>
                                        </p:cTn>
                                        <p:tgtEl>
                                          <p:spTgt spid="26"/>
                                        </p:tgtEl>
                                        <p:attrNameLst>
                                          <p:attrName>style.visibility</p:attrName>
                                        </p:attrNameLst>
                                      </p:cBhvr>
                                      <p:to>
                                        <p:strVal val="hidden"/>
                                      </p:to>
                                    </p:set>
                                  </p:childTnLst>
                                </p:cTn>
                              </p:par>
                            </p:childTnLst>
                          </p:cTn>
                        </p:par>
                        <p:par>
                          <p:cTn id="160" fill="hold">
                            <p:stCondLst>
                              <p:cond delay="30500"/>
                            </p:stCondLst>
                            <p:childTnLst>
                              <p:par>
                                <p:cTn id="161" presetID="10" presetClass="exit" presetSubtype="0" fill="hold" grpId="2" nodeType="afterEffect">
                                  <p:stCondLst>
                                    <p:cond delay="0"/>
                                  </p:stCondLst>
                                  <p:childTnLst>
                                    <p:animEffect transition="out" filter="fade">
                                      <p:cBhvr>
                                        <p:cTn id="162" dur="500"/>
                                        <p:tgtEl>
                                          <p:spTgt spid="27"/>
                                        </p:tgtEl>
                                      </p:cBhvr>
                                    </p:animEffect>
                                    <p:set>
                                      <p:cBhvr>
                                        <p:cTn id="163" dur="1" fill="hold">
                                          <p:stCondLst>
                                            <p:cond delay="499"/>
                                          </p:stCondLst>
                                        </p:cTn>
                                        <p:tgtEl>
                                          <p:spTgt spid="27"/>
                                        </p:tgtEl>
                                        <p:attrNameLst>
                                          <p:attrName>style.visibility</p:attrName>
                                        </p:attrNameLst>
                                      </p:cBhvr>
                                      <p:to>
                                        <p:strVal val="hidden"/>
                                      </p:to>
                                    </p:set>
                                  </p:childTnLst>
                                </p:cTn>
                              </p:par>
                            </p:childTnLst>
                          </p:cTn>
                        </p:par>
                        <p:par>
                          <p:cTn id="164" fill="hold">
                            <p:stCondLst>
                              <p:cond delay="31000"/>
                            </p:stCondLst>
                            <p:childTnLst>
                              <p:par>
                                <p:cTn id="165" presetID="10" presetClass="exit" presetSubtype="0" fill="hold" grpId="2" nodeType="afterEffect">
                                  <p:stCondLst>
                                    <p:cond delay="0"/>
                                  </p:stCondLst>
                                  <p:childTnLst>
                                    <p:animEffect transition="out" filter="fade">
                                      <p:cBhvr>
                                        <p:cTn id="166" dur="500"/>
                                        <p:tgtEl>
                                          <p:spTgt spid="28"/>
                                        </p:tgtEl>
                                      </p:cBhvr>
                                    </p:animEffect>
                                    <p:set>
                                      <p:cBhvr>
                                        <p:cTn id="167" dur="1" fill="hold">
                                          <p:stCondLst>
                                            <p:cond delay="499"/>
                                          </p:stCondLst>
                                        </p:cTn>
                                        <p:tgtEl>
                                          <p:spTgt spid="28"/>
                                        </p:tgtEl>
                                        <p:attrNameLst>
                                          <p:attrName>style.visibility</p:attrName>
                                        </p:attrNameLst>
                                      </p:cBhvr>
                                      <p:to>
                                        <p:strVal val="hidden"/>
                                      </p:to>
                                    </p:set>
                                  </p:childTnLst>
                                </p:cTn>
                              </p:par>
                            </p:childTnLst>
                          </p:cTn>
                        </p:par>
                        <p:par>
                          <p:cTn id="168" fill="hold">
                            <p:stCondLst>
                              <p:cond delay="31500"/>
                            </p:stCondLst>
                            <p:childTnLst>
                              <p:par>
                                <p:cTn id="169" presetID="10" presetClass="exit" presetSubtype="0" fill="hold" grpId="2" nodeType="afterEffect">
                                  <p:stCondLst>
                                    <p:cond delay="0"/>
                                  </p:stCondLst>
                                  <p:childTnLst>
                                    <p:animEffect transition="out" filter="fade">
                                      <p:cBhvr>
                                        <p:cTn id="170" dur="500"/>
                                        <p:tgtEl>
                                          <p:spTgt spid="29"/>
                                        </p:tgtEl>
                                      </p:cBhvr>
                                    </p:animEffect>
                                    <p:set>
                                      <p:cBhvr>
                                        <p:cTn id="171" dur="1" fill="hold">
                                          <p:stCondLst>
                                            <p:cond delay="499"/>
                                          </p:stCondLst>
                                        </p:cTn>
                                        <p:tgtEl>
                                          <p:spTgt spid="29"/>
                                        </p:tgtEl>
                                        <p:attrNameLst>
                                          <p:attrName>style.visibility</p:attrName>
                                        </p:attrNameLst>
                                      </p:cBhvr>
                                      <p:to>
                                        <p:strVal val="hidden"/>
                                      </p:to>
                                    </p:set>
                                  </p:childTnLst>
                                </p:cTn>
                              </p:par>
                            </p:childTnLst>
                          </p:cTn>
                        </p:par>
                        <p:par>
                          <p:cTn id="172" fill="hold">
                            <p:stCondLst>
                              <p:cond delay="32000"/>
                            </p:stCondLst>
                            <p:childTnLst>
                              <p:par>
                                <p:cTn id="173" presetID="10" presetClass="exit" presetSubtype="0" fill="hold" grpId="2" nodeType="afterEffect">
                                  <p:stCondLst>
                                    <p:cond delay="0"/>
                                  </p:stCondLst>
                                  <p:childTnLst>
                                    <p:animEffect transition="out" filter="fade">
                                      <p:cBhvr>
                                        <p:cTn id="174" dur="500"/>
                                        <p:tgtEl>
                                          <p:spTgt spid="30"/>
                                        </p:tgtEl>
                                      </p:cBhvr>
                                    </p:animEffect>
                                    <p:set>
                                      <p:cBhvr>
                                        <p:cTn id="175" dur="1" fill="hold">
                                          <p:stCondLst>
                                            <p:cond delay="499"/>
                                          </p:stCondLst>
                                        </p:cTn>
                                        <p:tgtEl>
                                          <p:spTgt spid="30"/>
                                        </p:tgtEl>
                                        <p:attrNameLst>
                                          <p:attrName>style.visibility</p:attrName>
                                        </p:attrNameLst>
                                      </p:cBhvr>
                                      <p:to>
                                        <p:strVal val="hidden"/>
                                      </p:to>
                                    </p:set>
                                  </p:childTnLst>
                                </p:cTn>
                              </p:par>
                            </p:childTnLst>
                          </p:cTn>
                        </p:par>
                        <p:par>
                          <p:cTn id="176" fill="hold">
                            <p:stCondLst>
                              <p:cond delay="32500"/>
                            </p:stCondLst>
                            <p:childTnLst>
                              <p:par>
                                <p:cTn id="177" presetID="10" presetClass="exit" presetSubtype="0" fill="hold" grpId="2" nodeType="afterEffect">
                                  <p:stCondLst>
                                    <p:cond delay="0"/>
                                  </p:stCondLst>
                                  <p:childTnLst>
                                    <p:animEffect transition="out" filter="fade">
                                      <p:cBhvr>
                                        <p:cTn id="178" dur="500"/>
                                        <p:tgtEl>
                                          <p:spTgt spid="31"/>
                                        </p:tgtEl>
                                      </p:cBhvr>
                                    </p:animEffect>
                                    <p:set>
                                      <p:cBhvr>
                                        <p:cTn id="179" dur="1" fill="hold">
                                          <p:stCondLst>
                                            <p:cond delay="499"/>
                                          </p:stCondLst>
                                        </p:cTn>
                                        <p:tgtEl>
                                          <p:spTgt spid="31"/>
                                        </p:tgtEl>
                                        <p:attrNameLst>
                                          <p:attrName>style.visibility</p:attrName>
                                        </p:attrNameLst>
                                      </p:cBhvr>
                                      <p:to>
                                        <p:strVal val="hidden"/>
                                      </p:to>
                                    </p:set>
                                  </p:childTnLst>
                                </p:cTn>
                              </p:par>
                            </p:childTnLst>
                          </p:cTn>
                        </p:par>
                        <p:par>
                          <p:cTn id="180" fill="hold">
                            <p:stCondLst>
                              <p:cond delay="33000"/>
                            </p:stCondLst>
                            <p:childTnLst>
                              <p:par>
                                <p:cTn id="181" presetID="10" presetClass="exit" presetSubtype="0" fill="hold" grpId="2" nodeType="afterEffect">
                                  <p:stCondLst>
                                    <p:cond delay="0"/>
                                  </p:stCondLst>
                                  <p:childTnLst>
                                    <p:animEffect transition="out" filter="fade">
                                      <p:cBhvr>
                                        <p:cTn id="182" dur="500"/>
                                        <p:tgtEl>
                                          <p:spTgt spid="32"/>
                                        </p:tgtEl>
                                      </p:cBhvr>
                                    </p:animEffect>
                                    <p:set>
                                      <p:cBhvr>
                                        <p:cTn id="183" dur="1" fill="hold">
                                          <p:stCondLst>
                                            <p:cond delay="499"/>
                                          </p:stCondLst>
                                        </p:cTn>
                                        <p:tgtEl>
                                          <p:spTgt spid="32"/>
                                        </p:tgtEl>
                                        <p:attrNameLst>
                                          <p:attrName>style.visibility</p:attrName>
                                        </p:attrNameLst>
                                      </p:cBhvr>
                                      <p:to>
                                        <p:strVal val="hidden"/>
                                      </p:to>
                                    </p:set>
                                  </p:childTnLst>
                                </p:cTn>
                              </p:par>
                            </p:childTnLst>
                          </p:cTn>
                        </p:par>
                        <p:par>
                          <p:cTn id="184" fill="hold">
                            <p:stCondLst>
                              <p:cond delay="33500"/>
                            </p:stCondLst>
                            <p:childTnLst>
                              <p:par>
                                <p:cTn id="185" presetID="5" presetClass="entr" presetSubtype="10" fill="hold" nodeType="afterEffect">
                                  <p:stCondLst>
                                    <p:cond delay="0"/>
                                  </p:stCondLst>
                                  <p:childTnLst>
                                    <p:set>
                                      <p:cBhvr>
                                        <p:cTn id="186" dur="1" fill="hold">
                                          <p:stCondLst>
                                            <p:cond delay="0"/>
                                          </p:stCondLst>
                                        </p:cTn>
                                        <p:tgtEl>
                                          <p:spTgt spid="16388"/>
                                        </p:tgtEl>
                                        <p:attrNameLst>
                                          <p:attrName>style.visibility</p:attrName>
                                        </p:attrNameLst>
                                      </p:cBhvr>
                                      <p:to>
                                        <p:strVal val="visible"/>
                                      </p:to>
                                    </p:set>
                                    <p:animEffect transition="in" filter="checkerboard(across)">
                                      <p:cBhvr>
                                        <p:cTn id="187" dur="500"/>
                                        <p:tgtEl>
                                          <p:spTgt spid="16388"/>
                                        </p:tgtEl>
                                      </p:cBhvr>
                                    </p:animEffect>
                                  </p:childTnLst>
                                </p:cTn>
                              </p:par>
                            </p:childTnLst>
                          </p:cTn>
                        </p:par>
                        <p:par>
                          <p:cTn id="188" fill="hold">
                            <p:stCondLst>
                              <p:cond delay="34000"/>
                            </p:stCondLst>
                            <p:childTnLst>
                              <p:par>
                                <p:cTn id="189" presetID="22" presetClass="entr" presetSubtype="2" fill="hold" grpId="3" nodeType="afterEffect">
                                  <p:stCondLst>
                                    <p:cond delay="0"/>
                                  </p:stCondLst>
                                  <p:childTnLst>
                                    <p:set>
                                      <p:cBhvr>
                                        <p:cTn id="190" dur="1" fill="hold">
                                          <p:stCondLst>
                                            <p:cond delay="0"/>
                                          </p:stCondLst>
                                        </p:cTn>
                                        <p:tgtEl>
                                          <p:spTgt spid="25"/>
                                        </p:tgtEl>
                                        <p:attrNameLst>
                                          <p:attrName>style.visibility</p:attrName>
                                        </p:attrNameLst>
                                      </p:cBhvr>
                                      <p:to>
                                        <p:strVal val="visible"/>
                                      </p:to>
                                    </p:set>
                                    <p:animEffect transition="in" filter="wipe(right)">
                                      <p:cBhvr>
                                        <p:cTn id="191" dur="500"/>
                                        <p:tgtEl>
                                          <p:spTgt spid="25"/>
                                        </p:tgtEl>
                                      </p:cBhvr>
                                    </p:animEffect>
                                  </p:childTnLst>
                                </p:cTn>
                              </p:par>
                            </p:childTnLst>
                          </p:cTn>
                        </p:par>
                        <p:par>
                          <p:cTn id="192" fill="hold">
                            <p:stCondLst>
                              <p:cond delay="34500"/>
                            </p:stCondLst>
                            <p:childTnLst>
                              <p:par>
                                <p:cTn id="193" presetID="42" presetClass="path" presetSubtype="0" accel="50000" decel="50000" fill="hold" grpId="4" nodeType="afterEffect">
                                  <p:stCondLst>
                                    <p:cond delay="0"/>
                                  </p:stCondLst>
                                  <p:childTnLst>
                                    <p:animMotion origin="layout" path="M 5E-6 1.27168E-6 L -0.36563 0.3452 " pathEditMode="relative" rAng="0" ptsTypes="AA">
                                      <p:cBhvr>
                                        <p:cTn id="194" dur="500" fill="hold"/>
                                        <p:tgtEl>
                                          <p:spTgt spid="25"/>
                                        </p:tgtEl>
                                        <p:attrNameLst>
                                          <p:attrName>ppt_x</p:attrName>
                                          <p:attrName>ppt_y</p:attrName>
                                        </p:attrNameLst>
                                      </p:cBhvr>
                                      <p:rCtr x="-18281" y="17249"/>
                                    </p:animMotion>
                                  </p:childTnLst>
                                </p:cTn>
                              </p:par>
                            </p:childTnLst>
                          </p:cTn>
                        </p:par>
                        <p:par>
                          <p:cTn id="195" fill="hold">
                            <p:stCondLst>
                              <p:cond delay="35000"/>
                            </p:stCondLst>
                            <p:childTnLst>
                              <p:par>
                                <p:cTn id="196" presetID="22" presetClass="entr" presetSubtype="2" fill="hold" grpId="3" nodeType="afterEffect">
                                  <p:stCondLst>
                                    <p:cond delay="0"/>
                                  </p:stCondLst>
                                  <p:childTnLst>
                                    <p:set>
                                      <p:cBhvr>
                                        <p:cTn id="197" dur="1" fill="hold">
                                          <p:stCondLst>
                                            <p:cond delay="0"/>
                                          </p:stCondLst>
                                        </p:cTn>
                                        <p:tgtEl>
                                          <p:spTgt spid="26"/>
                                        </p:tgtEl>
                                        <p:attrNameLst>
                                          <p:attrName>style.visibility</p:attrName>
                                        </p:attrNameLst>
                                      </p:cBhvr>
                                      <p:to>
                                        <p:strVal val="visible"/>
                                      </p:to>
                                    </p:set>
                                    <p:animEffect transition="in" filter="wipe(right)">
                                      <p:cBhvr>
                                        <p:cTn id="198" dur="500"/>
                                        <p:tgtEl>
                                          <p:spTgt spid="26"/>
                                        </p:tgtEl>
                                      </p:cBhvr>
                                    </p:animEffect>
                                  </p:childTnLst>
                                </p:cTn>
                              </p:par>
                              <p:par>
                                <p:cTn id="199" presetID="42" presetClass="path" presetSubtype="0" accel="50000" decel="50000" fill="hold" grpId="4" nodeType="withEffect">
                                  <p:stCondLst>
                                    <p:cond delay="0"/>
                                  </p:stCondLst>
                                  <p:childTnLst>
                                    <p:animMotion origin="layout" path="M 2.77778E-6 3.69942E-6 L -0.36077 0.27237 " pathEditMode="relative" rAng="0" ptsTypes="AA">
                                      <p:cBhvr>
                                        <p:cTn id="200" dur="500" fill="hold"/>
                                        <p:tgtEl>
                                          <p:spTgt spid="26"/>
                                        </p:tgtEl>
                                        <p:attrNameLst>
                                          <p:attrName>ppt_x</p:attrName>
                                          <p:attrName>ppt_y</p:attrName>
                                        </p:attrNameLst>
                                      </p:cBhvr>
                                      <p:rCtr x="-18038" y="13618"/>
                                    </p:animMotion>
                                  </p:childTnLst>
                                </p:cTn>
                              </p:par>
                            </p:childTnLst>
                          </p:cTn>
                        </p:par>
                        <p:par>
                          <p:cTn id="201" fill="hold">
                            <p:stCondLst>
                              <p:cond delay="35500"/>
                            </p:stCondLst>
                            <p:childTnLst>
                              <p:par>
                                <p:cTn id="202" presetID="22" presetClass="entr" presetSubtype="2" fill="hold" grpId="3" nodeType="afterEffect">
                                  <p:stCondLst>
                                    <p:cond delay="0"/>
                                  </p:stCondLst>
                                  <p:childTnLst>
                                    <p:set>
                                      <p:cBhvr>
                                        <p:cTn id="203" dur="1" fill="hold">
                                          <p:stCondLst>
                                            <p:cond delay="0"/>
                                          </p:stCondLst>
                                        </p:cTn>
                                        <p:tgtEl>
                                          <p:spTgt spid="27"/>
                                        </p:tgtEl>
                                        <p:attrNameLst>
                                          <p:attrName>style.visibility</p:attrName>
                                        </p:attrNameLst>
                                      </p:cBhvr>
                                      <p:to>
                                        <p:strVal val="visible"/>
                                      </p:to>
                                    </p:set>
                                    <p:animEffect transition="in" filter="wipe(right)">
                                      <p:cBhvr>
                                        <p:cTn id="204" dur="500"/>
                                        <p:tgtEl>
                                          <p:spTgt spid="27"/>
                                        </p:tgtEl>
                                      </p:cBhvr>
                                    </p:animEffect>
                                  </p:childTnLst>
                                </p:cTn>
                              </p:par>
                              <p:par>
                                <p:cTn id="205" presetID="42" presetClass="path" presetSubtype="0" accel="50000" decel="50000" fill="hold" grpId="4" nodeType="withEffect">
                                  <p:stCondLst>
                                    <p:cond delay="0"/>
                                  </p:stCondLst>
                                  <p:childTnLst>
                                    <p:animMotion origin="layout" path="M 0 1.56069E-6 L -0.36042 0.19676 " pathEditMode="relative" rAng="0" ptsTypes="AA">
                                      <p:cBhvr>
                                        <p:cTn id="206" dur="500" fill="hold"/>
                                        <p:tgtEl>
                                          <p:spTgt spid="27"/>
                                        </p:tgtEl>
                                        <p:attrNameLst>
                                          <p:attrName>ppt_x</p:attrName>
                                          <p:attrName>ppt_y</p:attrName>
                                        </p:attrNameLst>
                                      </p:cBhvr>
                                      <p:rCtr x="-18021" y="9827"/>
                                    </p:animMotion>
                                  </p:childTnLst>
                                </p:cTn>
                              </p:par>
                            </p:childTnLst>
                          </p:cTn>
                        </p:par>
                        <p:par>
                          <p:cTn id="207" fill="hold">
                            <p:stCondLst>
                              <p:cond delay="36000"/>
                            </p:stCondLst>
                            <p:childTnLst>
                              <p:par>
                                <p:cTn id="208" presetID="22" presetClass="entr" presetSubtype="2" fill="hold" grpId="3" nodeType="afterEffect">
                                  <p:stCondLst>
                                    <p:cond delay="0"/>
                                  </p:stCondLst>
                                  <p:childTnLst>
                                    <p:set>
                                      <p:cBhvr>
                                        <p:cTn id="209" dur="1" fill="hold">
                                          <p:stCondLst>
                                            <p:cond delay="0"/>
                                          </p:stCondLst>
                                        </p:cTn>
                                        <p:tgtEl>
                                          <p:spTgt spid="28"/>
                                        </p:tgtEl>
                                        <p:attrNameLst>
                                          <p:attrName>style.visibility</p:attrName>
                                        </p:attrNameLst>
                                      </p:cBhvr>
                                      <p:to>
                                        <p:strVal val="visible"/>
                                      </p:to>
                                    </p:set>
                                    <p:animEffect transition="in" filter="wipe(right)">
                                      <p:cBhvr>
                                        <p:cTn id="210" dur="500"/>
                                        <p:tgtEl>
                                          <p:spTgt spid="28"/>
                                        </p:tgtEl>
                                      </p:cBhvr>
                                    </p:animEffect>
                                  </p:childTnLst>
                                </p:cTn>
                              </p:par>
                              <p:par>
                                <p:cTn id="211" presetID="42" presetClass="path" presetSubtype="0" accel="50000" decel="50000" fill="hold" grpId="4" nodeType="withEffect">
                                  <p:stCondLst>
                                    <p:cond delay="0"/>
                                  </p:stCondLst>
                                  <p:childTnLst>
                                    <p:animMotion origin="layout" path="M 0 -2.13873E-6 L -0.35208 0.11515 " pathEditMode="relative" rAng="0" ptsTypes="AA">
                                      <p:cBhvr>
                                        <p:cTn id="212" dur="500" fill="hold"/>
                                        <p:tgtEl>
                                          <p:spTgt spid="28"/>
                                        </p:tgtEl>
                                        <p:attrNameLst>
                                          <p:attrName>ppt_x</p:attrName>
                                          <p:attrName>ppt_y</p:attrName>
                                        </p:attrNameLst>
                                      </p:cBhvr>
                                      <p:rCtr x="-17604" y="5757"/>
                                    </p:animMotion>
                                  </p:childTnLst>
                                </p:cTn>
                              </p:par>
                            </p:childTnLst>
                          </p:cTn>
                        </p:par>
                        <p:par>
                          <p:cTn id="213" fill="hold">
                            <p:stCondLst>
                              <p:cond delay="36500"/>
                            </p:stCondLst>
                            <p:childTnLst>
                              <p:par>
                                <p:cTn id="214" presetID="22" presetClass="entr" presetSubtype="2" fill="hold" grpId="3" nodeType="afterEffect">
                                  <p:stCondLst>
                                    <p:cond delay="0"/>
                                  </p:stCondLst>
                                  <p:childTnLst>
                                    <p:set>
                                      <p:cBhvr>
                                        <p:cTn id="215" dur="1" fill="hold">
                                          <p:stCondLst>
                                            <p:cond delay="0"/>
                                          </p:stCondLst>
                                        </p:cTn>
                                        <p:tgtEl>
                                          <p:spTgt spid="29"/>
                                        </p:tgtEl>
                                        <p:attrNameLst>
                                          <p:attrName>style.visibility</p:attrName>
                                        </p:attrNameLst>
                                      </p:cBhvr>
                                      <p:to>
                                        <p:strVal val="visible"/>
                                      </p:to>
                                    </p:set>
                                    <p:animEffect transition="in" filter="wipe(right)">
                                      <p:cBhvr>
                                        <p:cTn id="216" dur="500"/>
                                        <p:tgtEl>
                                          <p:spTgt spid="29"/>
                                        </p:tgtEl>
                                      </p:cBhvr>
                                    </p:animEffect>
                                  </p:childTnLst>
                                </p:cTn>
                              </p:par>
                              <p:par>
                                <p:cTn id="217" presetID="42" presetClass="path" presetSubtype="0" accel="50000" decel="50000" fill="hold" grpId="4" nodeType="withEffect">
                                  <p:stCondLst>
                                    <p:cond delay="0"/>
                                  </p:stCondLst>
                                  <p:childTnLst>
                                    <p:animMotion origin="layout" path="M -2.5E-6 -2.19653E-6 L -0.34531 0.02312 " pathEditMode="relative" rAng="0" ptsTypes="AA">
                                      <p:cBhvr>
                                        <p:cTn id="218" dur="500" fill="hold"/>
                                        <p:tgtEl>
                                          <p:spTgt spid="29"/>
                                        </p:tgtEl>
                                        <p:attrNameLst>
                                          <p:attrName>ppt_x</p:attrName>
                                          <p:attrName>ppt_y</p:attrName>
                                        </p:attrNameLst>
                                      </p:cBhvr>
                                      <p:rCtr x="-17274" y="1156"/>
                                    </p:animMotion>
                                  </p:childTnLst>
                                </p:cTn>
                              </p:par>
                            </p:childTnLst>
                          </p:cTn>
                        </p:par>
                        <p:par>
                          <p:cTn id="219" fill="hold">
                            <p:stCondLst>
                              <p:cond delay="37000"/>
                            </p:stCondLst>
                            <p:childTnLst>
                              <p:par>
                                <p:cTn id="220" presetID="22" presetClass="entr" presetSubtype="2" fill="hold" grpId="3" nodeType="afterEffect">
                                  <p:stCondLst>
                                    <p:cond delay="0"/>
                                  </p:stCondLst>
                                  <p:childTnLst>
                                    <p:set>
                                      <p:cBhvr>
                                        <p:cTn id="221" dur="1" fill="hold">
                                          <p:stCondLst>
                                            <p:cond delay="0"/>
                                          </p:stCondLst>
                                        </p:cTn>
                                        <p:tgtEl>
                                          <p:spTgt spid="30"/>
                                        </p:tgtEl>
                                        <p:attrNameLst>
                                          <p:attrName>style.visibility</p:attrName>
                                        </p:attrNameLst>
                                      </p:cBhvr>
                                      <p:to>
                                        <p:strVal val="visible"/>
                                      </p:to>
                                    </p:set>
                                    <p:animEffect transition="in" filter="wipe(right)">
                                      <p:cBhvr>
                                        <p:cTn id="222" dur="500"/>
                                        <p:tgtEl>
                                          <p:spTgt spid="30"/>
                                        </p:tgtEl>
                                      </p:cBhvr>
                                    </p:animEffect>
                                  </p:childTnLst>
                                </p:cTn>
                              </p:par>
                              <p:par>
                                <p:cTn id="223" presetID="42" presetClass="path" presetSubtype="0" accel="50000" decel="50000" fill="hold" grpId="4" nodeType="withEffect">
                                  <p:stCondLst>
                                    <p:cond delay="0"/>
                                  </p:stCondLst>
                                  <p:childTnLst>
                                    <p:animMotion origin="layout" path="M 2.77778E-6 4.50867E-6 L -0.33577 -0.05619 " pathEditMode="relative" rAng="0" ptsTypes="AA">
                                      <p:cBhvr>
                                        <p:cTn id="224" dur="500" fill="hold"/>
                                        <p:tgtEl>
                                          <p:spTgt spid="30"/>
                                        </p:tgtEl>
                                        <p:attrNameLst>
                                          <p:attrName>ppt_x</p:attrName>
                                          <p:attrName>ppt_y</p:attrName>
                                        </p:attrNameLst>
                                      </p:cBhvr>
                                      <p:rCtr x="-16788" y="-2821"/>
                                    </p:animMotion>
                                  </p:childTnLst>
                                </p:cTn>
                              </p:par>
                            </p:childTnLst>
                          </p:cTn>
                        </p:par>
                        <p:par>
                          <p:cTn id="225" fill="hold">
                            <p:stCondLst>
                              <p:cond delay="37500"/>
                            </p:stCondLst>
                            <p:childTnLst>
                              <p:par>
                                <p:cTn id="226" presetID="22" presetClass="entr" presetSubtype="2" fill="hold" grpId="3" nodeType="afterEffect">
                                  <p:stCondLst>
                                    <p:cond delay="0"/>
                                  </p:stCondLst>
                                  <p:childTnLst>
                                    <p:set>
                                      <p:cBhvr>
                                        <p:cTn id="227" dur="1" fill="hold">
                                          <p:stCondLst>
                                            <p:cond delay="0"/>
                                          </p:stCondLst>
                                        </p:cTn>
                                        <p:tgtEl>
                                          <p:spTgt spid="31"/>
                                        </p:tgtEl>
                                        <p:attrNameLst>
                                          <p:attrName>style.visibility</p:attrName>
                                        </p:attrNameLst>
                                      </p:cBhvr>
                                      <p:to>
                                        <p:strVal val="visible"/>
                                      </p:to>
                                    </p:set>
                                    <p:animEffect transition="in" filter="wipe(right)">
                                      <p:cBhvr>
                                        <p:cTn id="228" dur="500"/>
                                        <p:tgtEl>
                                          <p:spTgt spid="31"/>
                                        </p:tgtEl>
                                      </p:cBhvr>
                                    </p:animEffect>
                                  </p:childTnLst>
                                </p:cTn>
                              </p:par>
                              <p:par>
                                <p:cTn id="229" presetID="42" presetClass="path" presetSubtype="0" accel="50000" decel="50000" fill="hold" grpId="4" nodeType="withEffect">
                                  <p:stCondLst>
                                    <p:cond delay="0"/>
                                  </p:stCondLst>
                                  <p:childTnLst>
                                    <p:animMotion origin="layout" path="M 0 -3.3526E-6 L -0.31875 -0.12716 " pathEditMode="relative" rAng="0" ptsTypes="AA">
                                      <p:cBhvr>
                                        <p:cTn id="230" dur="500" fill="hold"/>
                                        <p:tgtEl>
                                          <p:spTgt spid="31"/>
                                        </p:tgtEl>
                                        <p:attrNameLst>
                                          <p:attrName>ppt_x</p:attrName>
                                          <p:attrName>ppt_y</p:attrName>
                                        </p:attrNameLst>
                                      </p:cBhvr>
                                      <p:rCtr x="-15937" y="-6358"/>
                                    </p:animMotion>
                                  </p:childTnLst>
                                </p:cTn>
                              </p:par>
                            </p:childTnLst>
                          </p:cTn>
                        </p:par>
                        <p:par>
                          <p:cTn id="231" fill="hold">
                            <p:stCondLst>
                              <p:cond delay="38000"/>
                            </p:stCondLst>
                            <p:childTnLst>
                              <p:par>
                                <p:cTn id="232" presetID="22" presetClass="entr" presetSubtype="2" fill="hold" grpId="3" nodeType="afterEffect">
                                  <p:stCondLst>
                                    <p:cond delay="0"/>
                                  </p:stCondLst>
                                  <p:childTnLst>
                                    <p:set>
                                      <p:cBhvr>
                                        <p:cTn id="233" dur="1" fill="hold">
                                          <p:stCondLst>
                                            <p:cond delay="0"/>
                                          </p:stCondLst>
                                        </p:cTn>
                                        <p:tgtEl>
                                          <p:spTgt spid="32"/>
                                        </p:tgtEl>
                                        <p:attrNameLst>
                                          <p:attrName>style.visibility</p:attrName>
                                        </p:attrNameLst>
                                      </p:cBhvr>
                                      <p:to>
                                        <p:strVal val="visible"/>
                                      </p:to>
                                    </p:set>
                                    <p:animEffect transition="in" filter="wipe(right)">
                                      <p:cBhvr>
                                        <p:cTn id="234" dur="500"/>
                                        <p:tgtEl>
                                          <p:spTgt spid="32"/>
                                        </p:tgtEl>
                                      </p:cBhvr>
                                    </p:animEffect>
                                  </p:childTnLst>
                                </p:cTn>
                              </p:par>
                              <p:par>
                                <p:cTn id="235" presetID="42" presetClass="path" presetSubtype="0" accel="50000" decel="50000" fill="hold" grpId="4" nodeType="withEffect">
                                  <p:stCondLst>
                                    <p:cond delay="0"/>
                                  </p:stCondLst>
                                  <p:childTnLst>
                                    <p:animMotion origin="layout" path="M -2.5E-6 2.89017E-7 L -0.30364 -0.21087 " pathEditMode="relative" rAng="0" ptsTypes="AA">
                                      <p:cBhvr>
                                        <p:cTn id="236" dur="500" fill="hold"/>
                                        <p:tgtEl>
                                          <p:spTgt spid="32"/>
                                        </p:tgtEl>
                                        <p:attrNameLst>
                                          <p:attrName>ppt_x</p:attrName>
                                          <p:attrName>ppt_y</p:attrName>
                                        </p:attrNameLst>
                                      </p:cBhvr>
                                      <p:rCtr x="-15191" y="-105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13" grpId="0"/>
      <p:bldP spid="23" grpId="0"/>
      <p:bldP spid="25" grpId="0" animBg="1"/>
      <p:bldP spid="25" grpId="1" animBg="1"/>
      <p:bldP spid="25" grpId="2" animBg="1"/>
      <p:bldP spid="25" grpId="3" animBg="1"/>
      <p:bldP spid="25" grpId="4" animBg="1"/>
      <p:bldP spid="26" grpId="0" animBg="1"/>
      <p:bldP spid="26" grpId="1" animBg="1"/>
      <p:bldP spid="26" grpId="2" animBg="1"/>
      <p:bldP spid="26" grpId="3" animBg="1"/>
      <p:bldP spid="26" grpId="4" animBg="1"/>
      <p:bldP spid="27" grpId="0" animBg="1"/>
      <p:bldP spid="27" grpId="1" animBg="1"/>
      <p:bldP spid="27" grpId="2" animBg="1"/>
      <p:bldP spid="27" grpId="3" animBg="1"/>
      <p:bldP spid="27" grpId="4" animBg="1"/>
      <p:bldP spid="28" grpId="0" animBg="1"/>
      <p:bldP spid="28" grpId="1" animBg="1"/>
      <p:bldP spid="28" grpId="2" animBg="1"/>
      <p:bldP spid="28" grpId="3" animBg="1"/>
      <p:bldP spid="28" grpId="4" animBg="1"/>
      <p:bldP spid="29" grpId="0" animBg="1"/>
      <p:bldP spid="29" grpId="1" animBg="1"/>
      <p:bldP spid="29" grpId="2" animBg="1"/>
      <p:bldP spid="29" grpId="3" animBg="1"/>
      <p:bldP spid="29" grpId="4" animBg="1"/>
      <p:bldP spid="30" grpId="0" animBg="1"/>
      <p:bldP spid="30" grpId="1" animBg="1"/>
      <p:bldP spid="30" grpId="2" animBg="1"/>
      <p:bldP spid="30" grpId="3" animBg="1"/>
      <p:bldP spid="30" grpId="4" animBg="1"/>
      <p:bldP spid="31" grpId="0" animBg="1"/>
      <p:bldP spid="31" grpId="1" animBg="1"/>
      <p:bldP spid="31" grpId="2" animBg="1"/>
      <p:bldP spid="31" grpId="3" animBg="1"/>
      <p:bldP spid="31" grpId="4" animBg="1"/>
      <p:bldP spid="32" grpId="0" animBg="1"/>
      <p:bldP spid="32" grpId="1" animBg="1"/>
      <p:bldP spid="32" grpId="2" animBg="1"/>
      <p:bldP spid="32" grpId="3" animBg="1"/>
      <p:bldP spid="32" grpId="4"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4202113" y="1192213"/>
            <a:ext cx="4829175" cy="5614987"/>
          </a:xfrm>
          <a:prstGeom prst="rect">
            <a:avLst/>
          </a:prstGeom>
          <a:noFill/>
          <a:ln w="9525">
            <a:noFill/>
            <a:miter lim="800000"/>
            <a:headEnd/>
            <a:tailEnd/>
          </a:ln>
        </p:spPr>
      </p:pic>
      <p:sp>
        <p:nvSpPr>
          <p:cNvPr id="55297" name="Title 1"/>
          <p:cNvSpPr>
            <a:spLocks noGrp="1"/>
          </p:cNvSpPr>
          <p:nvPr>
            <p:ph type="title"/>
          </p:nvPr>
        </p:nvSpPr>
        <p:spPr>
          <a:xfrm>
            <a:off x="-1" y="1158240"/>
            <a:ext cx="5082381" cy="1143000"/>
          </a:xfrm>
        </p:spPr>
        <p:txBody>
          <a:bodyPr/>
          <a:lstStyle/>
          <a:p>
            <a:r>
              <a:rPr lang="en-US" dirty="0" smtClean="0"/>
              <a:t>How do opioids affect breathing?</a:t>
            </a:r>
          </a:p>
        </p:txBody>
      </p:sp>
      <p:sp>
        <p:nvSpPr>
          <p:cNvPr id="10" name="TextBox 9"/>
          <p:cNvSpPr txBox="1"/>
          <p:nvPr/>
        </p:nvSpPr>
        <p:spPr>
          <a:xfrm>
            <a:off x="781050" y="2881313"/>
            <a:ext cx="3471863" cy="522287"/>
          </a:xfrm>
          <a:prstGeom prst="rect">
            <a:avLst/>
          </a:prstGeom>
          <a:noFill/>
        </p:spPr>
        <p:txBody>
          <a:bodyPr>
            <a:spAutoFit/>
          </a:bodyPr>
          <a:lstStyle/>
          <a:p>
            <a:pPr algn="ctr" fontAlgn="auto">
              <a:spcBef>
                <a:spcPts val="0"/>
              </a:spcBef>
              <a:spcAft>
                <a:spcPts val="0"/>
              </a:spcAft>
              <a:defRPr/>
            </a:pPr>
            <a:r>
              <a:rPr lang="en-US" sz="2800" b="1" dirty="0">
                <a:latin typeface="+mj-lt"/>
              </a:rPr>
              <a:t>Opioid Receptors</a:t>
            </a:r>
          </a:p>
        </p:txBody>
      </p:sp>
      <p:pic>
        <p:nvPicPr>
          <p:cNvPr id="55300" name="Picture 3"/>
          <p:cNvPicPr>
            <a:picLocks noChangeAspect="1" noChangeArrowheads="1"/>
          </p:cNvPicPr>
          <p:nvPr/>
        </p:nvPicPr>
        <p:blipFill>
          <a:blip r:embed="rId4"/>
          <a:srcRect/>
          <a:stretch>
            <a:fillRect/>
          </a:stretch>
        </p:blipFill>
        <p:spPr bwMode="auto">
          <a:xfrm>
            <a:off x="5303838" y="2671763"/>
            <a:ext cx="250825" cy="468312"/>
          </a:xfrm>
          <a:prstGeom prst="rect">
            <a:avLst/>
          </a:prstGeom>
          <a:noFill/>
          <a:ln w="9525">
            <a:noFill/>
            <a:miter lim="800000"/>
            <a:headEnd/>
            <a:tailEnd/>
          </a:ln>
        </p:spPr>
      </p:pic>
      <p:pic>
        <p:nvPicPr>
          <p:cNvPr id="55301" name="Picture 3"/>
          <p:cNvPicPr>
            <a:picLocks noChangeAspect="1" noChangeArrowheads="1"/>
          </p:cNvPicPr>
          <p:nvPr/>
        </p:nvPicPr>
        <p:blipFill>
          <a:blip r:embed="rId5"/>
          <a:srcRect/>
          <a:stretch>
            <a:fillRect/>
          </a:stretch>
        </p:blipFill>
        <p:spPr bwMode="auto">
          <a:xfrm>
            <a:off x="5867400" y="2200275"/>
            <a:ext cx="223838" cy="419100"/>
          </a:xfrm>
          <a:prstGeom prst="rect">
            <a:avLst/>
          </a:prstGeom>
          <a:noFill/>
          <a:ln w="9525">
            <a:noFill/>
            <a:miter lim="800000"/>
            <a:headEnd/>
            <a:tailEnd/>
          </a:ln>
        </p:spPr>
      </p:pic>
      <p:pic>
        <p:nvPicPr>
          <p:cNvPr id="55302" name="Picture 3"/>
          <p:cNvPicPr>
            <a:picLocks noChangeAspect="1" noChangeArrowheads="1"/>
          </p:cNvPicPr>
          <p:nvPr/>
        </p:nvPicPr>
        <p:blipFill>
          <a:blip r:embed="rId6"/>
          <a:srcRect/>
          <a:stretch>
            <a:fillRect/>
          </a:stretch>
        </p:blipFill>
        <p:spPr bwMode="auto">
          <a:xfrm>
            <a:off x="6323013" y="2632075"/>
            <a:ext cx="293687" cy="546100"/>
          </a:xfrm>
          <a:prstGeom prst="rect">
            <a:avLst/>
          </a:prstGeom>
          <a:noFill/>
          <a:ln w="9525">
            <a:noFill/>
            <a:miter lim="800000"/>
            <a:headEnd/>
            <a:tailEnd/>
          </a:ln>
        </p:spPr>
      </p:pic>
      <p:pic>
        <p:nvPicPr>
          <p:cNvPr id="55303" name="Picture 3"/>
          <p:cNvPicPr>
            <a:picLocks noChangeAspect="1" noChangeArrowheads="1"/>
          </p:cNvPicPr>
          <p:nvPr/>
        </p:nvPicPr>
        <p:blipFill>
          <a:blip r:embed="rId6"/>
          <a:srcRect/>
          <a:stretch>
            <a:fillRect/>
          </a:stretch>
        </p:blipFill>
        <p:spPr bwMode="auto">
          <a:xfrm>
            <a:off x="6781800" y="3079750"/>
            <a:ext cx="292100" cy="546100"/>
          </a:xfrm>
          <a:prstGeom prst="rect">
            <a:avLst/>
          </a:prstGeom>
          <a:noFill/>
          <a:ln w="9525">
            <a:noFill/>
            <a:miter lim="800000"/>
            <a:headEnd/>
            <a:tailEnd/>
          </a:ln>
        </p:spPr>
      </p:pic>
      <p:pic>
        <p:nvPicPr>
          <p:cNvPr id="55304" name="Picture 3"/>
          <p:cNvPicPr>
            <a:picLocks noChangeAspect="1" noChangeArrowheads="1"/>
          </p:cNvPicPr>
          <p:nvPr/>
        </p:nvPicPr>
        <p:blipFill>
          <a:blip r:embed="rId5"/>
          <a:srcRect/>
          <a:stretch>
            <a:fillRect/>
          </a:stretch>
        </p:blipFill>
        <p:spPr bwMode="auto">
          <a:xfrm>
            <a:off x="7064375" y="2314575"/>
            <a:ext cx="225425" cy="417513"/>
          </a:xfrm>
          <a:prstGeom prst="rect">
            <a:avLst/>
          </a:prstGeom>
          <a:noFill/>
          <a:ln w="9525">
            <a:noFill/>
            <a:miter lim="800000"/>
            <a:headEnd/>
            <a:tailEnd/>
          </a:ln>
        </p:spPr>
      </p:pic>
      <p:pic>
        <p:nvPicPr>
          <p:cNvPr id="55305" name="Picture 3"/>
          <p:cNvPicPr>
            <a:picLocks noChangeAspect="1" noChangeArrowheads="1"/>
          </p:cNvPicPr>
          <p:nvPr/>
        </p:nvPicPr>
        <p:blipFill>
          <a:blip r:embed="rId5"/>
          <a:srcRect/>
          <a:stretch>
            <a:fillRect/>
          </a:stretch>
        </p:blipFill>
        <p:spPr bwMode="auto">
          <a:xfrm>
            <a:off x="7721600" y="2776538"/>
            <a:ext cx="223838" cy="417512"/>
          </a:xfrm>
          <a:prstGeom prst="rect">
            <a:avLst/>
          </a:prstGeom>
          <a:noFill/>
          <a:ln w="9525">
            <a:noFill/>
            <a:miter lim="800000"/>
            <a:headEnd/>
            <a:tailEnd/>
          </a:ln>
        </p:spPr>
      </p:pic>
      <p:sp>
        <p:nvSpPr>
          <p:cNvPr id="21" name="TextBox 20"/>
          <p:cNvSpPr txBox="1">
            <a:spLocks noChangeArrowheads="1"/>
          </p:cNvSpPr>
          <p:nvPr/>
        </p:nvSpPr>
        <p:spPr bwMode="auto">
          <a:xfrm>
            <a:off x="1689100" y="2374900"/>
            <a:ext cx="1377950" cy="522288"/>
          </a:xfrm>
          <a:prstGeom prst="rect">
            <a:avLst/>
          </a:prstGeom>
          <a:noFill/>
          <a:ln w="9525">
            <a:noFill/>
            <a:miter lim="800000"/>
            <a:headEnd/>
            <a:tailEnd/>
          </a:ln>
        </p:spPr>
        <p:txBody>
          <a:bodyPr wrap="none">
            <a:spAutoFit/>
          </a:bodyPr>
          <a:lstStyle/>
          <a:p>
            <a:r>
              <a:rPr lang="en-US" sz="2800" b="1" dirty="0">
                <a:latin typeface="Calibri" pitchFamily="34" charset="0"/>
              </a:rPr>
              <a:t>Opioid</a:t>
            </a:r>
          </a:p>
        </p:txBody>
      </p:sp>
      <p:sp>
        <p:nvSpPr>
          <p:cNvPr id="24" name="Oval 23"/>
          <p:cNvSpPr/>
          <p:nvPr/>
        </p:nvSpPr>
        <p:spPr>
          <a:xfrm>
            <a:off x="8001000" y="7239000"/>
            <a:ext cx="3556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Oval 24"/>
          <p:cNvSpPr/>
          <p:nvPr/>
        </p:nvSpPr>
        <p:spPr>
          <a:xfrm>
            <a:off x="8305800" y="7010400"/>
            <a:ext cx="3556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Oval 25"/>
          <p:cNvSpPr/>
          <p:nvPr/>
        </p:nvSpPr>
        <p:spPr>
          <a:xfrm>
            <a:off x="8166100" y="6884988"/>
            <a:ext cx="279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Oval 26"/>
          <p:cNvSpPr/>
          <p:nvPr/>
        </p:nvSpPr>
        <p:spPr>
          <a:xfrm>
            <a:off x="7772400" y="7162800"/>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Oval 27"/>
          <p:cNvSpPr/>
          <p:nvPr/>
        </p:nvSpPr>
        <p:spPr>
          <a:xfrm>
            <a:off x="7848600" y="6858000"/>
            <a:ext cx="330200" cy="2825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Oval 28"/>
          <p:cNvSpPr/>
          <p:nvPr/>
        </p:nvSpPr>
        <p:spPr>
          <a:xfrm>
            <a:off x="7543800" y="7010400"/>
            <a:ext cx="3556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3" name="Curved Connector 32"/>
          <p:cNvCxnSpPr/>
          <p:nvPr/>
        </p:nvCxnSpPr>
        <p:spPr>
          <a:xfrm rot="16200000" flipH="1">
            <a:off x="5468144" y="5004594"/>
            <a:ext cx="3186112" cy="558800"/>
          </a:xfrm>
          <a:prstGeom prst="curved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6125" y="4822328"/>
            <a:ext cx="3346750"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OVERDOSE</a:t>
            </a:r>
          </a:p>
        </p:txBody>
      </p:sp>
      <p:cxnSp>
        <p:nvCxnSpPr>
          <p:cNvPr id="35" name="Straight Arrow Connector 34"/>
          <p:cNvCxnSpPr/>
          <p:nvPr/>
        </p:nvCxnSpPr>
        <p:spPr>
          <a:xfrm flipV="1">
            <a:off x="2876550" y="2619375"/>
            <a:ext cx="2233613" cy="523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a:grpSpLocks/>
          </p:cNvGrpSpPr>
          <p:nvPr/>
        </p:nvGrpSpPr>
        <p:grpSpPr bwMode="auto">
          <a:xfrm>
            <a:off x="3952875" y="2897188"/>
            <a:ext cx="2828925" cy="506412"/>
            <a:chOff x="3952875" y="2897413"/>
            <a:chExt cx="2828924" cy="506651"/>
          </a:xfrm>
        </p:grpSpPr>
        <p:cxnSp>
          <p:nvCxnSpPr>
            <p:cNvPr id="43" name="Straight Arrow Connector 42"/>
            <p:cNvCxnSpPr/>
            <p:nvPr/>
          </p:nvCxnSpPr>
          <p:spPr>
            <a:xfrm flipV="1">
              <a:off x="3952875" y="2897413"/>
              <a:ext cx="1157288" cy="24617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952875" y="2897413"/>
              <a:ext cx="2259012" cy="29700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952875" y="3194415"/>
              <a:ext cx="2828924" cy="20964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1" name="Picture 30"/>
          <p:cNvPicPr>
            <a:picLocks noChangeAspect="1" noChangeArrowheads="1"/>
          </p:cNvPicPr>
          <p:nvPr/>
        </p:nvPicPr>
        <p:blipFill>
          <a:blip r:embed="rId7"/>
          <a:srcRect/>
          <a:stretch>
            <a:fillRect/>
          </a:stretch>
        </p:blipFill>
        <p:spPr bwMode="auto">
          <a:xfrm>
            <a:off x="0" y="0"/>
            <a:ext cx="9144000" cy="104457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00972 -0.0037 C -0.01111 -0.01319 -0.01076 -0.01689 -0.01666 -0.02222 C -0.01718 -0.02407 -0.01684 -0.02662 -0.01805 -0.02777 C -0.01944 -0.02939 -0.03298 -0.03287 -0.03472 -0.03333 C -0.03993 -0.04351 -0.03993 -0.07314 -0.04166 -0.08888 C -0.04288 -0.16851 -0.03854 -0.15208 -0.04583 -0.19074 C -0.04635 -0.19861 -0.04652 -0.20601 -0.04722 -0.21342 C -0.04739 -0.21481 -0.04843 -0.21666 -0.04861 -0.21851 C -0.04861 -0.21967 -0.04982 -0.26435 -0.05138 -0.27407 C -0.05381 -0.28981 -0.06006 -0.30277 -0.0625 -0.31851 C -0.06701 -0.34861 -0.06302 -0.33194 -0.06666 -0.34629 C -0.06892 -0.3706 -0.07222 -0.3949 -0.07638 -0.41851 C -0.07916 -0.43495 -0.08038 -0.45416 -0.0875 -0.46851 C -0.08975 -0.48356 -0.09305 -0.49814 -0.09583 -0.51296 C -0.09774 -0.52338 -0.09739 -0.53425 -0.1 -0.54444 C -0.10156 -0.5625 -0.1026 -0.58263 -0.10694 -0.6 C -0.10798 -0.63611 -0.10816 -0.67916 -0.12083 -0.71296 C -0.1243 -0.72199 -0.12934 -0.72893 -0.13333 -0.73703 C -0.14253 -0.75648 -0.1342 -0.74768 -0.14305 -0.75555 C -0.15312 -0.77569 -0.17413 -0.78171 -0.19027 -0.78888 C -0.2052 -0.78564 -0.21458 -0.77152 -0.22361 -0.75555 C -0.22708 -0.74166 -0.23229 -0.72731 -0.2375 -0.71481 C -0.24322 -0.70092 -0.25277 -0.68935 -0.25277 -0.67222 " pathEditMode="relative" rAng="0" ptsTypes="ffffffffffffffffffffffA">
                                      <p:cBhvr>
                                        <p:cTn id="13" dur="2000" fill="hold"/>
                                        <p:tgtEl>
                                          <p:spTgt spid="29"/>
                                        </p:tgtEl>
                                        <p:attrNameLst>
                                          <p:attrName>ppt_x</p:attrName>
                                          <p:attrName>ppt_y</p:attrName>
                                        </p:attrNameLst>
                                      </p:cBhvr>
                                      <p:rCtr x="-12153" y="-39259"/>
                                    </p:animMotion>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childTnLst>
                          </p:cTn>
                        </p:par>
                        <p:par>
                          <p:cTn id="22" fill="hold">
                            <p:stCondLst>
                              <p:cond delay="3000"/>
                            </p:stCondLst>
                            <p:childTnLst>
                              <p:par>
                                <p:cTn id="23" presetID="0" presetClass="path" presetSubtype="0" accel="50000" decel="50000" fill="hold" grpId="0" nodeType="afterEffect">
                                  <p:stCondLst>
                                    <p:cond delay="0"/>
                                  </p:stCondLst>
                                  <p:childTnLst>
                                    <p:animMotion origin="layout" path="M -6.66667E-6 -4.44444E-6 C -0.01199 -0.01597 -0.029 -0.0338 -0.04445 -0.04259 C -0.05417 -0.04815 -0.06077 -0.05301 -0.06667 -0.06481 C -0.07171 -0.0919 -0.08108 -0.11736 -0.08612 -0.14467 C -0.08837 -0.15648 -0.08733 -0.15741 -0.0889 -0.17222 C -0.09115 -0.19398 -0.09497 -0.21528 -0.09723 -0.23704 C -0.09827 -0.24722 -0.1014 -0.25648 -0.10278 -0.26667 C -0.1066 -0.29421 -0.11129 -0.32222 -0.1139 -0.35 C -0.11476 -0.4 -0.11667 -0.45 -0.11667 -0.5 C -0.11667 -0.5243 -0.11719 -0.55347 -0.11112 -0.57778 C -0.11008 -0.58704 -0.10921 -0.59491 -0.10695 -0.6037 C -0.10487 -0.62662 -0.10383 -0.63704 -0.10556 -0.66296 C -0.1066 -0.67917 -0.11511 -0.6919 -0.12084 -0.70555 C -0.13178 -0.73171 -0.14515 -0.75324 -0.16528 -0.76667 C -0.17153 -0.77083 -0.18056 -0.77222 -0.18751 -0.77407 C -0.19358 -0.77292 -0.19723 -0.77407 -0.2014 -0.76852 C -0.20261 -0.7669 -0.20348 -0.76505 -0.20417 -0.76296 C -0.20487 -0.76111 -0.20556 -0.75741 -0.20556 -0.75741 " pathEditMode="relative" ptsTypes="fffffffffffffffffA">
                                      <p:cBhvr>
                                        <p:cTn id="24" dur="2000" fill="hold"/>
                                        <p:tgtEl>
                                          <p:spTgt spid="27"/>
                                        </p:tgtEl>
                                        <p:attrNameLst>
                                          <p:attrName>ppt_x</p:attrName>
                                          <p:attrName>ppt_y</p:attrName>
                                        </p:attrNameLst>
                                      </p:cBhvr>
                                    </p:animMotion>
                                  </p:childTnLst>
                                </p:cTn>
                              </p:par>
                            </p:childTnLst>
                          </p:cTn>
                        </p:par>
                        <p:par>
                          <p:cTn id="25" fill="hold">
                            <p:stCondLst>
                              <p:cond delay="5000"/>
                            </p:stCondLst>
                            <p:childTnLst>
                              <p:par>
                                <p:cTn id="26" presetID="0" presetClass="path" presetSubtype="0" accel="50000" decel="50000" fill="hold" grpId="0" nodeType="afterEffect">
                                  <p:stCondLst>
                                    <p:cond delay="0"/>
                                  </p:stCondLst>
                                  <p:childTnLst>
                                    <p:animMotion origin="layout" path="M -0.00694 0.00509 C -0.01197 -0.00741 -0.01875 -0.02084 -0.02361 -0.0338 C -0.0243 -0.03565 -0.02413 -0.03773 -0.025 -0.03935 C -0.03142 -0.05 -0.04149 -0.05949 -0.04861 -0.06898 C -0.0559 -0.07871 -0.05868 -0.09445 -0.06388 -0.10602 C -0.06788 -0.12732 -0.06232 -0.10116 -0.06805 -0.11898 C -0.07083 -0.12778 -0.06944 -0.13658 -0.07361 -0.14491 C -0.07552 -0.15486 -0.07916 -0.17547 -0.08333 -0.1838 C -0.08663 -0.20533 -0.08854 -0.23843 -0.09583 -0.25787 C -0.09774 -0.27014 -0.09913 -0.28287 -0.10138 -0.29491 C -0.10243 -0.30857 -0.10312 -0.32222 -0.10555 -0.33565 C -0.10659 -0.36875 -0.10954 -0.39908 -0.11111 -0.43195 C -0.11163 -0.50903 -0.11163 -0.58634 -0.1125 -0.66343 C -0.11267 -0.68496 -0.11718 -0.70972 -0.12222 -0.73009 C -0.12465 -0.74005 -0.14513 -0.74074 -0.14861 -0.74121 C -0.15989 -0.73982 -0.17395 -0.74445 -0.18194 -0.7338 C -0.1842 -0.73079 -0.18437 -0.72616 -0.18611 -0.72269 C -0.18437 -0.70672 -0.18472 -0.71412 -0.18472 -0.70047 " pathEditMode="relative" rAng="0" ptsTypes="fffffffffffffffffA">
                                      <p:cBhvr>
                                        <p:cTn id="27" dur="2000" fill="hold"/>
                                        <p:tgtEl>
                                          <p:spTgt spid="24"/>
                                        </p:tgtEl>
                                        <p:attrNameLst>
                                          <p:attrName>ppt_x</p:attrName>
                                          <p:attrName>ppt_y</p:attrName>
                                        </p:attrNameLst>
                                      </p:cBhvr>
                                      <p:rCtr x="-8958" y="-37477"/>
                                    </p:animMotion>
                                  </p:childTnLst>
                                </p:cTn>
                              </p:par>
                            </p:childTnLst>
                          </p:cTn>
                        </p:par>
                        <p:par>
                          <p:cTn id="28" fill="hold">
                            <p:stCondLst>
                              <p:cond delay="7000"/>
                            </p:stCondLst>
                            <p:childTnLst>
                              <p:par>
                                <p:cTn id="29" presetID="0" presetClass="path" presetSubtype="0" accel="50000" decel="50000" fill="hold" grpId="0" nodeType="afterEffect">
                                  <p:stCondLst>
                                    <p:cond delay="0"/>
                                  </p:stCondLst>
                                  <p:childTnLst>
                                    <p:animMotion origin="layout" path="M -0.10834 -0.02777 C -0.11337 -0.0493 -0.11736 -0.07013 -0.11945 -0.09259 C -0.11945 -0.09861 -0.10816 -0.26041 -0.12639 -0.29259 C -0.12813 -0.30208 -0.13125 -0.31088 -0.13334 -0.32037 C -0.13438 -0.32523 -0.13525 -0.33032 -0.13611 -0.33518 C -0.13663 -0.33773 -0.1375 -0.34259 -0.1375 -0.34259 C -0.13993 -0.3824 -0.13976 -0.41666 -0.1375 -0.4574 C -0.13681 -0.47129 -0.13368 -0.49213 -0.12778 -0.5037 C -0.12726 -0.50625 -0.12709 -0.50879 -0.12639 -0.51111 C -0.1257 -0.51365 -0.12413 -0.51597 -0.12361 -0.51851 C -0.1184 -0.54166 -0.12604 -0.51944 -0.11945 -0.53703 C -0.11702 -0.55277 -0.11233 -0.56805 -0.10834 -0.58333 C -0.1059 -0.59282 -0.10313 -0.61111 -0.09861 -0.62037 C -0.09722 -0.63125 -0.09497 -0.6412 -0.09306 -0.65185 C -0.09358 -0.65486 -0.09306 -0.65856 -0.09445 -0.66111 C -0.09531 -0.66273 -0.0974 -0.66203 -0.09861 -0.66296 C -0.1158 -0.67569 -0.09948 -0.66713 -0.1125 -0.67222 C -0.11528 -0.67338 -0.12084 -0.67592 -0.12084 -0.67592 C -0.12726 -0.67523 -0.13386 -0.67569 -0.14028 -0.67407 C -0.14184 -0.67361 -0.14288 -0.67129 -0.14445 -0.67037 C -0.14705 -0.66875 -0.15 -0.66782 -0.15278 -0.66666 C -0.1559 -0.66527 -0.16111 -0.65925 -0.16111 -0.65925 C -0.16354 -0.64953 -0.1684 -0.6412 -0.17084 -0.63148 C -0.17136 -0.62592 -0.17222 -0.61481 -0.17222 -0.61481 " pathEditMode="relative" ptsTypes="fffffffffffffffffffffffA">
                                      <p:cBhvr>
                                        <p:cTn id="30" dur="2000" fill="hold"/>
                                        <p:tgtEl>
                                          <p:spTgt spid="25"/>
                                        </p:tgtEl>
                                        <p:attrNameLst>
                                          <p:attrName>ppt_x</p:attrName>
                                          <p:attrName>ppt_y</p:attrName>
                                        </p:attrNameLst>
                                      </p:cBhvr>
                                    </p:animMotion>
                                  </p:childTnLst>
                                </p:cTn>
                              </p:par>
                            </p:childTnLst>
                          </p:cTn>
                        </p:par>
                        <p:par>
                          <p:cTn id="31" fill="hold">
                            <p:stCondLst>
                              <p:cond delay="9000"/>
                            </p:stCondLst>
                            <p:childTnLst>
                              <p:par>
                                <p:cTn id="32" presetID="0" presetClass="path" presetSubtype="0" accel="50000" decel="50000" fill="hold" grpId="0" nodeType="afterEffect">
                                  <p:stCondLst>
                                    <p:cond delay="0"/>
                                  </p:stCondLst>
                                  <p:childTnLst>
                                    <p:animMotion origin="layout" path="M -0.10868 -0.02058 C -0.11111 -0.03075 -0.11215 -0.04115 -0.11666 -0.05017 C -0.11718 -0.05225 -0.11736 -0.05456 -0.11823 -0.05665 C -0.12014 -0.06104 -0.12465 -0.06936 -0.12465 -0.06913 C -0.12812 -0.08347 -0.12343 -0.06728 -0.13246 -0.08416 C -0.1335 -0.08624 -0.13507 -0.09503 -0.13576 -0.09688 C -0.13784 -0.10312 -0.14027 -0.10913 -0.14357 -0.11376 C -0.14705 -0.12624 -0.15069 -0.13873 -0.15642 -0.14959 C -0.16093 -0.17456 -0.15364 -0.1385 -0.16267 -0.16855 C -0.16371 -0.17202 -0.16354 -0.17572 -0.16423 -0.17919 C -0.16649 -0.19191 -0.17048 -0.20439 -0.17222 -0.2178 C -0.17413 -0.23144 -0.175 -0.24555 -0.17691 -0.26011 C -0.17725 -0.26173 -0.17812 -0.26381 -0.17864 -0.26589 C -0.17934 -0.26867 -0.17986 -0.27144 -0.1802 -0.27445 C -0.18316 -0.29803 -0.18003 -0.28416 -0.18333 -0.29757 C -0.18698 -0.32763 -0.18732 -0.35884 -0.19288 -0.38844 C -0.19809 -0.47329 -0.2 -0.56254 -0.19132 -0.64647 C -0.18854 -0.67237 -0.18854 -0.71445 -0.17378 -0.73526 C -0.15972 -0.7341 -0.15277 -0.73688 -0.14201 -0.72878 C -0.13975 -0.72717 -0.13802 -0.72416 -0.13576 -0.72254 C -0.13281 -0.72046 -0.12934 -0.71977 -0.12621 -0.71838 C -0.12465 -0.71769 -0.12135 -0.71607 -0.12135 -0.71584 C -0.11684 -0.70728 -0.11753 -0.70636 -0.12465 -0.70127 " pathEditMode="relative" rAng="0" ptsTypes="ffffffffffffffffffffffA">
                                      <p:cBhvr>
                                        <p:cTn id="33" dur="2000" fill="hold"/>
                                        <p:tgtEl>
                                          <p:spTgt spid="26"/>
                                        </p:tgtEl>
                                        <p:attrNameLst>
                                          <p:attrName>ppt_x</p:attrName>
                                          <p:attrName>ppt_y</p:attrName>
                                        </p:attrNameLst>
                                      </p:cBhvr>
                                      <p:rCtr x="-4566" y="-35815"/>
                                    </p:animMotion>
                                  </p:childTnLst>
                                </p:cTn>
                              </p:par>
                            </p:childTnLst>
                          </p:cTn>
                        </p:par>
                        <p:par>
                          <p:cTn id="34" fill="hold">
                            <p:stCondLst>
                              <p:cond delay="11000"/>
                            </p:stCondLst>
                            <p:childTnLst>
                              <p:par>
                                <p:cTn id="35" presetID="0" presetClass="path" presetSubtype="0" accel="50000" decel="50000" fill="hold" grpId="0" nodeType="afterEffect">
                                  <p:stCondLst>
                                    <p:cond delay="0"/>
                                  </p:stCondLst>
                                  <p:childTnLst>
                                    <p:animMotion origin="layout" path="M -0.06701 -0.01782 C -0.05469 -0.05069 -0.05764 -0.09537 -0.06597 -0.12893 C -0.06684 -0.13727 -0.06736 -0.1412 -0.07014 -0.14861 C -0.07222 -0.1618 -0.07813 -0.17268 -0.08264 -0.18449 C -0.08663 -0.19537 -0.0908 -0.20926 -0.09722 -0.21782 C -0.09861 -0.225 -0.10017 -0.23009 -0.10347 -0.23588 C -0.10504 -0.2419 -0.10747 -0.24583 -0.10972 -0.25116 C -0.1158 -0.26551 -0.12205 -0.28102 -0.12951 -0.29421 C -0.12986 -0.2956 -0.13004 -0.29699 -0.13056 -0.29838 C -0.13142 -0.30069 -0.13299 -0.30278 -0.13368 -0.30532 C -0.1382 -0.32176 -0.1316 -0.30741 -0.13681 -0.31782 C -0.14028 -0.33912 -0.14323 -0.36065 -0.14722 -0.38171 C -0.14861 -0.43032 -0.15295 -0.49491 -0.14097 -0.54282 C -0.13924 -0.55903 -0.1375 -0.57569 -0.13472 -0.59143 C -0.13264 -0.6037 -0.1283 -0.61551 -0.12535 -0.62754 C -0.12049 -0.64722 -0.11892 -0.6618 -0.10139 -0.66643 C -0.09184 -0.67291 -0.07691 -0.67268 -0.06597 -0.67754 C -0.0599 -0.67731 -0.03646 -0.67847 -0.02743 -0.6706 C -0.02326 -0.6669 -0.01927 -0.66481 -0.01493 -0.66088 C -0.01389 -0.65995 -0.01181 -0.6581 -0.01181 -0.6581 C -0.00747 -0.64954 -0.00764 -0.65139 -0.01076 -0.63449 C -0.01129 -0.63125 -0.01493 -0.6294 -0.01493 -0.62616 C -0.01493 -0.62569 -0.01493 -0.62523 -0.01493 -0.62477 " pathEditMode="relative" ptsTypes="ffffffffffffffffffffffA">
                                      <p:cBhvr>
                                        <p:cTn id="36" dur="2000" fill="hold"/>
                                        <p:tgtEl>
                                          <p:spTgt spid="28"/>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1000" fill="hold"/>
                                        <p:tgtEl>
                                          <p:spTgt spid="2"/>
                                        </p:tgtEl>
                                        <p:attrNameLst>
                                          <p:attrName>ppt_w</p:attrName>
                                        </p:attrNameLst>
                                      </p:cBhvr>
                                      <p:tavLst>
                                        <p:tav tm="0">
                                          <p:val>
                                            <p:fltVal val="0"/>
                                          </p:val>
                                        </p:tav>
                                        <p:tav tm="100000">
                                          <p:val>
                                            <p:strVal val="#ppt_w"/>
                                          </p:val>
                                        </p:tav>
                                      </p:tavLst>
                                    </p:anim>
                                    <p:anim calcmode="lin" valueType="num">
                                      <p:cBhvr>
                                        <p:cTn id="42" dur="1000" fill="hold"/>
                                        <p:tgtEl>
                                          <p:spTgt spid="2"/>
                                        </p:tgtEl>
                                        <p:attrNameLst>
                                          <p:attrName>ppt_h</p:attrName>
                                        </p:attrNameLst>
                                      </p:cBhvr>
                                      <p:tavLst>
                                        <p:tav tm="0">
                                          <p:val>
                                            <p:fltVal val="0"/>
                                          </p:val>
                                        </p:tav>
                                        <p:tav tm="100000">
                                          <p:val>
                                            <p:strVal val="#ppt_h"/>
                                          </p:val>
                                        </p:tav>
                                      </p:tavLst>
                                    </p:anim>
                                    <p:anim calcmode="lin" valueType="num">
                                      <p:cBhvr>
                                        <p:cTn id="43" dur="1000" fill="hold"/>
                                        <p:tgtEl>
                                          <p:spTgt spid="2"/>
                                        </p:tgtEl>
                                        <p:attrNameLst>
                                          <p:attrName>style.rotation</p:attrName>
                                        </p:attrNameLst>
                                      </p:cBhvr>
                                      <p:tavLst>
                                        <p:tav tm="0">
                                          <p:val>
                                            <p:fltVal val="90"/>
                                          </p:val>
                                        </p:tav>
                                        <p:tav tm="100000">
                                          <p:val>
                                            <p:fltVal val="0"/>
                                          </p:val>
                                        </p:tav>
                                      </p:tavLst>
                                    </p:anim>
                                    <p:animEffect transition="in" filter="fade">
                                      <p:cBhvr>
                                        <p:cTn id="44" dur="1000"/>
                                        <p:tgtEl>
                                          <p:spTgt spid="2"/>
                                        </p:tgtEl>
                                      </p:cBhvr>
                                    </p:animEffect>
                                  </p:childTnLst>
                                </p:cTn>
                              </p:par>
                            </p:childTnLst>
                          </p:cTn>
                        </p:par>
                        <p:par>
                          <p:cTn id="45" fill="hold">
                            <p:stCondLst>
                              <p:cond delay="1000"/>
                            </p:stCondLst>
                            <p:childTnLst>
                              <p:par>
                                <p:cTn id="46" presetID="26" presetClass="emph" presetSubtype="0" fill="hold" nodeType="afterEffect">
                                  <p:stCondLst>
                                    <p:cond delay="0"/>
                                  </p:stCondLst>
                                  <p:childTnLst>
                                    <p:animEffect transition="out" filter="fade">
                                      <p:cBhvr>
                                        <p:cTn id="47" dur="500" tmFilter="0, 0; .2, .5; .8, .5; 1, 0"/>
                                        <p:tgtEl>
                                          <p:spTgt spid="2"/>
                                        </p:tgtEl>
                                      </p:cBhvr>
                                    </p:animEffect>
                                    <p:animScale>
                                      <p:cBhvr>
                                        <p:cTn id="48" dur="250" autoRev="1" fill="hold"/>
                                        <p:tgtEl>
                                          <p:spTgt spid="2"/>
                                        </p:tgtEl>
                                      </p:cBhvr>
                                      <p:by x="105000" y="105000"/>
                                    </p:animScale>
                                  </p:childTnLst>
                                </p:cTn>
                              </p:par>
                            </p:childTnLst>
                          </p:cTn>
                        </p:par>
                        <p:par>
                          <p:cTn id="49" fill="hold">
                            <p:stCondLst>
                              <p:cond delay="1500"/>
                            </p:stCondLst>
                            <p:childTnLst>
                              <p:par>
                                <p:cTn id="50" presetID="26" presetClass="emph" presetSubtype="0" fill="hold" nodeType="afterEffect">
                                  <p:stCondLst>
                                    <p:cond delay="0"/>
                                  </p:stCondLst>
                                  <p:childTnLst>
                                    <p:animEffect transition="out" filter="fade">
                                      <p:cBhvr>
                                        <p:cTn id="51" dur="500" tmFilter="0, 0; .2, .5; .8, .5; 1, 0"/>
                                        <p:tgtEl>
                                          <p:spTgt spid="2"/>
                                        </p:tgtEl>
                                      </p:cBhvr>
                                    </p:animEffect>
                                    <p:animScale>
                                      <p:cBhvr>
                                        <p:cTn id="52" dur="250" autoRev="1" fill="hold"/>
                                        <p:tgtEl>
                                          <p:spTgt spid="2"/>
                                        </p:tgtEl>
                                      </p:cBhvr>
                                      <p:by x="105000" y="105000"/>
                                    </p:animScale>
                                  </p:childTnLst>
                                </p:cTn>
                              </p:par>
                            </p:childTnLst>
                          </p:cTn>
                        </p:par>
                        <p:par>
                          <p:cTn id="53" fill="hold">
                            <p:stCondLst>
                              <p:cond delay="2000"/>
                            </p:stCondLst>
                            <p:childTnLst>
                              <p:par>
                                <p:cTn id="54" presetID="26" presetClass="emph" presetSubtype="0" fill="hold" nodeType="afterEffect">
                                  <p:stCondLst>
                                    <p:cond delay="0"/>
                                  </p:stCondLst>
                                  <p:childTnLst>
                                    <p:animEffect transition="out" filter="fade">
                                      <p:cBhvr>
                                        <p:cTn id="55" dur="500" tmFilter="0, 0; .2, .5; .8, .5; 1, 0"/>
                                        <p:tgtEl>
                                          <p:spTgt spid="2"/>
                                        </p:tgtEl>
                                      </p:cBhvr>
                                    </p:animEffect>
                                    <p:animScale>
                                      <p:cBhvr>
                                        <p:cTn id="5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4" grpId="0" animBg="1"/>
      <p:bldP spid="25" grpId="0" animBg="1"/>
      <p:bldP spid="26"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a:xfrm>
            <a:off x="0" y="731838"/>
            <a:ext cx="8229600" cy="1143000"/>
          </a:xfrm>
        </p:spPr>
        <p:txBody>
          <a:bodyPr/>
          <a:lstStyle/>
          <a:p>
            <a:r>
              <a:rPr lang="en-US" dirty="0" smtClean="0"/>
              <a:t>How Overdose Occurs </a:t>
            </a:r>
          </a:p>
        </p:txBody>
      </p:sp>
      <p:graphicFrame>
        <p:nvGraphicFramePr>
          <p:cNvPr id="4" name="Diagram 3"/>
          <p:cNvGraphicFramePr/>
          <p:nvPr>
            <p:extLst>
              <p:ext uri="{D42A27DB-BD31-4B8C-83A1-F6EECF244321}">
                <p14:modId xmlns:p14="http://schemas.microsoft.com/office/powerpoint/2010/main" val="1247526307"/>
              </p:ext>
            </p:extLst>
          </p:nvPr>
        </p:nvGraphicFramePr>
        <p:xfrm>
          <a:off x="994410" y="1737360"/>
          <a:ext cx="7040880" cy="5029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noChangeArrowheads="1"/>
          </p:cNvPicPr>
          <p:nvPr/>
        </p:nvPicPr>
        <p:blipFill>
          <a:blip r:embed="rId8"/>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3" name="Slide Number Placeholder 2"/>
          <p:cNvSpPr>
            <a:spLocks noGrp="1"/>
          </p:cNvSpPr>
          <p:nvPr>
            <p:ph type="sldNum" sz="quarter" idx="12"/>
          </p:nvPr>
        </p:nvSpPr>
        <p:spPr/>
        <p:txBody>
          <a:bodyPr/>
          <a:lstStyle/>
          <a:p>
            <a:pPr>
              <a:defRPr/>
            </a:pPr>
            <a:fld id="{4F390B5D-F65E-42EA-8EB9-2C2A86956556}"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457200" y="962978"/>
            <a:ext cx="8229600" cy="1179671"/>
          </a:xfrm>
          <a:prstGeom prst="rect">
            <a:avLst/>
          </a:prstGeom>
          <a:noFill/>
          <a:ln>
            <a:noFill/>
          </a:ln>
          <a:extLst/>
        </p:spPr>
        <p:txBody>
          <a:bodyPr anchor="ctr"/>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9pPr>
          </a:lstStyle>
          <a:p>
            <a:pPr algn="ctr" fontAlgn="auto">
              <a:spcBef>
                <a:spcPts val="0"/>
              </a:spcBef>
              <a:spcAft>
                <a:spcPts val="0"/>
              </a:spcAft>
              <a:buClr>
                <a:srgbClr val="000000"/>
              </a:buClr>
              <a:buSzPct val="100000"/>
              <a:defRPr/>
            </a:pPr>
            <a:r>
              <a:rPr lang="en-US" sz="4400" dirty="0">
                <a:latin typeface="+mj-lt"/>
                <a:ea typeface="Lucida Sans Unicode" pitchFamily="34" charset="0"/>
                <a:cs typeface="Lucida Sans Unicode" pitchFamily="34" charset="0"/>
              </a:rPr>
              <a:t>What is </a:t>
            </a:r>
            <a:r>
              <a:rPr lang="en-US" sz="4400" dirty="0" smtClean="0">
                <a:latin typeface="+mj-lt"/>
                <a:ea typeface="Lucida Sans Unicode" pitchFamily="34" charset="0"/>
                <a:cs typeface="Lucida Sans Unicode" pitchFamily="34" charset="0"/>
              </a:rPr>
              <a:t>Narcan</a:t>
            </a:r>
            <a:r>
              <a:rPr lang="en-US" sz="4400" dirty="0">
                <a:latin typeface="+mj-lt"/>
                <a:ea typeface="Lucida Sans Unicode" pitchFamily="34" charset="0"/>
                <a:cs typeface="Lucida Sans Unicode" pitchFamily="34" charset="0"/>
              </a:rPr>
              <a:t>®</a:t>
            </a:r>
            <a:r>
              <a:rPr lang="en-US" sz="4400" dirty="0" smtClean="0">
                <a:latin typeface="+mj-lt"/>
                <a:ea typeface="Lucida Sans Unicode" pitchFamily="34" charset="0"/>
                <a:cs typeface="Lucida Sans Unicode" pitchFamily="34" charset="0"/>
              </a:rPr>
              <a:t> (naloxone)? </a:t>
            </a:r>
            <a:endParaRPr lang="en-US" sz="4400" dirty="0">
              <a:latin typeface="+mj-lt"/>
              <a:ea typeface="Lucida Sans Unicode" pitchFamily="34" charset="0"/>
              <a:cs typeface="Lucida Sans Unicode" pitchFamily="34" charset="0"/>
            </a:endParaRPr>
          </a:p>
        </p:txBody>
      </p:sp>
      <p:sp>
        <p:nvSpPr>
          <p:cNvPr id="10243" name="Text Box 2"/>
          <p:cNvSpPr txBox="1">
            <a:spLocks noChangeArrowheads="1"/>
          </p:cNvSpPr>
          <p:nvPr/>
        </p:nvSpPr>
        <p:spPr bwMode="auto">
          <a:xfrm>
            <a:off x="914400" y="1971199"/>
            <a:ext cx="7543800" cy="3505200"/>
          </a:xfrm>
          <a:prstGeom prst="rect">
            <a:avLst/>
          </a:prstGeom>
          <a:noFill/>
          <a:ln>
            <a:noFill/>
          </a:ln>
          <a:extLst/>
        </p:spPr>
        <p:txBody>
          <a:bodyPr/>
          <a:lstStyle>
            <a:lvl1pPr marL="431800" indent="-323850"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9pPr>
          </a:lstStyle>
          <a:p>
            <a:pPr fontAlgn="auto">
              <a:spcBef>
                <a:spcPts val="600"/>
              </a:spcBef>
              <a:spcAft>
                <a:spcPts val="0"/>
              </a:spcAft>
              <a:buSzPct val="45000"/>
              <a:buFont typeface="Wingdings" pitchFamily="2" charset="2"/>
              <a:buChar char=""/>
              <a:defRPr/>
            </a:pPr>
            <a:r>
              <a:rPr lang="en-US" sz="2200" dirty="0">
                <a:latin typeface="+mn-lt"/>
                <a:ea typeface="Lucida Sans Unicode" pitchFamily="34" charset="0"/>
                <a:cs typeface="Lucida Sans Unicode" pitchFamily="34" charset="0"/>
              </a:rPr>
              <a:t>Narcan knocks the </a:t>
            </a:r>
            <a:r>
              <a:rPr lang="en-US" sz="2200" dirty="0" smtClean="0">
                <a:latin typeface="+mn-lt"/>
                <a:ea typeface="Lucida Sans Unicode" pitchFamily="34" charset="0"/>
                <a:cs typeface="Lucida Sans Unicode" pitchFamily="34" charset="0"/>
              </a:rPr>
              <a:t>opioid off </a:t>
            </a:r>
            <a:r>
              <a:rPr lang="en-US" sz="2200" dirty="0">
                <a:latin typeface="+mn-lt"/>
                <a:ea typeface="Lucida Sans Unicode" pitchFamily="34" charset="0"/>
                <a:cs typeface="Lucida Sans Unicode" pitchFamily="34" charset="0"/>
              </a:rPr>
              <a:t>the opiate </a:t>
            </a:r>
            <a:r>
              <a:rPr lang="en-US" sz="2200" dirty="0" smtClean="0">
                <a:latin typeface="+mn-lt"/>
                <a:ea typeface="Lucida Sans Unicode" pitchFamily="34" charset="0"/>
                <a:cs typeface="Lucida Sans Unicode" pitchFamily="34" charset="0"/>
              </a:rPr>
              <a:t>receptor, blocking opiate receptors from the opiate </a:t>
            </a:r>
            <a:endParaRPr lang="en-US" sz="2200" dirty="0">
              <a:latin typeface="+mn-lt"/>
              <a:ea typeface="Lucida Sans Unicode" pitchFamily="34" charset="0"/>
              <a:cs typeface="Lucida Sans Unicode" pitchFamily="34" charset="0"/>
            </a:endParaRPr>
          </a:p>
          <a:p>
            <a:pPr fontAlgn="auto">
              <a:spcBef>
                <a:spcPts val="600"/>
              </a:spcBef>
              <a:spcAft>
                <a:spcPts val="0"/>
              </a:spcAft>
              <a:buSzPct val="45000"/>
              <a:buFont typeface="Wingdings" pitchFamily="2" charset="2"/>
              <a:buChar char=""/>
              <a:defRPr/>
            </a:pPr>
            <a:r>
              <a:rPr lang="en-US" sz="2200" i="1" dirty="0" smtClean="0">
                <a:latin typeface="+mn-lt"/>
                <a:ea typeface="Lucida Sans Unicode" pitchFamily="34" charset="0"/>
                <a:cs typeface="Lucida Sans Unicode" pitchFamily="34" charset="0"/>
              </a:rPr>
              <a:t>Temporarily </a:t>
            </a:r>
            <a:r>
              <a:rPr lang="en-US" sz="2200" dirty="0">
                <a:latin typeface="+mn-lt"/>
                <a:ea typeface="Lucida Sans Unicode" pitchFamily="34" charset="0"/>
                <a:cs typeface="Lucida Sans Unicode" pitchFamily="34" charset="0"/>
              </a:rPr>
              <a:t>takes away the “high,” giving the person the chance to </a:t>
            </a:r>
            <a:r>
              <a:rPr lang="en-US" sz="2200" dirty="0" smtClean="0">
                <a:latin typeface="+mn-lt"/>
                <a:ea typeface="Lucida Sans Unicode" pitchFamily="34" charset="0"/>
                <a:cs typeface="Lucida Sans Unicode" pitchFamily="34" charset="0"/>
              </a:rPr>
              <a:t>breathe</a:t>
            </a:r>
          </a:p>
          <a:p>
            <a:pPr fontAlgn="auto">
              <a:spcBef>
                <a:spcPts val="600"/>
              </a:spcBef>
              <a:spcAft>
                <a:spcPts val="0"/>
              </a:spcAft>
              <a:buSzPct val="45000"/>
              <a:buFont typeface="Wingdings" pitchFamily="2" charset="2"/>
              <a:buChar char=""/>
              <a:defRPr/>
            </a:pPr>
            <a:r>
              <a:rPr lang="en-US" sz="2200" dirty="0" smtClean="0">
                <a:latin typeface="+mn-lt"/>
                <a:ea typeface="Lucida Sans Unicode" pitchFamily="34" charset="0"/>
                <a:cs typeface="Lucida Sans Unicode" pitchFamily="34" charset="0"/>
              </a:rPr>
              <a:t>Narcan </a:t>
            </a:r>
            <a:r>
              <a:rPr lang="en-US" sz="2200" dirty="0">
                <a:latin typeface="+mn-lt"/>
                <a:ea typeface="Lucida Sans Unicode" pitchFamily="34" charset="0"/>
                <a:cs typeface="Lucida Sans Unicode" pitchFamily="34" charset="0"/>
              </a:rPr>
              <a:t>works in 1 to 3 minutes and lasts 30 to 90 </a:t>
            </a:r>
            <a:r>
              <a:rPr lang="en-US" sz="2200" dirty="0" smtClean="0">
                <a:latin typeface="+mn-lt"/>
                <a:ea typeface="Lucida Sans Unicode" pitchFamily="34" charset="0"/>
                <a:cs typeface="Lucida Sans Unicode" pitchFamily="34" charset="0"/>
              </a:rPr>
              <a:t>minutes</a:t>
            </a:r>
          </a:p>
          <a:p>
            <a:pPr fontAlgn="auto">
              <a:spcBef>
                <a:spcPts val="600"/>
              </a:spcBef>
              <a:spcAft>
                <a:spcPts val="0"/>
              </a:spcAft>
              <a:buSzPct val="45000"/>
              <a:buFont typeface="Wingdings" pitchFamily="2" charset="2"/>
              <a:buChar char=""/>
              <a:defRPr/>
            </a:pPr>
            <a:r>
              <a:rPr lang="en-US" sz="2200" dirty="0" smtClean="0">
                <a:latin typeface="+mn-lt"/>
                <a:ea typeface="Lucida Sans Unicode" pitchFamily="34" charset="0"/>
                <a:cs typeface="Lucida Sans Unicode" pitchFamily="34" charset="0"/>
              </a:rPr>
              <a:t>Narcan </a:t>
            </a:r>
            <a:r>
              <a:rPr lang="en-US" sz="2200" dirty="0">
                <a:latin typeface="+mn-lt"/>
                <a:ea typeface="Lucida Sans Unicode" pitchFamily="34" charset="0"/>
                <a:cs typeface="Lucida Sans Unicode" pitchFamily="34" charset="0"/>
              </a:rPr>
              <a:t>can </a:t>
            </a:r>
            <a:r>
              <a:rPr lang="en-US" sz="2200" b="1" dirty="0">
                <a:latin typeface="+mn-lt"/>
                <a:ea typeface="Lucida Sans Unicode" pitchFamily="34" charset="0"/>
                <a:cs typeface="Lucida Sans Unicode" pitchFamily="34" charset="0"/>
              </a:rPr>
              <a:t>neither</a:t>
            </a:r>
            <a:r>
              <a:rPr lang="en-US" sz="2200" dirty="0">
                <a:latin typeface="+mn-lt"/>
                <a:ea typeface="Lucida Sans Unicode" pitchFamily="34" charset="0"/>
                <a:cs typeface="Lucida Sans Unicode" pitchFamily="34" charset="0"/>
              </a:rPr>
              <a:t> be abused nor cause </a:t>
            </a:r>
            <a:r>
              <a:rPr lang="en-US" sz="2200" dirty="0" smtClean="0">
                <a:latin typeface="+mn-lt"/>
                <a:ea typeface="Lucida Sans Unicode" pitchFamily="34" charset="0"/>
                <a:cs typeface="Lucida Sans Unicode" pitchFamily="34" charset="0"/>
              </a:rPr>
              <a:t>overdose</a:t>
            </a:r>
          </a:p>
          <a:p>
            <a:pPr lvl="1" fontAlgn="auto">
              <a:spcBef>
                <a:spcPts val="600"/>
              </a:spcBef>
              <a:spcAft>
                <a:spcPts val="0"/>
              </a:spcAft>
              <a:buSzPct val="45000"/>
              <a:buFont typeface="Wingdings" pitchFamily="2" charset="2"/>
              <a:buChar char=""/>
              <a:defRPr/>
            </a:pPr>
            <a:r>
              <a:rPr lang="en-US" sz="2000" dirty="0" smtClean="0">
                <a:latin typeface="+mn-lt"/>
                <a:ea typeface="Lucida Sans Unicode" pitchFamily="34" charset="0"/>
                <a:cs typeface="Lucida Sans Unicode" pitchFamily="34" charset="0"/>
              </a:rPr>
              <a:t>only contraindication is known sensitivity, which is very rare</a:t>
            </a:r>
          </a:p>
          <a:p>
            <a:pPr fontAlgn="auto">
              <a:spcBef>
                <a:spcPts val="600"/>
              </a:spcBef>
              <a:spcAft>
                <a:spcPts val="0"/>
              </a:spcAft>
              <a:buSzPct val="45000"/>
              <a:buFont typeface="Wingdings" pitchFamily="2" charset="2"/>
              <a:buChar char=""/>
              <a:defRPr/>
            </a:pPr>
            <a:r>
              <a:rPr lang="en-US" sz="2200" i="1" dirty="0" smtClean="0">
                <a:latin typeface="+mn-lt"/>
                <a:ea typeface="Lucida Sans Unicode" pitchFamily="34" charset="0"/>
                <a:cs typeface="Lucida Sans Unicode" pitchFamily="34" charset="0"/>
              </a:rPr>
              <a:t>Too much </a:t>
            </a:r>
            <a:r>
              <a:rPr lang="en-US" sz="2200" dirty="0" smtClean="0">
                <a:latin typeface="+mn-lt"/>
                <a:ea typeface="Lucida Sans Unicode" pitchFamily="34" charset="0"/>
                <a:cs typeface="Lucida Sans Unicode" pitchFamily="34" charset="0"/>
              </a:rPr>
              <a:t>Narcan can cause withdrawal symptoms such as:</a:t>
            </a:r>
          </a:p>
        </p:txBody>
      </p:sp>
      <p:sp>
        <p:nvSpPr>
          <p:cNvPr id="69635" name="TextBox 1"/>
          <p:cNvSpPr txBox="1">
            <a:spLocks noChangeArrowheads="1"/>
          </p:cNvSpPr>
          <p:nvPr/>
        </p:nvSpPr>
        <p:spPr bwMode="auto">
          <a:xfrm>
            <a:off x="1146810" y="5388769"/>
            <a:ext cx="3276600" cy="1262062"/>
          </a:xfrm>
          <a:prstGeom prst="rect">
            <a:avLst/>
          </a:prstGeom>
          <a:noFill/>
          <a:ln w="9525">
            <a:noFill/>
            <a:miter lim="800000"/>
            <a:headEnd/>
            <a:tailEnd/>
          </a:ln>
        </p:spPr>
        <p:txBody>
          <a:bodyPr>
            <a:spAutoFit/>
          </a:bodyPr>
          <a:lstStyle/>
          <a:p>
            <a:pPr marL="742950" lvl="1" indent="-285750">
              <a:spcBef>
                <a:spcPts val="600"/>
              </a:spcBef>
              <a:buSzPct val="45000"/>
              <a:buFont typeface="Arial" charset="0"/>
              <a:buChar char="•"/>
            </a:pPr>
            <a:r>
              <a:rPr lang="en-US" sz="2200" dirty="0">
                <a:latin typeface="Calibri" pitchFamily="34" charset="0"/>
                <a:cs typeface="Lucida Sans Unicode" pitchFamily="34" charset="0"/>
              </a:rPr>
              <a:t>nausea/vomiting</a:t>
            </a:r>
          </a:p>
          <a:p>
            <a:pPr marL="742950" lvl="1" indent="-285750">
              <a:spcBef>
                <a:spcPts val="600"/>
              </a:spcBef>
              <a:buSzPct val="45000"/>
              <a:buFont typeface="Arial" charset="0"/>
              <a:buChar char="•"/>
            </a:pPr>
            <a:r>
              <a:rPr lang="en-US" sz="2200" dirty="0">
                <a:latin typeface="Calibri" pitchFamily="34" charset="0"/>
                <a:cs typeface="Lucida Sans Unicode" pitchFamily="34" charset="0"/>
              </a:rPr>
              <a:t>diarrhea</a:t>
            </a:r>
          </a:p>
          <a:p>
            <a:pPr marL="742950" lvl="1" indent="-285750">
              <a:spcBef>
                <a:spcPts val="600"/>
              </a:spcBef>
              <a:buSzPct val="45000"/>
              <a:buFont typeface="Arial" charset="0"/>
              <a:buChar char="•"/>
            </a:pPr>
            <a:r>
              <a:rPr lang="en-US" sz="2200" dirty="0">
                <a:latin typeface="Calibri" pitchFamily="34" charset="0"/>
                <a:cs typeface="Lucida Sans Unicode" pitchFamily="34" charset="0"/>
              </a:rPr>
              <a:t>chills</a:t>
            </a:r>
          </a:p>
        </p:txBody>
      </p:sp>
      <p:sp>
        <p:nvSpPr>
          <p:cNvPr id="69636" name="TextBox 2"/>
          <p:cNvSpPr txBox="1">
            <a:spLocks noChangeArrowheads="1"/>
          </p:cNvSpPr>
          <p:nvPr/>
        </p:nvSpPr>
        <p:spPr bwMode="auto">
          <a:xfrm>
            <a:off x="4423410" y="5388769"/>
            <a:ext cx="3665538" cy="1262062"/>
          </a:xfrm>
          <a:prstGeom prst="rect">
            <a:avLst/>
          </a:prstGeom>
          <a:noFill/>
          <a:ln w="9525">
            <a:noFill/>
            <a:miter lim="800000"/>
            <a:headEnd/>
            <a:tailEnd/>
          </a:ln>
        </p:spPr>
        <p:txBody>
          <a:bodyPr>
            <a:spAutoFit/>
          </a:bodyPr>
          <a:lstStyle/>
          <a:p>
            <a:pPr marL="914400" lvl="1" indent="-457200">
              <a:spcBef>
                <a:spcPts val="600"/>
              </a:spcBef>
              <a:buSzPct val="45000"/>
              <a:buFont typeface="Arial" charset="0"/>
              <a:buChar char="•"/>
            </a:pPr>
            <a:r>
              <a:rPr lang="en-US" sz="2200" dirty="0">
                <a:latin typeface="Calibri" pitchFamily="34" charset="0"/>
                <a:cs typeface="Lucida Sans Unicode" pitchFamily="34" charset="0"/>
              </a:rPr>
              <a:t>muscle discomfort</a:t>
            </a:r>
          </a:p>
          <a:p>
            <a:pPr marL="914400" lvl="1" indent="-457200">
              <a:spcBef>
                <a:spcPts val="600"/>
              </a:spcBef>
              <a:buSzPct val="45000"/>
              <a:buFont typeface="Arial" charset="0"/>
              <a:buChar char="•"/>
            </a:pPr>
            <a:r>
              <a:rPr lang="en-US" sz="2200" dirty="0">
                <a:latin typeface="Calibri" pitchFamily="34" charset="0"/>
                <a:cs typeface="Lucida Sans Unicode" pitchFamily="34" charset="0"/>
              </a:rPr>
              <a:t>disorientation</a:t>
            </a:r>
          </a:p>
          <a:p>
            <a:pPr marL="914400" lvl="1" indent="-457200">
              <a:spcBef>
                <a:spcPts val="600"/>
              </a:spcBef>
              <a:buSzPct val="45000"/>
              <a:buFont typeface="Arial" charset="0"/>
              <a:buChar char="•"/>
            </a:pPr>
            <a:r>
              <a:rPr lang="en-US" sz="2200" dirty="0">
                <a:latin typeface="Calibri" pitchFamily="34" charset="0"/>
                <a:cs typeface="Lucida Sans Unicode" pitchFamily="34" charset="0"/>
              </a:rPr>
              <a:t>combativeness</a:t>
            </a:r>
          </a:p>
        </p:txBody>
      </p:sp>
      <p:pic>
        <p:nvPicPr>
          <p:cNvPr id="6" name="Picture 5"/>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3" name="Slide Number Placeholder 2"/>
          <p:cNvSpPr>
            <a:spLocks noGrp="1"/>
          </p:cNvSpPr>
          <p:nvPr>
            <p:ph type="sldNum" sz="quarter" idx="12"/>
          </p:nvPr>
        </p:nvSpPr>
        <p:spPr/>
        <p:txBody>
          <a:bodyPr/>
          <a:lstStyle/>
          <a:p>
            <a:pPr>
              <a:defRPr/>
            </a:pPr>
            <a:fld id="{4F390B5D-F65E-42EA-8EB9-2C2A86956556}" type="slidenum">
              <a:rPr lang="en-US" smtClean="0"/>
              <a:pPr>
                <a:defRPr/>
              </a:pPr>
              <a:t>16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srcRect/>
          <a:stretch>
            <a:fillRect/>
          </a:stretch>
        </p:blipFill>
        <p:spPr bwMode="auto">
          <a:xfrm>
            <a:off x="4202113" y="1192213"/>
            <a:ext cx="4829175" cy="5614987"/>
          </a:xfrm>
          <a:prstGeom prst="rect">
            <a:avLst/>
          </a:prstGeom>
          <a:noFill/>
          <a:ln w="9525">
            <a:noFill/>
            <a:miter lim="800000"/>
            <a:headEnd/>
            <a:tailEnd/>
          </a:ln>
        </p:spPr>
      </p:pic>
      <p:sp>
        <p:nvSpPr>
          <p:cNvPr id="71681" name="Title 1"/>
          <p:cNvSpPr>
            <a:spLocks noGrp="1"/>
          </p:cNvSpPr>
          <p:nvPr>
            <p:ph type="title"/>
          </p:nvPr>
        </p:nvSpPr>
        <p:spPr>
          <a:xfrm>
            <a:off x="-473075" y="1301115"/>
            <a:ext cx="6605588" cy="1143000"/>
          </a:xfrm>
        </p:spPr>
        <p:txBody>
          <a:bodyPr/>
          <a:lstStyle/>
          <a:p>
            <a:r>
              <a:rPr lang="en-US" dirty="0" smtClean="0"/>
              <a:t>How does Narcan affect overdose?</a:t>
            </a:r>
          </a:p>
        </p:txBody>
      </p:sp>
      <p:pic>
        <p:nvPicPr>
          <p:cNvPr id="71683" name="Picture 3"/>
          <p:cNvPicPr>
            <a:picLocks noChangeAspect="1" noChangeArrowheads="1"/>
          </p:cNvPicPr>
          <p:nvPr/>
        </p:nvPicPr>
        <p:blipFill>
          <a:blip r:embed="rId4"/>
          <a:srcRect/>
          <a:stretch>
            <a:fillRect/>
          </a:stretch>
        </p:blipFill>
        <p:spPr bwMode="auto">
          <a:xfrm>
            <a:off x="5303838" y="2671763"/>
            <a:ext cx="250825" cy="468312"/>
          </a:xfrm>
          <a:prstGeom prst="rect">
            <a:avLst/>
          </a:prstGeom>
          <a:noFill/>
          <a:ln w="9525">
            <a:noFill/>
            <a:miter lim="800000"/>
            <a:headEnd/>
            <a:tailEnd/>
          </a:ln>
        </p:spPr>
      </p:pic>
      <p:pic>
        <p:nvPicPr>
          <p:cNvPr id="71684" name="Picture 3"/>
          <p:cNvPicPr>
            <a:picLocks noChangeAspect="1" noChangeArrowheads="1"/>
          </p:cNvPicPr>
          <p:nvPr/>
        </p:nvPicPr>
        <p:blipFill>
          <a:blip r:embed="rId5"/>
          <a:srcRect/>
          <a:stretch>
            <a:fillRect/>
          </a:stretch>
        </p:blipFill>
        <p:spPr bwMode="auto">
          <a:xfrm>
            <a:off x="5867400" y="2200275"/>
            <a:ext cx="223838" cy="419100"/>
          </a:xfrm>
          <a:prstGeom prst="rect">
            <a:avLst/>
          </a:prstGeom>
          <a:noFill/>
          <a:ln w="9525">
            <a:noFill/>
            <a:miter lim="800000"/>
            <a:headEnd/>
            <a:tailEnd/>
          </a:ln>
        </p:spPr>
      </p:pic>
      <p:pic>
        <p:nvPicPr>
          <p:cNvPr id="71685" name="Picture 3"/>
          <p:cNvPicPr>
            <a:picLocks noChangeAspect="1" noChangeArrowheads="1"/>
          </p:cNvPicPr>
          <p:nvPr/>
        </p:nvPicPr>
        <p:blipFill>
          <a:blip r:embed="rId6"/>
          <a:srcRect/>
          <a:stretch>
            <a:fillRect/>
          </a:stretch>
        </p:blipFill>
        <p:spPr bwMode="auto">
          <a:xfrm>
            <a:off x="6323013" y="2632075"/>
            <a:ext cx="293687" cy="546100"/>
          </a:xfrm>
          <a:prstGeom prst="rect">
            <a:avLst/>
          </a:prstGeom>
          <a:noFill/>
          <a:ln w="9525">
            <a:noFill/>
            <a:miter lim="800000"/>
            <a:headEnd/>
            <a:tailEnd/>
          </a:ln>
        </p:spPr>
      </p:pic>
      <p:pic>
        <p:nvPicPr>
          <p:cNvPr id="71686" name="Picture 3"/>
          <p:cNvPicPr>
            <a:picLocks noChangeAspect="1" noChangeArrowheads="1"/>
          </p:cNvPicPr>
          <p:nvPr/>
        </p:nvPicPr>
        <p:blipFill>
          <a:blip r:embed="rId6"/>
          <a:srcRect/>
          <a:stretch>
            <a:fillRect/>
          </a:stretch>
        </p:blipFill>
        <p:spPr bwMode="auto">
          <a:xfrm>
            <a:off x="6781800" y="3079750"/>
            <a:ext cx="292100" cy="546100"/>
          </a:xfrm>
          <a:prstGeom prst="rect">
            <a:avLst/>
          </a:prstGeom>
          <a:noFill/>
          <a:ln w="9525">
            <a:noFill/>
            <a:miter lim="800000"/>
            <a:headEnd/>
            <a:tailEnd/>
          </a:ln>
        </p:spPr>
      </p:pic>
      <p:pic>
        <p:nvPicPr>
          <p:cNvPr id="71687" name="Picture 3"/>
          <p:cNvPicPr>
            <a:picLocks noChangeAspect="1" noChangeArrowheads="1"/>
          </p:cNvPicPr>
          <p:nvPr/>
        </p:nvPicPr>
        <p:blipFill>
          <a:blip r:embed="rId5"/>
          <a:srcRect/>
          <a:stretch>
            <a:fillRect/>
          </a:stretch>
        </p:blipFill>
        <p:spPr bwMode="auto">
          <a:xfrm>
            <a:off x="7064375" y="2314575"/>
            <a:ext cx="225425" cy="417513"/>
          </a:xfrm>
          <a:prstGeom prst="rect">
            <a:avLst/>
          </a:prstGeom>
          <a:noFill/>
          <a:ln w="9525">
            <a:noFill/>
            <a:miter lim="800000"/>
            <a:headEnd/>
            <a:tailEnd/>
          </a:ln>
        </p:spPr>
      </p:pic>
      <p:pic>
        <p:nvPicPr>
          <p:cNvPr id="71688" name="Picture 3"/>
          <p:cNvPicPr>
            <a:picLocks noChangeAspect="1" noChangeArrowheads="1"/>
          </p:cNvPicPr>
          <p:nvPr/>
        </p:nvPicPr>
        <p:blipFill>
          <a:blip r:embed="rId5"/>
          <a:srcRect/>
          <a:stretch>
            <a:fillRect/>
          </a:stretch>
        </p:blipFill>
        <p:spPr bwMode="auto">
          <a:xfrm>
            <a:off x="7721600" y="2776538"/>
            <a:ext cx="223838" cy="417512"/>
          </a:xfrm>
          <a:prstGeom prst="rect">
            <a:avLst/>
          </a:prstGeom>
          <a:noFill/>
          <a:ln w="9525">
            <a:noFill/>
            <a:miter lim="800000"/>
            <a:headEnd/>
            <a:tailEnd/>
          </a:ln>
        </p:spPr>
      </p:pic>
      <p:sp>
        <p:nvSpPr>
          <p:cNvPr id="24" name="Oval 23"/>
          <p:cNvSpPr/>
          <p:nvPr/>
        </p:nvSpPr>
        <p:spPr>
          <a:xfrm>
            <a:off x="5251450" y="2390775"/>
            <a:ext cx="3556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Oval 24"/>
          <p:cNvSpPr/>
          <p:nvPr/>
        </p:nvSpPr>
        <p:spPr>
          <a:xfrm>
            <a:off x="6292850" y="2373313"/>
            <a:ext cx="3556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Oval 25"/>
          <p:cNvSpPr/>
          <p:nvPr/>
        </p:nvSpPr>
        <p:spPr>
          <a:xfrm>
            <a:off x="7037388" y="2085975"/>
            <a:ext cx="2794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Oval 26"/>
          <p:cNvSpPr/>
          <p:nvPr/>
        </p:nvSpPr>
        <p:spPr>
          <a:xfrm>
            <a:off x="5827713" y="1933575"/>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Oval 27"/>
          <p:cNvSpPr/>
          <p:nvPr/>
        </p:nvSpPr>
        <p:spPr>
          <a:xfrm>
            <a:off x="7670800" y="2524125"/>
            <a:ext cx="330200" cy="2825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Oval 28"/>
          <p:cNvSpPr/>
          <p:nvPr/>
        </p:nvSpPr>
        <p:spPr>
          <a:xfrm>
            <a:off x="6731000" y="2832100"/>
            <a:ext cx="3556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2" name="Picture 21" descr="spray1.gif"/>
          <p:cNvPicPr>
            <a:picLocks noChangeAspect="1"/>
          </p:cNvPicPr>
          <p:nvPr/>
        </p:nvPicPr>
        <p:blipFill>
          <a:blip r:embed="rId7"/>
          <a:srcRect/>
          <a:stretch>
            <a:fillRect/>
          </a:stretch>
        </p:blipFill>
        <p:spPr bwMode="auto">
          <a:xfrm rot="3034822">
            <a:off x="3228975" y="2952750"/>
            <a:ext cx="1743075" cy="4886325"/>
          </a:xfrm>
          <a:prstGeom prst="rect">
            <a:avLst/>
          </a:prstGeom>
          <a:noFill/>
          <a:ln w="9525">
            <a:noFill/>
            <a:miter lim="800000"/>
            <a:headEnd/>
            <a:tailEnd/>
          </a:ln>
        </p:spPr>
      </p:pic>
      <p:pic>
        <p:nvPicPr>
          <p:cNvPr id="23" name="Picture 22" descr="narcan.gif"/>
          <p:cNvPicPr>
            <a:picLocks noChangeAspect="1"/>
          </p:cNvPicPr>
          <p:nvPr/>
        </p:nvPicPr>
        <p:blipFill>
          <a:blip r:embed="rId8"/>
          <a:srcRect/>
          <a:stretch>
            <a:fillRect/>
          </a:stretch>
        </p:blipFill>
        <p:spPr bwMode="auto">
          <a:xfrm>
            <a:off x="4375150" y="4699000"/>
            <a:ext cx="595313" cy="457200"/>
          </a:xfrm>
          <a:prstGeom prst="rect">
            <a:avLst/>
          </a:prstGeom>
          <a:noFill/>
          <a:ln w="9525">
            <a:noFill/>
            <a:miter lim="800000"/>
            <a:headEnd/>
            <a:tailEnd/>
          </a:ln>
        </p:spPr>
      </p:pic>
      <p:pic>
        <p:nvPicPr>
          <p:cNvPr id="30" name="Picture 29" descr="narcan.gif"/>
          <p:cNvPicPr>
            <a:picLocks noChangeAspect="1"/>
          </p:cNvPicPr>
          <p:nvPr/>
        </p:nvPicPr>
        <p:blipFill>
          <a:blip r:embed="rId8"/>
          <a:srcRect/>
          <a:stretch>
            <a:fillRect/>
          </a:stretch>
        </p:blipFill>
        <p:spPr bwMode="auto">
          <a:xfrm>
            <a:off x="5210175" y="4608513"/>
            <a:ext cx="595313" cy="457200"/>
          </a:xfrm>
          <a:prstGeom prst="rect">
            <a:avLst/>
          </a:prstGeom>
          <a:noFill/>
          <a:ln w="9525">
            <a:noFill/>
            <a:miter lim="800000"/>
            <a:headEnd/>
            <a:tailEnd/>
          </a:ln>
        </p:spPr>
      </p:pic>
      <p:pic>
        <p:nvPicPr>
          <p:cNvPr id="31" name="Picture 30" descr="narcan.gif"/>
          <p:cNvPicPr>
            <a:picLocks noChangeAspect="1"/>
          </p:cNvPicPr>
          <p:nvPr/>
        </p:nvPicPr>
        <p:blipFill>
          <a:blip r:embed="rId8"/>
          <a:srcRect/>
          <a:stretch>
            <a:fillRect/>
          </a:stretch>
        </p:blipFill>
        <p:spPr bwMode="auto">
          <a:xfrm>
            <a:off x="4835525" y="4037013"/>
            <a:ext cx="593725" cy="457200"/>
          </a:xfrm>
          <a:prstGeom prst="rect">
            <a:avLst/>
          </a:prstGeom>
          <a:noFill/>
          <a:ln w="9525">
            <a:noFill/>
            <a:miter lim="800000"/>
            <a:headEnd/>
            <a:tailEnd/>
          </a:ln>
        </p:spPr>
      </p:pic>
      <p:pic>
        <p:nvPicPr>
          <p:cNvPr id="32" name="Picture 31" descr="narcan.gif"/>
          <p:cNvPicPr>
            <a:picLocks noChangeAspect="1"/>
          </p:cNvPicPr>
          <p:nvPr/>
        </p:nvPicPr>
        <p:blipFill>
          <a:blip r:embed="rId8"/>
          <a:srcRect/>
          <a:stretch>
            <a:fillRect/>
          </a:stretch>
        </p:blipFill>
        <p:spPr bwMode="auto">
          <a:xfrm>
            <a:off x="4657725" y="4419600"/>
            <a:ext cx="593725" cy="457200"/>
          </a:xfrm>
          <a:prstGeom prst="rect">
            <a:avLst/>
          </a:prstGeom>
          <a:noFill/>
          <a:ln w="9525">
            <a:noFill/>
            <a:miter lim="800000"/>
            <a:headEnd/>
            <a:tailEnd/>
          </a:ln>
        </p:spPr>
      </p:pic>
      <p:pic>
        <p:nvPicPr>
          <p:cNvPr id="34" name="Picture 33" descr="narcan.gif"/>
          <p:cNvPicPr>
            <a:picLocks noChangeAspect="1"/>
          </p:cNvPicPr>
          <p:nvPr/>
        </p:nvPicPr>
        <p:blipFill>
          <a:blip r:embed="rId8"/>
          <a:srcRect/>
          <a:stretch>
            <a:fillRect/>
          </a:stretch>
        </p:blipFill>
        <p:spPr bwMode="auto">
          <a:xfrm>
            <a:off x="4835525" y="4699000"/>
            <a:ext cx="593725" cy="457200"/>
          </a:xfrm>
          <a:prstGeom prst="rect">
            <a:avLst/>
          </a:prstGeom>
          <a:noFill/>
          <a:ln w="9525">
            <a:noFill/>
            <a:miter lim="800000"/>
            <a:headEnd/>
            <a:tailEnd/>
          </a:ln>
        </p:spPr>
      </p:pic>
      <p:pic>
        <p:nvPicPr>
          <p:cNvPr id="36" name="Picture 35" descr="narcan.gif"/>
          <p:cNvPicPr>
            <a:picLocks noChangeAspect="1"/>
          </p:cNvPicPr>
          <p:nvPr/>
        </p:nvPicPr>
        <p:blipFill>
          <a:blip r:embed="rId8"/>
          <a:srcRect/>
          <a:stretch>
            <a:fillRect/>
          </a:stretch>
        </p:blipFill>
        <p:spPr bwMode="auto">
          <a:xfrm>
            <a:off x="4375150" y="4191000"/>
            <a:ext cx="595313" cy="457200"/>
          </a:xfrm>
          <a:prstGeom prst="rect">
            <a:avLst/>
          </a:prstGeom>
          <a:noFill/>
          <a:ln w="9525">
            <a:noFill/>
            <a:miter lim="800000"/>
            <a:headEnd/>
            <a:tailEnd/>
          </a:ln>
        </p:spPr>
      </p:pic>
      <p:sp>
        <p:nvSpPr>
          <p:cNvPr id="37" name="Rectangle 36"/>
          <p:cNvSpPr/>
          <p:nvPr/>
        </p:nvSpPr>
        <p:spPr>
          <a:xfrm>
            <a:off x="1" y="3352800"/>
            <a:ext cx="4491990" cy="1446550"/>
          </a:xfrm>
          <a:prstGeom prst="rect">
            <a:avLst/>
          </a:prstGeom>
          <a:noFill/>
        </p:spPr>
        <p:txBody>
          <a:bodyPr wrap="square">
            <a:spAutoFit/>
          </a:bodyPr>
          <a:lstStyle/>
          <a:p>
            <a:pPr algn="ctr" fontAlgn="auto">
              <a:spcBef>
                <a:spcPts val="0"/>
              </a:spcBef>
              <a:spcAft>
                <a:spcPts val="0"/>
              </a:spcAft>
              <a:defRPr/>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Restores Breathing</a:t>
            </a:r>
          </a:p>
        </p:txBody>
      </p:sp>
      <p:pic>
        <p:nvPicPr>
          <p:cNvPr id="33" name="Picture 32"/>
          <p:cNvPicPr>
            <a:picLocks noChangeAspect="1" noChangeArrowheads="1"/>
          </p:cNvPicPr>
          <p:nvPr/>
        </p:nvPicPr>
        <p:blipFill>
          <a:blip r:embed="rId9"/>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000"/>
                                        <p:tgtEl>
                                          <p:spTgt spid="2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42" presetClass="path" presetSubtype="0" accel="50000" decel="50000" fill="hold" nodeType="withEffect">
                                  <p:stCondLst>
                                    <p:cond delay="0"/>
                                  </p:stCondLst>
                                  <p:childTnLst>
                                    <p:animMotion origin="layout" path="M 2.5E-6 2.13873E-6 L 0.08073 -0.35145 " pathEditMode="relative" rAng="0" ptsTypes="AA">
                                      <p:cBhvr>
                                        <p:cTn id="13" dur="1000" fill="hold"/>
                                        <p:tgtEl>
                                          <p:spTgt spid="23"/>
                                        </p:tgtEl>
                                        <p:attrNameLst>
                                          <p:attrName>ppt_x</p:attrName>
                                          <p:attrName>ppt_y</p:attrName>
                                        </p:attrNameLst>
                                      </p:cBhvr>
                                      <p:rCtr x="4028" y="-17572"/>
                                    </p:animMotion>
                                  </p:childTnLst>
                                </p:cTn>
                              </p:par>
                            </p:childTnLst>
                          </p:cTn>
                        </p:par>
                        <p:par>
                          <p:cTn id="14" fill="hold">
                            <p:stCondLst>
                              <p:cond delay="2000"/>
                            </p:stCondLst>
                            <p:childTnLst>
                              <p:par>
                                <p:cTn id="15" presetID="0" presetClass="path" presetSubtype="0" accel="50000" decel="50000" fill="hold" grpId="0" nodeType="afterEffect">
                                  <p:stCondLst>
                                    <p:cond delay="0"/>
                                  </p:stCondLst>
                                  <p:childTnLst>
                                    <p:animMotion origin="layout" path="M 5E-6 1.04046E-6 C 0.01372 -0.00601 -0.00034 -0.03283 0.00469 -0.05086 C 0.0073 -0.06034 0.01928 -0.06358 0.02535 -0.06566 C 0.02778 -0.0756 0.02431 -0.07815 0.01893 -0.08462 " pathEditMode="relative" ptsTypes="fffA">
                                      <p:cBhvr>
                                        <p:cTn id="16" dur="1000" fill="hold"/>
                                        <p:tgtEl>
                                          <p:spTgt spid="24"/>
                                        </p:tgtEl>
                                        <p:attrNameLst>
                                          <p:attrName>ppt_x</p:attrName>
                                          <p:attrName>ppt_y</p:attrName>
                                        </p:attrNameLst>
                                      </p:cBhvr>
                                    </p:animMotion>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42" presetClass="path" presetSubtype="0" accel="50000" decel="50000" fill="hold" nodeType="withEffect">
                                  <p:stCondLst>
                                    <p:cond delay="0"/>
                                  </p:stCondLst>
                                  <p:childTnLst>
                                    <p:animMotion origin="layout" path="M -4.72222E-6 2.13873E-6 L 0.14705 -0.35145 " pathEditMode="relative" rAng="0" ptsTypes="AA">
                                      <p:cBhvr>
                                        <p:cTn id="22" dur="1000" fill="hold"/>
                                        <p:tgtEl>
                                          <p:spTgt spid="34"/>
                                        </p:tgtEl>
                                        <p:attrNameLst>
                                          <p:attrName>ppt_x</p:attrName>
                                          <p:attrName>ppt_y</p:attrName>
                                        </p:attrNameLst>
                                      </p:cBhvr>
                                      <p:rCtr x="7344" y="-17572"/>
                                    </p:animMotion>
                                  </p:childTnLst>
                                </p:cTn>
                              </p:par>
                            </p:childTnLst>
                          </p:cTn>
                        </p:par>
                        <p:par>
                          <p:cTn id="23" fill="hold">
                            <p:stCondLst>
                              <p:cond delay="4000"/>
                            </p:stCondLst>
                            <p:childTnLst>
                              <p:par>
                                <p:cTn id="24" presetID="0" presetClass="path" presetSubtype="0" accel="50000" decel="50000" fill="hold" grpId="0" nodeType="afterEffect">
                                  <p:stCondLst>
                                    <p:cond delay="0"/>
                                  </p:stCondLst>
                                  <p:childTnLst>
                                    <p:animMotion origin="layout" path="M -2.22222E-6 -4.62428E-7 C -0.01111 -0.00994 -0.00746 -0.00439 -0.01267 -0.0148 C -0.01632 -0.02982 -0.0125 -0.03376 -0.00469 -0.04231 C 0.00156 -0.04902 0.0099 -0.0548 0.01754 -0.05919 C 0.02448 -0.06335 0.0316 -0.06404 0.03802 -0.06982 C 0.04184 -0.08393 0.04601 -0.09017 0.04601 -0.10589 " pathEditMode="relative" ptsTypes="fffffA">
                                      <p:cBhvr>
                                        <p:cTn id="25" dur="1000" fill="hold"/>
                                        <p:tgtEl>
                                          <p:spTgt spid="25"/>
                                        </p:tgtEl>
                                        <p:attrNameLst>
                                          <p:attrName>ppt_x</p:attrName>
                                          <p:attrName>ppt_y</p:attrName>
                                        </p:attrNameLst>
                                      </p:cBhvr>
                                    </p:animMotion>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42" presetClass="path" presetSubtype="0" accel="50000" decel="50000" fill="hold" nodeType="withEffect">
                                  <p:stCondLst>
                                    <p:cond delay="0"/>
                                  </p:stCondLst>
                                  <p:childTnLst>
                                    <p:animMotion origin="layout" path="M -2.77778E-7 -4.21965E-6 L 0.24149 -0.35514 " pathEditMode="relative" rAng="0" ptsTypes="AA">
                                      <p:cBhvr>
                                        <p:cTn id="31" dur="1000" fill="hold"/>
                                        <p:tgtEl>
                                          <p:spTgt spid="32"/>
                                        </p:tgtEl>
                                        <p:attrNameLst>
                                          <p:attrName>ppt_x</p:attrName>
                                          <p:attrName>ppt_y</p:attrName>
                                        </p:attrNameLst>
                                      </p:cBhvr>
                                      <p:rCtr x="12066" y="-17757"/>
                                    </p:animMotion>
                                  </p:childTnLst>
                                </p:cTn>
                              </p:par>
                            </p:childTnLst>
                          </p:cTn>
                        </p:par>
                        <p:par>
                          <p:cTn id="32" fill="hold">
                            <p:stCondLst>
                              <p:cond delay="6000"/>
                            </p:stCondLst>
                            <p:childTnLst>
                              <p:par>
                                <p:cTn id="33" presetID="0" presetClass="path" presetSubtype="0" accel="50000" decel="50000" fill="hold" grpId="0" nodeType="afterEffect">
                                  <p:stCondLst>
                                    <p:cond delay="0"/>
                                  </p:stCondLst>
                                  <p:childTnLst>
                                    <p:animMotion origin="layout" path="M -5.55556E-7 9.82659E-7 C -0.01511 0.01919 -0.04271 0.00624 -0.06198 9.82659E-7 C -0.06754 -0.0037 -0.07101 -0.00809 -0.07622 -0.01272 C -0.07934 -0.02497 -0.08039 -0.01988 -0.08264 -0.03584 C -0.08073 -0.06381 -0.08525 -0.06959 -0.06511 -0.07399 C -0.04011 -0.08509 -0.0125 -0.07653 0.01267 -0.06983 C 0.01979 -0.06798 0.02604 -0.06335 0.03333 -0.06335 L 0.02222 -0.06774 " pathEditMode="relative" ptsTypes="ffffffAA">
                                      <p:cBhvr>
                                        <p:cTn id="34" dur="1000" fill="hold"/>
                                        <p:tgtEl>
                                          <p:spTgt spid="26"/>
                                        </p:tgtEl>
                                        <p:attrNameLst>
                                          <p:attrName>ppt_x</p:attrName>
                                          <p:attrName>ppt_y</p:attrName>
                                        </p:attrNameLst>
                                      </p:cBhvr>
                                    </p:animMotion>
                                  </p:childTnLst>
                                </p:cTn>
                              </p:par>
                            </p:childTnLst>
                          </p:cTn>
                        </p:par>
                        <p:par>
                          <p:cTn id="35" fill="hold">
                            <p:stCondLst>
                              <p:cond delay="7000"/>
                            </p:stCondLst>
                            <p:childTnLst>
                              <p:par>
                                <p:cTn id="36" presetID="10"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42" presetClass="path" presetSubtype="0" accel="50000" decel="50000" fill="hold" nodeType="withEffect">
                                  <p:stCondLst>
                                    <p:cond delay="0"/>
                                  </p:stCondLst>
                                  <p:childTnLst>
                                    <p:animMotion origin="layout" path="M -0.00139 -0.00023 L 0.346 -0.25549 " pathEditMode="relative" rAng="0" ptsTypes="AA">
                                      <p:cBhvr>
                                        <p:cTn id="40" dur="1000" fill="hold"/>
                                        <p:tgtEl>
                                          <p:spTgt spid="36"/>
                                        </p:tgtEl>
                                        <p:attrNameLst>
                                          <p:attrName>ppt_x</p:attrName>
                                          <p:attrName>ppt_y</p:attrName>
                                        </p:attrNameLst>
                                      </p:cBhvr>
                                      <p:rCtr x="17361" y="-12763"/>
                                    </p:animMotion>
                                  </p:childTnLst>
                                </p:cTn>
                              </p:par>
                            </p:childTnLst>
                          </p:cTn>
                        </p:par>
                        <p:par>
                          <p:cTn id="41" fill="hold">
                            <p:stCondLst>
                              <p:cond delay="8000"/>
                            </p:stCondLst>
                            <p:childTnLst>
                              <p:par>
                                <p:cTn id="42" presetID="0" presetClass="path" presetSubtype="0" accel="50000" decel="50000" fill="hold" grpId="0" nodeType="afterEffect">
                                  <p:stCondLst>
                                    <p:cond delay="0"/>
                                  </p:stCondLst>
                                  <p:childTnLst>
                                    <p:animMotion origin="layout" path="M 5.27778E-6 -6.7052E-6 C 0.00747 -0.00209 0.01494 -0.00417 0.02223 -0.00648 C 0.02345 -0.01157 0.02536 -0.01804 0.02536 -0.02336 C 0.02536 -0.03399 0.02518 -0.04463 0.02379 -0.05503 C 0.02362 -0.05665 0.01616 -0.06336 0.01581 -0.06359 C 0.00869 -0.06798 0.00088 -0.06868 -0.00641 -0.07191 C -0.01023 -0.07723 -0.00954 -0.07422 -0.00954 -0.08047 L -0.00173 -0.08671 " pathEditMode="relative" ptsTypes="ffffffAA">
                                      <p:cBhvr>
                                        <p:cTn id="43" dur="1000" fill="hold"/>
                                        <p:tgtEl>
                                          <p:spTgt spid="28"/>
                                        </p:tgtEl>
                                        <p:attrNameLst>
                                          <p:attrName>ppt_x</p:attrName>
                                          <p:attrName>ppt_y</p:attrName>
                                        </p:attrNameLst>
                                      </p:cBhvr>
                                    </p:animMotion>
                                  </p:childTnLst>
                                </p:cTn>
                              </p:par>
                            </p:childTnLst>
                          </p:cTn>
                        </p:par>
                        <p:par>
                          <p:cTn id="44" fill="hold">
                            <p:stCondLst>
                              <p:cond delay="9000"/>
                            </p:stCondLst>
                            <p:childTnLst>
                              <p:par>
                                <p:cTn id="45" presetID="10"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42" presetClass="path" presetSubtype="0" accel="50000" decel="50000" fill="hold" nodeType="withEffect">
                                  <p:stCondLst>
                                    <p:cond delay="0"/>
                                  </p:stCondLst>
                                  <p:childTnLst>
                                    <p:animMotion origin="layout" path="M -0.01111 0.01295 L 0.1533 -0.26983 " pathEditMode="relative" rAng="0" ptsTypes="AA">
                                      <p:cBhvr>
                                        <p:cTn id="49" dur="1000" fill="hold"/>
                                        <p:tgtEl>
                                          <p:spTgt spid="30"/>
                                        </p:tgtEl>
                                        <p:attrNameLst>
                                          <p:attrName>ppt_x</p:attrName>
                                          <p:attrName>ppt_y</p:attrName>
                                        </p:attrNameLst>
                                      </p:cBhvr>
                                      <p:rCtr x="8212" y="-14150"/>
                                    </p:animMotion>
                                  </p:childTnLst>
                                </p:cTn>
                              </p:par>
                            </p:childTnLst>
                          </p:cTn>
                        </p:par>
                        <p:par>
                          <p:cTn id="50" fill="hold">
                            <p:stCondLst>
                              <p:cond delay="10000"/>
                            </p:stCondLst>
                            <p:childTnLst>
                              <p:par>
                                <p:cTn id="51" presetID="0" presetClass="path" presetSubtype="0" accel="50000" decel="50000" fill="hold" grpId="0" nodeType="afterEffect">
                                  <p:stCondLst>
                                    <p:cond delay="0"/>
                                  </p:stCondLst>
                                  <p:childTnLst>
                                    <p:animMotion origin="layout" path="M 4.44444E-6 -1.79191E-6 C 0.00138 0.02544 -0.00191 0.04324 0.01909 0.05087 C 0.02465 0.05827 0.02743 0.05873 0.03489 0.06128 C 0.0493 0.05989 0.05989 0.06104 0.07135 0.05087 C 0.07378 0.03908 0.08072 0.0222 0.06822 0.01688 C 0.06458 0.02197 0.06406 0.02682 0.06024 0.03168 C 0.05885 0.0407 0.05694 0.04763 0.06024 0.05711 C 0.06111 0.05943 0.06354 0.05966 0.0651 0.06128 C 0.08003 0.07607 0.06666 0.06336 0.07934 0.07815 C 0.08645 0.08648 0.08559 0.08463 0.09531 0.08879 C 0.09687 0.08948 0.1 0.09087 0.1 0.09087 C 0.10416 0.0948 0.10816 0.09642 0.11267 0.09943 " pathEditMode="relative" ptsTypes="fffffffffffA">
                                      <p:cBhvr>
                                        <p:cTn id="52" dur="1000" fill="hold"/>
                                        <p:tgtEl>
                                          <p:spTgt spid="29"/>
                                        </p:tgtEl>
                                        <p:attrNameLst>
                                          <p:attrName>ppt_x</p:attrName>
                                          <p:attrName>ppt_y</p:attrName>
                                        </p:attrNameLst>
                                      </p:cBhvr>
                                    </p:animMotion>
                                  </p:childTnLst>
                                </p:cTn>
                              </p:par>
                            </p:childTnLst>
                          </p:cTn>
                        </p:par>
                        <p:par>
                          <p:cTn id="53" fill="hold">
                            <p:stCondLst>
                              <p:cond delay="11000"/>
                            </p:stCondLst>
                            <p:childTnLst>
                              <p:par>
                                <p:cTn id="54" presetID="10" presetClass="entr" presetSubtype="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42" presetClass="path" presetSubtype="0" accel="50000" decel="50000" fill="hold" nodeType="withEffect">
                                  <p:stCondLst>
                                    <p:cond delay="0"/>
                                  </p:stCondLst>
                                  <p:childTnLst>
                                    <p:animMotion origin="layout" path="M 0.00399 0.00416 L 0.09271 -0.31746 " pathEditMode="relative" rAng="0" ptsTypes="AA">
                                      <p:cBhvr>
                                        <p:cTn id="58" dur="1000" fill="hold"/>
                                        <p:tgtEl>
                                          <p:spTgt spid="31"/>
                                        </p:tgtEl>
                                        <p:attrNameLst>
                                          <p:attrName>ppt_x</p:attrName>
                                          <p:attrName>ppt_y</p:attrName>
                                        </p:attrNameLst>
                                      </p:cBhvr>
                                      <p:rCtr x="4427" y="-16092"/>
                                    </p:animMotion>
                                  </p:childTnLst>
                                </p:cTn>
                              </p:par>
                            </p:childTnLst>
                          </p:cTn>
                        </p:par>
                        <p:par>
                          <p:cTn id="59" fill="hold">
                            <p:stCondLst>
                              <p:cond delay="12000"/>
                            </p:stCondLst>
                            <p:childTnLst>
                              <p:par>
                                <p:cTn id="60" presetID="0" presetClass="path" presetSubtype="0" accel="50000" decel="50000" fill="hold" grpId="0" nodeType="afterEffect">
                                  <p:stCondLst>
                                    <p:cond delay="0"/>
                                  </p:stCondLst>
                                  <p:childTnLst>
                                    <p:animMotion origin="layout" path="M 7.5E-6 -7.34104E-6 C 0.01146 -0.00255 0.01546 -0.00533 0.02067 -0.01897 C 0.02258 -0.03145 0.02553 -0.04324 0.02865 -0.05504 C 0.02935 -0.05735 0.03108 -0.05897 0.03178 -0.06128 C 0.03317 -0.06544 0.03386 -0.06983 0.0349 -0.074 C 0.03542 -0.07608 0.03646 -0.08024 0.03646 -0.08024 C 0.03455 -0.08787 0.03629 -0.08671 0.03021 -0.08879 C 0.02761 -0.08972 0.02223 -0.09087 0.02223 -0.09087 " pathEditMode="relative" ptsTypes="fffffffA">
                                      <p:cBhvr>
                                        <p:cTn id="61" dur="1000" fill="hold"/>
                                        <p:tgtEl>
                                          <p:spTgt spid="27"/>
                                        </p:tgtEl>
                                        <p:attrNameLst>
                                          <p:attrName>ppt_x</p:attrName>
                                          <p:attrName>ppt_y</p:attrName>
                                        </p:attrNameLst>
                                      </p:cBhvr>
                                    </p:animMotion>
                                  </p:childTnLst>
                                </p:cTn>
                              </p:par>
                            </p:childTnLst>
                          </p:cTn>
                        </p:par>
                        <p:par>
                          <p:cTn id="62" fill="hold">
                            <p:stCondLst>
                              <p:cond delay="13000"/>
                            </p:stCondLst>
                            <p:childTnLst>
                              <p:par>
                                <p:cTn id="63" presetID="31"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1000" fill="hold"/>
                                        <p:tgtEl>
                                          <p:spTgt spid="37"/>
                                        </p:tgtEl>
                                        <p:attrNameLst>
                                          <p:attrName>ppt_w</p:attrName>
                                        </p:attrNameLst>
                                      </p:cBhvr>
                                      <p:tavLst>
                                        <p:tav tm="0">
                                          <p:val>
                                            <p:fltVal val="0"/>
                                          </p:val>
                                        </p:tav>
                                        <p:tav tm="100000">
                                          <p:val>
                                            <p:strVal val="#ppt_w"/>
                                          </p:val>
                                        </p:tav>
                                      </p:tavLst>
                                    </p:anim>
                                    <p:anim calcmode="lin" valueType="num">
                                      <p:cBhvr>
                                        <p:cTn id="66" dur="1000" fill="hold"/>
                                        <p:tgtEl>
                                          <p:spTgt spid="37"/>
                                        </p:tgtEl>
                                        <p:attrNameLst>
                                          <p:attrName>ppt_h</p:attrName>
                                        </p:attrNameLst>
                                      </p:cBhvr>
                                      <p:tavLst>
                                        <p:tav tm="0">
                                          <p:val>
                                            <p:fltVal val="0"/>
                                          </p:val>
                                        </p:tav>
                                        <p:tav tm="100000">
                                          <p:val>
                                            <p:strVal val="#ppt_h"/>
                                          </p:val>
                                        </p:tav>
                                      </p:tavLst>
                                    </p:anim>
                                    <p:anim calcmode="lin" valueType="num">
                                      <p:cBhvr>
                                        <p:cTn id="67" dur="1000" fill="hold"/>
                                        <p:tgtEl>
                                          <p:spTgt spid="37"/>
                                        </p:tgtEl>
                                        <p:attrNameLst>
                                          <p:attrName>style.rotation</p:attrName>
                                        </p:attrNameLst>
                                      </p:cBhvr>
                                      <p:tavLst>
                                        <p:tav tm="0">
                                          <p:val>
                                            <p:fltVal val="90"/>
                                          </p:val>
                                        </p:tav>
                                        <p:tav tm="100000">
                                          <p:val>
                                            <p:fltVal val="0"/>
                                          </p:val>
                                        </p:tav>
                                      </p:tavLst>
                                    </p:anim>
                                    <p:animEffect transition="in" filter="fade">
                                      <p:cBhvr>
                                        <p:cTn id="6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089978"/>
            <a:ext cx="8229600" cy="1143000"/>
          </a:xfrm>
        </p:spPr>
        <p:txBody>
          <a:bodyPr rtlCol="0">
            <a:normAutofit/>
          </a:bodyPr>
          <a:lstStyle/>
          <a:p>
            <a:pPr fontAlgn="auto">
              <a:spcAft>
                <a:spcPts val="0"/>
              </a:spcAft>
              <a:defRPr/>
            </a:pPr>
            <a:r>
              <a:rPr lang="en-US" dirty="0">
                <a:effectLst>
                  <a:outerShdw blurRad="38100" dist="38100" dir="2700000" algn="tl">
                    <a:srgbClr val="DDDDDD"/>
                  </a:outerShdw>
                </a:effectLst>
              </a:rPr>
              <a:t>What is an Opioid OD?</a:t>
            </a:r>
          </a:p>
        </p:txBody>
      </p:sp>
      <p:pic>
        <p:nvPicPr>
          <p:cNvPr id="73730" name="Picture 5"/>
          <p:cNvPicPr>
            <a:picLocks noChangeAspect="1" noChangeArrowheads="1"/>
          </p:cNvPicPr>
          <p:nvPr/>
        </p:nvPicPr>
        <p:blipFill>
          <a:blip r:embed="rId2"/>
          <a:srcRect l="5600" t="15997" r="7735" b="3357"/>
          <a:stretch>
            <a:fillRect/>
          </a:stretch>
        </p:blipFill>
        <p:spPr bwMode="auto">
          <a:xfrm>
            <a:off x="914400" y="2186940"/>
            <a:ext cx="7543800" cy="4530725"/>
          </a:xfrm>
          <a:prstGeom prst="rect">
            <a:avLst/>
          </a:prstGeom>
          <a:noFill/>
          <a:ln w="9525">
            <a:noFill/>
            <a:miter lim="800000"/>
            <a:headEnd/>
            <a:tailEnd/>
          </a:ln>
        </p:spPr>
      </p:pic>
      <p:pic>
        <p:nvPicPr>
          <p:cNvPr id="4" name="Picture 3"/>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5" name="Slide Number Placeholder 4"/>
          <p:cNvSpPr>
            <a:spLocks noGrp="1"/>
          </p:cNvSpPr>
          <p:nvPr>
            <p:ph type="sldNum" sz="quarter" idx="12"/>
          </p:nvPr>
        </p:nvSpPr>
        <p:spPr/>
        <p:txBody>
          <a:bodyPr/>
          <a:lstStyle/>
          <a:p>
            <a:pPr>
              <a:defRPr/>
            </a:pPr>
            <a:fld id="{119C2839-D391-4687-9BFB-040047F357F1}"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19" y="1260475"/>
            <a:ext cx="8229600" cy="1143000"/>
          </a:xfrm>
        </p:spPr>
        <p:txBody>
          <a:bodyPr rtlCol="0">
            <a:normAutofit/>
          </a:bodyPr>
          <a:lstStyle/>
          <a:p>
            <a:pPr fontAlgn="auto">
              <a:spcAft>
                <a:spcPts val="0"/>
              </a:spcAft>
              <a:defRPr/>
            </a:pPr>
            <a:r>
              <a:rPr lang="en-US" dirty="0">
                <a:effectLst>
                  <a:outerShdw blurRad="38100" dist="38100" dir="2700000" algn="tl">
                    <a:srgbClr val="DDDDDD"/>
                  </a:outerShdw>
                </a:effectLst>
              </a:rPr>
              <a:t>Naloxone Reversing Overdose</a:t>
            </a:r>
          </a:p>
        </p:txBody>
      </p:sp>
      <p:pic>
        <p:nvPicPr>
          <p:cNvPr id="74754" name="Picture 4"/>
          <p:cNvPicPr>
            <a:picLocks noChangeAspect="1" noChangeArrowheads="1"/>
          </p:cNvPicPr>
          <p:nvPr/>
        </p:nvPicPr>
        <p:blipFill>
          <a:blip r:embed="rId2"/>
          <a:srcRect l="5600" t="15405" r="5600" b="3951"/>
          <a:stretch>
            <a:fillRect/>
          </a:stretch>
        </p:blipFill>
        <p:spPr bwMode="auto">
          <a:xfrm>
            <a:off x="955675" y="2403475"/>
            <a:ext cx="7558088" cy="4191000"/>
          </a:xfrm>
          <a:prstGeom prst="rect">
            <a:avLst/>
          </a:prstGeom>
          <a:noFill/>
          <a:ln w="9525">
            <a:noFill/>
            <a:miter lim="800000"/>
            <a:headEnd/>
            <a:tailEnd/>
          </a:ln>
        </p:spPr>
      </p:pic>
      <p:pic>
        <p:nvPicPr>
          <p:cNvPr id="4" name="Picture 3"/>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5" name="Slide Number Placeholder 4"/>
          <p:cNvSpPr>
            <a:spLocks noGrp="1"/>
          </p:cNvSpPr>
          <p:nvPr>
            <p:ph type="sldNum" sz="quarter" idx="12"/>
          </p:nvPr>
        </p:nvSpPr>
        <p:spPr/>
        <p:txBody>
          <a:bodyPr/>
          <a:lstStyle/>
          <a:p>
            <a:pPr>
              <a:defRPr/>
            </a:pPr>
            <a:fld id="{119C2839-D391-4687-9BFB-040047F357F1}"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p:txBody>
          <a:bodyPr/>
          <a:lstStyle/>
          <a:p>
            <a:r>
              <a:rPr lang="en-US" b="1" dirty="0" smtClean="0">
                <a:solidFill>
                  <a:srgbClr val="0070C0"/>
                </a:solidFill>
              </a:rPr>
              <a:t>The Overdose Problem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 y="725931"/>
            <a:ext cx="8625128" cy="6132069"/>
          </a:xfrm>
          <a:prstGeom prst="rect">
            <a:avLst/>
          </a:prstGeom>
        </p:spPr>
      </p:pic>
      <p:pic>
        <p:nvPicPr>
          <p:cNvPr id="4" name="Picture 3"/>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5" name="Slide Number Placeholder 4"/>
          <p:cNvSpPr>
            <a:spLocks noGrp="1"/>
          </p:cNvSpPr>
          <p:nvPr>
            <p:ph type="sldNum" sz="quarter" idx="12"/>
          </p:nvPr>
        </p:nvSpPr>
        <p:spPr/>
        <p:txBody>
          <a:bodyPr/>
          <a:lstStyle/>
          <a:p>
            <a:pPr>
              <a:defRPr/>
            </a:pPr>
            <a:fld id="{119C2839-D391-4687-9BFB-040047F357F1}" type="slidenum">
              <a:rPr lang="en-US" smtClean="0"/>
              <a:pPr>
                <a:defRPr/>
              </a:pPr>
              <a:t>20</a:t>
            </a:fld>
            <a:endParaRPr lang="en-US" dirty="0"/>
          </a:p>
        </p:txBody>
      </p:sp>
    </p:spTree>
    <p:extLst>
      <p:ext uri="{BB962C8B-B14F-4D97-AF65-F5344CB8AC3E}">
        <p14:creationId xmlns:p14="http://schemas.microsoft.com/office/powerpoint/2010/main" val="1688729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1"/>
          <p:cNvPicPr>
            <a:picLocks noChangeAspect="1"/>
          </p:cNvPicPr>
          <p:nvPr/>
        </p:nvPicPr>
        <p:blipFill>
          <a:blip r:embed="rId3"/>
          <a:srcRect/>
          <a:stretch>
            <a:fillRect/>
          </a:stretch>
        </p:blipFill>
        <p:spPr bwMode="auto">
          <a:xfrm>
            <a:off x="4572000" y="3966948"/>
            <a:ext cx="3590924" cy="2694018"/>
          </a:xfrm>
          <a:prstGeom prst="rect">
            <a:avLst/>
          </a:prstGeom>
          <a:noFill/>
          <a:ln w="9525">
            <a:noFill/>
            <a:miter lim="800000"/>
            <a:headEnd/>
            <a:tailEnd/>
          </a:ln>
        </p:spPr>
      </p:pic>
      <p:pic>
        <p:nvPicPr>
          <p:cNvPr id="141315" name="Picture 6"/>
          <p:cNvPicPr>
            <a:picLocks noChangeAspect="1"/>
          </p:cNvPicPr>
          <p:nvPr/>
        </p:nvPicPr>
        <p:blipFill>
          <a:blip r:embed="rId4"/>
          <a:srcRect/>
          <a:stretch>
            <a:fillRect/>
          </a:stretch>
        </p:blipFill>
        <p:spPr bwMode="auto">
          <a:xfrm>
            <a:off x="848994" y="3769915"/>
            <a:ext cx="1692491" cy="3088085"/>
          </a:xfrm>
          <a:prstGeom prst="rect">
            <a:avLst/>
          </a:prstGeom>
          <a:noFill/>
          <a:ln w="9525">
            <a:noFill/>
            <a:miter lim="800000"/>
            <a:headEnd/>
            <a:tailEnd/>
          </a:ln>
        </p:spPr>
      </p:pic>
      <p:pic>
        <p:nvPicPr>
          <p:cNvPr id="141316" name="Picture 8" descr="Screen Shot 2014-07-08 at 4.51.43 AM.png"/>
          <p:cNvPicPr>
            <a:picLocks noChangeAspect="1"/>
          </p:cNvPicPr>
          <p:nvPr/>
        </p:nvPicPr>
        <p:blipFill>
          <a:blip r:embed="rId5"/>
          <a:srcRect/>
          <a:stretch>
            <a:fillRect/>
          </a:stretch>
        </p:blipFill>
        <p:spPr bwMode="auto">
          <a:xfrm>
            <a:off x="643254" y="1211210"/>
            <a:ext cx="7455535" cy="2558705"/>
          </a:xfrm>
          <a:prstGeom prst="rect">
            <a:avLst/>
          </a:prstGeom>
          <a:noFill/>
          <a:ln w="9525">
            <a:noFill/>
            <a:miter lim="800000"/>
            <a:headEnd/>
            <a:tailEnd/>
          </a:ln>
        </p:spPr>
      </p:pic>
      <p:pic>
        <p:nvPicPr>
          <p:cNvPr id="5" name="Picture 4"/>
          <p:cNvPicPr>
            <a:picLocks noChangeAspect="1" noChangeArrowheads="1"/>
          </p:cNvPicPr>
          <p:nvPr/>
        </p:nvPicPr>
        <p:blipFill>
          <a:blip r:embed="rId6"/>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3" name="Slide Number Placeholder 2"/>
          <p:cNvSpPr>
            <a:spLocks noGrp="1"/>
          </p:cNvSpPr>
          <p:nvPr>
            <p:ph type="sldNum" sz="quarter" idx="12"/>
          </p:nvPr>
        </p:nvSpPr>
        <p:spPr/>
        <p:txBody>
          <a:bodyPr/>
          <a:lstStyle/>
          <a:p>
            <a:pPr>
              <a:defRPr/>
            </a:pPr>
            <a:fld id="{4F390B5D-F65E-42EA-8EB9-2C2A86956556}"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81063"/>
            <a:ext cx="8229600" cy="1143000"/>
          </a:xfrm>
        </p:spPr>
        <p:txBody>
          <a:bodyPr rtlCol="0">
            <a:normAutofit/>
          </a:bodyPr>
          <a:lstStyle/>
          <a:p>
            <a:pPr fontAlgn="auto">
              <a:spcAft>
                <a:spcPts val="0"/>
              </a:spcAft>
              <a:defRPr/>
            </a:pPr>
            <a:r>
              <a:rPr lang="en-US" dirty="0">
                <a:effectLst>
                  <a:outerShdw blurRad="38100" dist="38100" dir="2700000" algn="tl">
                    <a:srgbClr val="DDDDDD"/>
                  </a:outerShdw>
                </a:effectLst>
                <a:cs typeface="Calibri"/>
              </a:rPr>
              <a:t>Mixing Opioids with Benzos</a:t>
            </a:r>
          </a:p>
        </p:txBody>
      </p:sp>
      <p:sp>
        <p:nvSpPr>
          <p:cNvPr id="3" name="Content Placeholder 2"/>
          <p:cNvSpPr>
            <a:spLocks noGrp="1"/>
          </p:cNvSpPr>
          <p:nvPr>
            <p:ph idx="4294967295"/>
          </p:nvPr>
        </p:nvSpPr>
        <p:spPr>
          <a:xfrm>
            <a:off x="0" y="2022475"/>
            <a:ext cx="8229600" cy="4525963"/>
          </a:xfrm>
        </p:spPr>
        <p:txBody>
          <a:bodyPr rtlCol="0">
            <a:normAutofit/>
          </a:bodyPr>
          <a:lstStyle/>
          <a:p>
            <a:pPr fontAlgn="auto">
              <a:lnSpc>
                <a:spcPct val="90000"/>
              </a:lnSpc>
              <a:spcAft>
                <a:spcPts val="0"/>
              </a:spcAft>
              <a:buClr>
                <a:srgbClr val="009999"/>
              </a:buClr>
              <a:buSzPct val="65000"/>
              <a:buFont typeface="Arial" pitchFamily="34" charset="0"/>
              <a:buChar char="•"/>
              <a:defRPr/>
            </a:pPr>
            <a:r>
              <a:rPr lang="en-US" sz="3000" kern="0" dirty="0">
                <a:solidFill>
                  <a:schemeClr val="accent1">
                    <a:lumMod val="50000"/>
                  </a:schemeClr>
                </a:solidFill>
              </a:rPr>
              <a:t>Combining opioids with benzodiazepines or alcohol leads to a worse outcome</a:t>
            </a:r>
          </a:p>
          <a:p>
            <a:pPr fontAlgn="auto">
              <a:lnSpc>
                <a:spcPct val="90000"/>
              </a:lnSpc>
              <a:spcAft>
                <a:spcPts val="0"/>
              </a:spcAft>
              <a:buClr>
                <a:srgbClr val="009999"/>
              </a:buClr>
              <a:buSzPct val="65000"/>
              <a:buFont typeface="Arial" pitchFamily="34" charset="0"/>
              <a:buChar char="•"/>
              <a:defRPr/>
            </a:pPr>
            <a:r>
              <a:rPr lang="en-US" sz="3000" kern="0" dirty="0">
                <a:solidFill>
                  <a:schemeClr val="accent1">
                    <a:lumMod val="50000"/>
                  </a:schemeClr>
                </a:solidFill>
              </a:rPr>
              <a:t>Benzos are psychoactive drugs </a:t>
            </a:r>
            <a:r>
              <a:rPr lang="en-US" sz="3000" kern="0" dirty="0" smtClean="0">
                <a:solidFill>
                  <a:schemeClr val="accent1">
                    <a:lumMod val="50000"/>
                  </a:schemeClr>
                </a:solidFill>
              </a:rPr>
              <a:t>prescribed for sedation, anxiety, sleep and seizures </a:t>
            </a:r>
          </a:p>
          <a:p>
            <a:pPr fontAlgn="auto">
              <a:lnSpc>
                <a:spcPct val="90000"/>
              </a:lnSpc>
              <a:spcAft>
                <a:spcPts val="0"/>
              </a:spcAft>
              <a:buClr>
                <a:srgbClr val="009999"/>
              </a:buClr>
              <a:buSzPct val="65000"/>
              <a:buFont typeface="Arial" pitchFamily="34" charset="0"/>
              <a:buChar char="•"/>
              <a:defRPr/>
            </a:pPr>
            <a:r>
              <a:rPr lang="en-US" sz="3000" kern="0" dirty="0" smtClean="0">
                <a:solidFill>
                  <a:schemeClr val="accent1">
                    <a:lumMod val="50000"/>
                  </a:schemeClr>
                </a:solidFill>
              </a:rPr>
              <a:t>The </a:t>
            </a:r>
            <a:r>
              <a:rPr lang="en-US" sz="3000" kern="0" dirty="0">
                <a:solidFill>
                  <a:schemeClr val="accent1">
                    <a:lumMod val="50000"/>
                  </a:schemeClr>
                </a:solidFill>
              </a:rPr>
              <a:t>most commonly used benzos are: Klonopin, Valium, Ativan, Librium, and Xanax</a:t>
            </a:r>
          </a:p>
          <a:p>
            <a:pPr fontAlgn="auto">
              <a:spcAft>
                <a:spcPts val="0"/>
              </a:spcAft>
              <a:buFont typeface="Arial" pitchFamily="34" charset="0"/>
              <a:buChar char="•"/>
              <a:defRPr/>
            </a:pPr>
            <a:endParaRPr lang="en-US" dirty="0">
              <a:solidFill>
                <a:schemeClr val="tx1">
                  <a:lumMod val="50000"/>
                  <a:lumOff val="50000"/>
                </a:schemeClr>
              </a:solidFill>
            </a:endParaRPr>
          </a:p>
        </p:txBody>
      </p:sp>
      <p:pic>
        <p:nvPicPr>
          <p:cNvPr id="143364" name="Picture 4" descr="Picture of DIAZEPAM 10 MG TABLET"/>
          <p:cNvPicPr>
            <a:picLocks noChangeAspect="1" noChangeArrowheads="1"/>
          </p:cNvPicPr>
          <p:nvPr/>
        </p:nvPicPr>
        <p:blipFill>
          <a:blip r:embed="rId3"/>
          <a:srcRect t="18520" b="11111"/>
          <a:stretch>
            <a:fillRect/>
          </a:stretch>
        </p:blipFill>
        <p:spPr bwMode="auto">
          <a:xfrm>
            <a:off x="685800" y="4876800"/>
            <a:ext cx="2006600" cy="1504950"/>
          </a:xfrm>
          <a:prstGeom prst="rect">
            <a:avLst/>
          </a:prstGeom>
          <a:noFill/>
          <a:ln w="9525">
            <a:noFill/>
            <a:miter lim="800000"/>
            <a:headEnd/>
            <a:tailEnd/>
          </a:ln>
        </p:spPr>
      </p:pic>
      <p:pic>
        <p:nvPicPr>
          <p:cNvPr id="143365" name="Picture 8" descr="Xanax (Alprazolam)">
            <a:hlinkClick r:id="rId4"/>
          </p:cNvPr>
          <p:cNvPicPr>
            <a:picLocks noChangeAspect="1" noChangeArrowheads="1"/>
          </p:cNvPicPr>
          <p:nvPr/>
        </p:nvPicPr>
        <p:blipFill>
          <a:blip r:embed="rId5"/>
          <a:srcRect t="16000" b="14667"/>
          <a:stretch>
            <a:fillRect/>
          </a:stretch>
        </p:blipFill>
        <p:spPr bwMode="auto">
          <a:xfrm>
            <a:off x="3581400" y="4876800"/>
            <a:ext cx="1962150" cy="1504950"/>
          </a:xfrm>
          <a:prstGeom prst="rect">
            <a:avLst/>
          </a:prstGeom>
          <a:noFill/>
          <a:ln w="9525">
            <a:noFill/>
            <a:miter lim="800000"/>
            <a:headEnd/>
            <a:tailEnd/>
          </a:ln>
        </p:spPr>
      </p:pic>
      <p:pic>
        <p:nvPicPr>
          <p:cNvPr id="143366" name="Picture 6" descr="Picture of VALIUM 10 MG TABLET"/>
          <p:cNvPicPr>
            <a:picLocks noChangeAspect="1" noChangeArrowheads="1"/>
          </p:cNvPicPr>
          <p:nvPr/>
        </p:nvPicPr>
        <p:blipFill>
          <a:blip r:embed="rId6"/>
          <a:srcRect t="7407" b="14815"/>
          <a:stretch>
            <a:fillRect/>
          </a:stretch>
        </p:blipFill>
        <p:spPr bwMode="auto">
          <a:xfrm>
            <a:off x="6477000" y="4876800"/>
            <a:ext cx="1925638" cy="1504950"/>
          </a:xfrm>
          <a:prstGeom prst="rect">
            <a:avLst/>
          </a:prstGeom>
          <a:noFill/>
          <a:ln w="9525">
            <a:noFill/>
            <a:miter lim="800000"/>
            <a:headEnd/>
            <a:tailEnd/>
          </a:ln>
        </p:spPr>
      </p:pic>
      <p:pic>
        <p:nvPicPr>
          <p:cNvPr id="7" name="Picture 6"/>
          <p:cNvPicPr>
            <a:picLocks noChangeAspect="1" noChangeArrowheads="1"/>
          </p:cNvPicPr>
          <p:nvPr/>
        </p:nvPicPr>
        <p:blipFill>
          <a:blip r:embed="rId7"/>
          <a:srcRect/>
          <a:stretch>
            <a:fillRect/>
          </a:stretch>
        </p:blipFill>
        <p:spPr bwMode="auto">
          <a:xfrm>
            <a:off x="0" y="0"/>
            <a:ext cx="9144000" cy="10445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5" name="Slide Number Placeholder 4"/>
          <p:cNvSpPr>
            <a:spLocks noGrp="1"/>
          </p:cNvSpPr>
          <p:nvPr>
            <p:ph type="sldNum" sz="quarter" idx="12"/>
          </p:nvPr>
        </p:nvSpPr>
        <p:spPr/>
        <p:txBody>
          <a:bodyPr/>
          <a:lstStyle/>
          <a:p>
            <a:pPr>
              <a:defRPr/>
            </a:pPr>
            <a:fld id="{4F390B5D-F65E-42EA-8EB9-2C2A86956556}"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0" y="758825"/>
            <a:ext cx="8972550" cy="1143000"/>
          </a:xfrm>
        </p:spPr>
        <p:txBody>
          <a:bodyPr/>
          <a:lstStyle/>
          <a:p>
            <a:r>
              <a:rPr lang="en-US" sz="3400" dirty="0" smtClean="0"/>
              <a:t>Medications for Opioid Overdose and Treatment</a:t>
            </a:r>
          </a:p>
        </p:txBody>
      </p:sp>
      <p:sp>
        <p:nvSpPr>
          <p:cNvPr id="3" name="Content Placeholder 2"/>
          <p:cNvSpPr>
            <a:spLocks noGrp="1"/>
          </p:cNvSpPr>
          <p:nvPr>
            <p:ph sz="quarter" idx="1"/>
          </p:nvPr>
        </p:nvSpPr>
        <p:spPr>
          <a:xfrm>
            <a:off x="762000" y="1646238"/>
            <a:ext cx="7924800" cy="5029200"/>
          </a:xfrm>
        </p:spPr>
        <p:txBody>
          <a:bodyPr rtlCol="0">
            <a:normAutofit fontScale="62500" lnSpcReduction="20000"/>
          </a:bodyPr>
          <a:lstStyle/>
          <a:p>
            <a:pPr fontAlgn="auto">
              <a:spcAft>
                <a:spcPts val="0"/>
              </a:spcAft>
              <a:buFont typeface="Arial"/>
              <a:buChar char="•"/>
              <a:defRPr/>
            </a:pPr>
            <a:r>
              <a:rPr lang="en-US" dirty="0" smtClean="0"/>
              <a:t>Narcan</a:t>
            </a:r>
            <a:r>
              <a:rPr lang="en-US" dirty="0"/>
              <a:t>® = </a:t>
            </a:r>
            <a:r>
              <a:rPr lang="en-US" dirty="0" smtClean="0"/>
              <a:t>naloxone</a:t>
            </a:r>
          </a:p>
          <a:p>
            <a:pPr lvl="1" fontAlgn="auto">
              <a:spcAft>
                <a:spcPts val="0"/>
              </a:spcAft>
              <a:buFont typeface="Arial" pitchFamily="34" charset="0"/>
              <a:buChar char="•"/>
              <a:defRPr/>
            </a:pPr>
            <a:r>
              <a:rPr lang="en-US" dirty="0" smtClean="0"/>
              <a:t>Reverses opioid overdose</a:t>
            </a:r>
          </a:p>
          <a:p>
            <a:pPr lvl="1" fontAlgn="auto">
              <a:spcAft>
                <a:spcPts val="0"/>
              </a:spcAft>
              <a:buFont typeface="Arial" pitchFamily="34" charset="0"/>
              <a:buChar char="•"/>
              <a:defRPr/>
            </a:pPr>
            <a:r>
              <a:rPr lang="en-US" dirty="0" smtClean="0"/>
              <a:t>Short and fast-acting opioid blocker</a:t>
            </a:r>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a:t>Vivitrol® = naltrexone</a:t>
            </a:r>
          </a:p>
          <a:p>
            <a:pPr lvl="1" fontAlgn="auto">
              <a:spcAft>
                <a:spcPts val="0"/>
              </a:spcAft>
              <a:buFont typeface="Arial" pitchFamily="34" charset="0"/>
              <a:buChar char="•"/>
              <a:defRPr/>
            </a:pPr>
            <a:r>
              <a:rPr lang="en-US" dirty="0"/>
              <a:t>Treatment for opioid and alcohol addiction</a:t>
            </a:r>
          </a:p>
          <a:p>
            <a:pPr lvl="1" fontAlgn="auto">
              <a:spcAft>
                <a:spcPts val="0"/>
              </a:spcAft>
              <a:buFont typeface="Arial" pitchFamily="34" charset="0"/>
              <a:buChar char="•"/>
              <a:defRPr/>
            </a:pPr>
            <a:r>
              <a:rPr lang="en-US" dirty="0"/>
              <a:t>Long-acting opioid blocker</a:t>
            </a:r>
          </a:p>
          <a:p>
            <a:pPr lvl="1"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a:t>Suboxone® = </a:t>
            </a:r>
            <a:r>
              <a:rPr lang="en-US" dirty="0" smtClean="0"/>
              <a:t>buprenorphine </a:t>
            </a:r>
            <a:r>
              <a:rPr lang="en-US" dirty="0"/>
              <a:t>+ </a:t>
            </a:r>
            <a:r>
              <a:rPr lang="en-US" dirty="0" smtClean="0"/>
              <a:t>naloxone</a:t>
            </a:r>
          </a:p>
          <a:p>
            <a:pPr lvl="1" fontAlgn="auto">
              <a:spcAft>
                <a:spcPts val="0"/>
              </a:spcAft>
              <a:buFont typeface="Arial" pitchFamily="34" charset="0"/>
              <a:buChar char="•"/>
              <a:defRPr/>
            </a:pPr>
            <a:r>
              <a:rPr lang="en-US" dirty="0" smtClean="0"/>
              <a:t>Treatment for opioid addiction</a:t>
            </a:r>
            <a:endParaRPr lang="en-US" dirty="0"/>
          </a:p>
          <a:p>
            <a:pPr lvl="1" fontAlgn="auto">
              <a:spcAft>
                <a:spcPts val="0"/>
              </a:spcAft>
              <a:buFont typeface="Arial" pitchFamily="34" charset="0"/>
              <a:buChar char="•"/>
              <a:defRPr/>
            </a:pPr>
            <a:r>
              <a:rPr lang="en-US" dirty="0" smtClean="0"/>
              <a:t>The naloxone is added to discourage injecting or sniffing </a:t>
            </a:r>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Subutex</a:t>
            </a:r>
            <a:r>
              <a:rPr lang="en-US" dirty="0"/>
              <a:t>® = </a:t>
            </a:r>
            <a:r>
              <a:rPr lang="en-US" dirty="0" smtClean="0"/>
              <a:t>buprenorphine only</a:t>
            </a:r>
          </a:p>
          <a:p>
            <a:pPr lvl="1" fontAlgn="auto">
              <a:spcAft>
                <a:spcPts val="0"/>
              </a:spcAft>
              <a:buFont typeface="Arial" pitchFamily="34" charset="0"/>
              <a:buChar char="•"/>
              <a:defRPr/>
            </a:pPr>
            <a:r>
              <a:rPr lang="en-US" dirty="0" smtClean="0"/>
              <a:t>Treatment for opioid addiction in pregnant women</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Methadone aka dolophine and methadose</a:t>
            </a:r>
          </a:p>
          <a:p>
            <a:pPr lvl="1" fontAlgn="auto">
              <a:spcAft>
                <a:spcPts val="0"/>
              </a:spcAft>
              <a:buFont typeface="Arial" pitchFamily="34" charset="0"/>
              <a:buChar char="•"/>
              <a:defRPr/>
            </a:pPr>
            <a:r>
              <a:rPr lang="en-US" dirty="0" smtClean="0"/>
              <a:t>Treatment for opioid addiction or pain</a:t>
            </a:r>
            <a:endParaRPr lang="en-US" dirty="0"/>
          </a:p>
          <a:p>
            <a:pPr fontAlgn="auto">
              <a:spcAft>
                <a:spcPts val="0"/>
              </a:spcAft>
              <a:buFont typeface="Arial" pitchFamily="34" charset="0"/>
              <a:buChar char="•"/>
              <a:defRPr/>
            </a:pPr>
            <a:endParaRPr lang="en-US" dirty="0"/>
          </a:p>
        </p:txBody>
      </p:sp>
      <p:sp>
        <p:nvSpPr>
          <p:cNvPr id="2" name="TextBox 1"/>
          <p:cNvSpPr txBox="1"/>
          <p:nvPr/>
        </p:nvSpPr>
        <p:spPr>
          <a:xfrm>
            <a:off x="4981575" y="4323080"/>
            <a:ext cx="3152775" cy="1200150"/>
          </a:xfrm>
          <a:prstGeom prst="rect">
            <a:avLst/>
          </a:prstGeom>
        </p:spPr>
        <p:style>
          <a:lnRef idx="1">
            <a:schemeClr val="accent6"/>
          </a:lnRef>
          <a:fillRef idx="3">
            <a:schemeClr val="accent6"/>
          </a:fillRef>
          <a:effectRef idx="2">
            <a:schemeClr val="accent6"/>
          </a:effectRef>
          <a:fontRef idx="minor">
            <a:schemeClr val="lt1"/>
          </a:fontRef>
        </p:style>
        <p:txBody>
          <a:bodyPr anchor="ctr">
            <a:spAutoFit/>
          </a:bodyPr>
          <a:lstStyle/>
          <a:p>
            <a:pPr algn="ctr" fontAlgn="auto">
              <a:spcBef>
                <a:spcPts val="0"/>
              </a:spcBef>
              <a:spcAft>
                <a:spcPts val="0"/>
              </a:spcAft>
              <a:defRPr/>
            </a:pPr>
            <a:r>
              <a:rPr lang="en-US" sz="2400" dirty="0"/>
              <a:t>Street value because they </a:t>
            </a:r>
            <a:r>
              <a:rPr lang="en-US" sz="2400" i="1" dirty="0"/>
              <a:t>can relieve </a:t>
            </a:r>
          </a:p>
          <a:p>
            <a:pPr algn="ctr" fontAlgn="auto">
              <a:spcBef>
                <a:spcPts val="0"/>
              </a:spcBef>
              <a:spcAft>
                <a:spcPts val="0"/>
              </a:spcAft>
              <a:defRPr/>
            </a:pPr>
            <a:r>
              <a:rPr lang="en-US" sz="2400" dirty="0"/>
              <a:t>withdrawal symptoms</a:t>
            </a:r>
          </a:p>
        </p:txBody>
      </p:sp>
      <p:sp>
        <p:nvSpPr>
          <p:cNvPr id="5" name="TextBox 4"/>
          <p:cNvSpPr txBox="1"/>
          <p:nvPr/>
        </p:nvSpPr>
        <p:spPr>
          <a:xfrm>
            <a:off x="4981575" y="2288540"/>
            <a:ext cx="3124200" cy="12001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n-US" sz="2400" dirty="0"/>
              <a:t>No street value because they </a:t>
            </a:r>
            <a:r>
              <a:rPr lang="en-US" sz="2400" i="1" dirty="0"/>
              <a:t>cause </a:t>
            </a:r>
            <a:r>
              <a:rPr lang="en-US" sz="2400" dirty="0"/>
              <a:t>withdrawal symptoms</a:t>
            </a:r>
          </a:p>
        </p:txBody>
      </p:sp>
      <p:pic>
        <p:nvPicPr>
          <p:cNvPr id="6" name="Picture 5"/>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a:xfrm>
            <a:off x="0" y="1063942"/>
            <a:ext cx="8229600" cy="1143000"/>
          </a:xfrm>
        </p:spPr>
        <p:txBody>
          <a:bodyPr/>
          <a:lstStyle/>
          <a:p>
            <a:r>
              <a:rPr lang="en-US" dirty="0" smtClean="0"/>
              <a:t>Revolving door???</a:t>
            </a:r>
          </a:p>
        </p:txBody>
      </p:sp>
      <p:sp>
        <p:nvSpPr>
          <p:cNvPr id="145411" name="Rectangle 3"/>
          <p:cNvSpPr>
            <a:spLocks noGrp="1"/>
          </p:cNvSpPr>
          <p:nvPr>
            <p:ph sz="quarter" idx="1"/>
          </p:nvPr>
        </p:nvSpPr>
        <p:spPr>
          <a:xfrm>
            <a:off x="126287" y="1715452"/>
            <a:ext cx="6649481" cy="4776788"/>
          </a:xfrm>
        </p:spPr>
        <p:txBody>
          <a:bodyPr/>
          <a:lstStyle/>
          <a:p>
            <a:pPr marL="0" indent="0">
              <a:lnSpc>
                <a:spcPct val="90000"/>
              </a:lnSpc>
              <a:buNone/>
            </a:pPr>
            <a:endParaRPr lang="en-US" sz="2800" dirty="0"/>
          </a:p>
          <a:p>
            <a:pPr>
              <a:lnSpc>
                <a:spcPct val="90000"/>
              </a:lnSpc>
            </a:pPr>
            <a:r>
              <a:rPr lang="en-US" sz="2800" dirty="0" smtClean="0"/>
              <a:t>As it is for tobacco and weight loss, it takes multiple attempts before achieving success</a:t>
            </a:r>
          </a:p>
          <a:p>
            <a:pPr lvl="1">
              <a:lnSpc>
                <a:spcPct val="90000"/>
              </a:lnSpc>
            </a:pPr>
            <a:r>
              <a:rPr lang="en-US" dirty="0" smtClean="0"/>
              <a:t>By definition, addiction is a chronic condition where people make risky choices despite negative consequences</a:t>
            </a:r>
          </a:p>
          <a:p>
            <a:pPr>
              <a:lnSpc>
                <a:spcPct val="90000"/>
              </a:lnSpc>
            </a:pPr>
            <a:r>
              <a:rPr lang="en-US" sz="2800" dirty="0" smtClean="0"/>
              <a:t>With time, treatment works and people get better</a:t>
            </a:r>
          </a:p>
          <a:p>
            <a:pPr lvl="1">
              <a:lnSpc>
                <a:spcPct val="90000"/>
              </a:lnSpc>
            </a:pPr>
            <a:endParaRPr lang="en-US" sz="2400" dirty="0" smtClean="0"/>
          </a:p>
          <a:p>
            <a:pPr>
              <a:lnSpc>
                <a:spcPct val="90000"/>
              </a:lnSpc>
            </a:pPr>
            <a:endParaRPr lang="en-US" sz="2800" dirty="0" smtClean="0"/>
          </a:p>
        </p:txBody>
      </p:sp>
      <p:pic>
        <p:nvPicPr>
          <p:cNvPr id="145412" name="Picture 4" descr="deadaddictsdontrecover"/>
          <p:cNvPicPr>
            <a:picLocks noChangeAspect="1" noChangeArrowheads="1"/>
          </p:cNvPicPr>
          <p:nvPr/>
        </p:nvPicPr>
        <p:blipFill>
          <a:blip r:embed="rId2"/>
          <a:srcRect/>
          <a:stretch>
            <a:fillRect/>
          </a:stretch>
        </p:blipFill>
        <p:spPr bwMode="auto">
          <a:xfrm>
            <a:off x="6672898" y="1349692"/>
            <a:ext cx="2164318" cy="2846070"/>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ctrTitle"/>
          </p:nvPr>
        </p:nvSpPr>
        <p:spPr/>
        <p:txBody>
          <a:bodyPr/>
          <a:lstStyle/>
          <a:p>
            <a:r>
              <a:rPr lang="en-US" b="1" dirty="0" smtClean="0">
                <a:solidFill>
                  <a:srgbClr val="0070C0"/>
                </a:solidFill>
              </a:rPr>
              <a:t>Administering Naloxone </a:t>
            </a:r>
          </a:p>
        </p:txBody>
      </p:sp>
      <p:pic>
        <p:nvPicPr>
          <p:cNvPr id="3" name="Picture 2"/>
          <p:cNvPicPr>
            <a:picLocks noChangeAspect="1" noChangeArrowheads="1"/>
          </p:cNvPicPr>
          <p:nvPr/>
        </p:nvPicPr>
        <p:blipFill>
          <a:blip r:embed="rId2"/>
          <a:srcRect/>
          <a:stretch>
            <a:fillRect/>
          </a:stretch>
        </p:blipFill>
        <p:spPr bwMode="auto">
          <a:xfrm>
            <a:off x="0" y="0"/>
            <a:ext cx="9144000"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95300" y="1577340"/>
            <a:ext cx="4114800" cy="762000"/>
          </a:xfrm>
        </p:spPr>
        <p:txBody>
          <a:bodyPr/>
          <a:lstStyle/>
          <a:p>
            <a:r>
              <a:rPr lang="en-US" sz="2400" b="1" dirty="0" smtClean="0">
                <a:latin typeface="Arial" charset="0"/>
              </a:rPr>
              <a:t>Just high/overmedicated </a:t>
            </a:r>
            <a:endParaRPr lang="en-US" sz="2400" dirty="0" smtClean="0">
              <a:latin typeface="Arial" charset="0"/>
            </a:endParaRPr>
          </a:p>
        </p:txBody>
      </p:sp>
      <p:sp>
        <p:nvSpPr>
          <p:cNvPr id="43011" name="Rectangle 3"/>
          <p:cNvSpPr>
            <a:spLocks noGrp="1" noChangeArrowheads="1"/>
          </p:cNvSpPr>
          <p:nvPr>
            <p:ph sz="quarter" idx="1"/>
          </p:nvPr>
        </p:nvSpPr>
        <p:spPr>
          <a:xfrm>
            <a:off x="533400" y="2339340"/>
            <a:ext cx="4038600" cy="3932238"/>
          </a:xfrm>
          <a:solidFill>
            <a:srgbClr val="008000"/>
          </a:solidFill>
        </p:spPr>
        <p:txBody>
          <a:bodyPr/>
          <a:lstStyle/>
          <a:p>
            <a:pPr>
              <a:spcBef>
                <a:spcPts val="600"/>
              </a:spcBef>
            </a:pPr>
            <a:r>
              <a:rPr lang="en-US" sz="2200" dirty="0" smtClean="0">
                <a:solidFill>
                  <a:srgbClr val="FFFFFF"/>
                </a:solidFill>
              </a:rPr>
              <a:t>Small pupils</a:t>
            </a:r>
          </a:p>
          <a:p>
            <a:pPr>
              <a:spcBef>
                <a:spcPts val="600"/>
              </a:spcBef>
            </a:pPr>
            <a:r>
              <a:rPr lang="en-US" sz="2200" dirty="0" smtClean="0">
                <a:solidFill>
                  <a:srgbClr val="FFFFFF"/>
                </a:solidFill>
              </a:rPr>
              <a:t>Drowsy, but arousable</a:t>
            </a:r>
          </a:p>
          <a:p>
            <a:pPr lvl="1">
              <a:spcBef>
                <a:spcPts val="600"/>
              </a:spcBef>
            </a:pPr>
            <a:r>
              <a:rPr lang="en-US" sz="2000" dirty="0" smtClean="0">
                <a:solidFill>
                  <a:srgbClr val="FFFFFF"/>
                </a:solidFill>
              </a:rPr>
              <a:t>Responds to sternal rub</a:t>
            </a:r>
          </a:p>
          <a:p>
            <a:pPr>
              <a:spcBef>
                <a:spcPts val="600"/>
              </a:spcBef>
            </a:pPr>
            <a:r>
              <a:rPr lang="en-US" sz="2200" dirty="0" smtClean="0">
                <a:solidFill>
                  <a:srgbClr val="FFFFFF"/>
                </a:solidFill>
              </a:rPr>
              <a:t>Speech is slurred</a:t>
            </a:r>
          </a:p>
          <a:p>
            <a:pPr>
              <a:spcBef>
                <a:spcPts val="600"/>
              </a:spcBef>
            </a:pPr>
            <a:r>
              <a:rPr lang="en-US" sz="2200" dirty="0" smtClean="0">
                <a:solidFill>
                  <a:srgbClr val="FFFFFF"/>
                </a:solidFill>
              </a:rPr>
              <a:t>Drowsy, but breathing </a:t>
            </a:r>
          </a:p>
          <a:p>
            <a:pPr lvl="1">
              <a:spcBef>
                <a:spcPts val="600"/>
              </a:spcBef>
            </a:pPr>
            <a:r>
              <a:rPr lang="en-US" sz="2200" dirty="0" smtClean="0">
                <a:solidFill>
                  <a:srgbClr val="FFFFFF"/>
                </a:solidFill>
              </a:rPr>
              <a:t>8 or more times per minute </a:t>
            </a:r>
          </a:p>
          <a:p>
            <a:pPr>
              <a:spcBef>
                <a:spcPts val="600"/>
              </a:spcBef>
              <a:buFontTx/>
              <a:buNone/>
            </a:pPr>
            <a:endParaRPr lang="en-US" dirty="0" smtClean="0">
              <a:latin typeface="Arial" charset="0"/>
            </a:endParaRPr>
          </a:p>
        </p:txBody>
      </p:sp>
      <p:sp>
        <p:nvSpPr>
          <p:cNvPr id="82947" name="Rectangle 2"/>
          <p:cNvSpPr txBox="1">
            <a:spLocks noChangeArrowheads="1"/>
          </p:cNvSpPr>
          <p:nvPr/>
        </p:nvSpPr>
        <p:spPr bwMode="auto">
          <a:xfrm>
            <a:off x="4533900" y="1626870"/>
            <a:ext cx="4114800" cy="685800"/>
          </a:xfrm>
          <a:prstGeom prst="rect">
            <a:avLst/>
          </a:prstGeom>
          <a:noFill/>
          <a:ln w="9525">
            <a:noFill/>
            <a:miter lim="800000"/>
            <a:headEnd/>
            <a:tailEnd/>
          </a:ln>
        </p:spPr>
        <p:txBody>
          <a:bodyPr anchor="ctr"/>
          <a:lstStyle/>
          <a:p>
            <a:pPr algn="ctr"/>
            <a:r>
              <a:rPr lang="en-US" sz="2400" b="1" dirty="0">
                <a:latin typeface="Calibri" pitchFamily="34" charset="0"/>
                <a:ea typeface="ＭＳ Ｐゴシック"/>
                <a:cs typeface="ＭＳ Ｐゴシック"/>
              </a:rPr>
              <a:t>Overdose</a:t>
            </a:r>
            <a:r>
              <a:rPr lang="en-US" sz="2400" dirty="0">
                <a:latin typeface="Calibri" pitchFamily="34" charset="0"/>
                <a:ea typeface="ＭＳ Ｐゴシック"/>
                <a:cs typeface="ＭＳ Ｐゴシック"/>
              </a:rPr>
              <a:t> </a:t>
            </a:r>
          </a:p>
        </p:txBody>
      </p:sp>
      <p:sp>
        <p:nvSpPr>
          <p:cNvPr id="5" name="Rectangle 3"/>
          <p:cNvSpPr txBox="1">
            <a:spLocks noChangeArrowheads="1"/>
          </p:cNvSpPr>
          <p:nvPr/>
        </p:nvSpPr>
        <p:spPr bwMode="auto">
          <a:xfrm>
            <a:off x="4610100" y="2312670"/>
            <a:ext cx="4038600" cy="3932238"/>
          </a:xfrm>
          <a:prstGeom prst="rect">
            <a:avLst/>
          </a:prstGeom>
          <a:solidFill>
            <a:srgbClr val="FFFF00"/>
          </a:solidFill>
          <a:ln w="9525">
            <a:noFill/>
            <a:miter lim="800000"/>
            <a:headEnd/>
            <a:tailEnd/>
          </a:ln>
        </p:spPr>
        <p:txBody>
          <a:bodyPr/>
          <a:lstStyle/>
          <a:p>
            <a:pPr marL="342900" indent="-342900" defTabSz="914400">
              <a:spcBef>
                <a:spcPts val="600"/>
              </a:spcBef>
              <a:buFont typeface="Arial" charset="0"/>
              <a:buChar char="•"/>
            </a:pPr>
            <a:r>
              <a:rPr lang="en-US" sz="2200" dirty="0">
                <a:latin typeface="Calibri" pitchFamily="34" charset="0"/>
              </a:rPr>
              <a:t>Small pupils</a:t>
            </a:r>
          </a:p>
          <a:p>
            <a:pPr marL="342900" indent="-342900" defTabSz="914400">
              <a:spcBef>
                <a:spcPts val="600"/>
              </a:spcBef>
              <a:buFont typeface="Arial" charset="0"/>
              <a:buChar char="•"/>
            </a:pPr>
            <a:r>
              <a:rPr lang="en-US" sz="2200" dirty="0">
                <a:latin typeface="Calibri" pitchFamily="34" charset="0"/>
              </a:rPr>
              <a:t>Not arousable</a:t>
            </a:r>
          </a:p>
          <a:p>
            <a:pPr marL="742950" lvl="1" indent="-285750" defTabSz="914400">
              <a:spcBef>
                <a:spcPts val="600"/>
              </a:spcBef>
              <a:buFont typeface="Arial" charset="0"/>
              <a:buChar char="–"/>
            </a:pPr>
            <a:r>
              <a:rPr lang="en-US" sz="2000" dirty="0">
                <a:latin typeface="Calibri" pitchFamily="34" charset="0"/>
              </a:rPr>
              <a:t>No response to sternal rub</a:t>
            </a:r>
          </a:p>
          <a:p>
            <a:pPr marL="342900" indent="-342900" defTabSz="914400">
              <a:spcBef>
                <a:spcPts val="600"/>
              </a:spcBef>
              <a:buFont typeface="Arial" charset="0"/>
              <a:buChar char="•"/>
            </a:pPr>
            <a:r>
              <a:rPr lang="en-US" sz="2200" dirty="0">
                <a:latin typeface="Calibri" pitchFamily="34" charset="0"/>
              </a:rPr>
              <a:t>Not speaking</a:t>
            </a:r>
          </a:p>
          <a:p>
            <a:pPr marL="342900" indent="-342900" defTabSz="914400">
              <a:lnSpc>
                <a:spcPct val="90000"/>
              </a:lnSpc>
              <a:spcBef>
                <a:spcPts val="600"/>
              </a:spcBef>
              <a:buFont typeface="Arial" charset="0"/>
              <a:buChar char="•"/>
            </a:pPr>
            <a:r>
              <a:rPr lang="en-US" sz="2200" dirty="0">
                <a:latin typeface="Calibri" pitchFamily="34" charset="0"/>
              </a:rPr>
              <a:t>Breathing slow or stopped</a:t>
            </a:r>
          </a:p>
          <a:p>
            <a:pPr marL="742950" lvl="1" indent="-285750" defTabSz="914400">
              <a:lnSpc>
                <a:spcPct val="90000"/>
              </a:lnSpc>
              <a:spcBef>
                <a:spcPts val="600"/>
              </a:spcBef>
              <a:buFont typeface="Arial" charset="0"/>
              <a:buChar char="–"/>
            </a:pPr>
            <a:r>
              <a:rPr lang="en-US" sz="2000" dirty="0">
                <a:latin typeface="Calibri" pitchFamily="34" charset="0"/>
              </a:rPr>
              <a:t>&lt; 8 times per minute </a:t>
            </a:r>
          </a:p>
          <a:p>
            <a:pPr marL="742950" lvl="1" indent="-285750" defTabSz="914400">
              <a:lnSpc>
                <a:spcPct val="90000"/>
              </a:lnSpc>
              <a:spcBef>
                <a:spcPts val="600"/>
              </a:spcBef>
              <a:buFont typeface="Arial" charset="0"/>
              <a:buChar char="–"/>
            </a:pPr>
            <a:r>
              <a:rPr lang="en-US" sz="2000" dirty="0">
                <a:latin typeface="Calibri" pitchFamily="34" charset="0"/>
              </a:rPr>
              <a:t>May hear choking sounds or a gurgling/snoring noise</a:t>
            </a:r>
          </a:p>
          <a:p>
            <a:pPr marL="742950" lvl="1" indent="-285750" defTabSz="914400">
              <a:lnSpc>
                <a:spcPct val="90000"/>
              </a:lnSpc>
              <a:spcBef>
                <a:spcPts val="600"/>
              </a:spcBef>
              <a:buFont typeface="Arial" charset="0"/>
              <a:buChar char="–"/>
            </a:pPr>
            <a:r>
              <a:rPr lang="en-US" sz="2000" dirty="0">
                <a:latin typeface="Calibri" pitchFamily="34" charset="0"/>
              </a:rPr>
              <a:t>Blue/gray lips and fingertips</a:t>
            </a:r>
          </a:p>
        </p:txBody>
      </p:sp>
      <p:sp>
        <p:nvSpPr>
          <p:cNvPr id="6" name="Rectangle 2"/>
          <p:cNvSpPr txBox="1">
            <a:spLocks noChangeArrowheads="1"/>
          </p:cNvSpPr>
          <p:nvPr/>
        </p:nvSpPr>
        <p:spPr>
          <a:xfrm>
            <a:off x="495300" y="838200"/>
            <a:ext cx="8226425" cy="1143000"/>
          </a:xfrm>
          <a:prstGeom prst="rect">
            <a:avLst/>
          </a:prstGeom>
        </p:spPr>
        <p:txBody>
          <a:bodyPr anchor="ctr">
            <a:normAutofit/>
          </a:bodyPr>
          <a:lstStyle/>
          <a:p>
            <a:pPr algn="ctr" defTabSz="914400"/>
            <a:r>
              <a:rPr lang="en-US" sz="3600" dirty="0">
                <a:latin typeface="Calibri" pitchFamily="34" charset="0"/>
              </a:rPr>
              <a:t>Just high/overmedicated vs. overdose</a:t>
            </a:r>
          </a:p>
        </p:txBody>
      </p:sp>
      <p:sp>
        <p:nvSpPr>
          <p:cNvPr id="8" name="Rectangle 2"/>
          <p:cNvSpPr txBox="1">
            <a:spLocks noChangeArrowheads="1"/>
          </p:cNvSpPr>
          <p:nvPr/>
        </p:nvSpPr>
        <p:spPr bwMode="auto">
          <a:xfrm>
            <a:off x="381000" y="6100763"/>
            <a:ext cx="4114800" cy="762000"/>
          </a:xfrm>
          <a:prstGeom prst="rect">
            <a:avLst/>
          </a:prstGeom>
          <a:noFill/>
          <a:ln w="9525">
            <a:noFill/>
            <a:miter lim="800000"/>
            <a:headEnd/>
            <a:tailEnd/>
          </a:ln>
        </p:spPr>
        <p:txBody>
          <a:bodyPr anchor="ctr"/>
          <a:lstStyle/>
          <a:p>
            <a:pPr algn="ctr"/>
            <a:r>
              <a:rPr lang="en-US" sz="2400" b="1" dirty="0">
                <a:latin typeface="Calibri" pitchFamily="34" charset="0"/>
              </a:rPr>
              <a:t>&gt;&gt; Stimulate and observe </a:t>
            </a:r>
          </a:p>
        </p:txBody>
      </p:sp>
      <p:sp>
        <p:nvSpPr>
          <p:cNvPr id="9" name="Rectangle 2"/>
          <p:cNvSpPr txBox="1">
            <a:spLocks noChangeArrowheads="1"/>
          </p:cNvSpPr>
          <p:nvPr/>
        </p:nvSpPr>
        <p:spPr bwMode="auto">
          <a:xfrm>
            <a:off x="4419600" y="6096000"/>
            <a:ext cx="4114800" cy="762000"/>
          </a:xfrm>
          <a:prstGeom prst="rect">
            <a:avLst/>
          </a:prstGeom>
          <a:noFill/>
          <a:ln w="9525">
            <a:noFill/>
            <a:miter lim="800000"/>
            <a:headEnd/>
            <a:tailEnd/>
          </a:ln>
        </p:spPr>
        <p:txBody>
          <a:bodyPr anchor="ctr"/>
          <a:lstStyle/>
          <a:p>
            <a:pPr algn="ctr" defTabSz="914400"/>
            <a:r>
              <a:rPr lang="en-US" sz="2000" b="1" dirty="0"/>
              <a:t>&gt;&gt; Rescue breathe + give naloxone</a:t>
            </a:r>
          </a:p>
        </p:txBody>
      </p:sp>
      <p:pic>
        <p:nvPicPr>
          <p:cNvPr id="10" name="Picture 9"/>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011">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011">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nimBg="1"/>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57175" y="1248499"/>
            <a:ext cx="531813" cy="523875"/>
          </a:xfrm>
          <a:prstGeom prst="ellipse">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788988" y="938937"/>
            <a:ext cx="7726362" cy="1143000"/>
          </a:xfrm>
        </p:spPr>
        <p:txBody>
          <a:bodyPr rtlCol="0">
            <a:normAutofit/>
          </a:bodyPr>
          <a:lstStyle/>
          <a:p>
            <a:pPr algn="l" fontAlgn="auto">
              <a:spcAft>
                <a:spcPts val="0"/>
              </a:spcAft>
              <a:defRPr/>
            </a:pPr>
            <a:r>
              <a:rPr lang="en-US" sz="4000" b="1" dirty="0" smtClean="0">
                <a:solidFill>
                  <a:prstClr val="black"/>
                </a:solidFill>
                <a:latin typeface="+mn-lt"/>
              </a:rPr>
              <a:t>Recognize </a:t>
            </a:r>
            <a:r>
              <a:rPr lang="en-US" sz="4000" b="1" dirty="0">
                <a:solidFill>
                  <a:prstClr val="black"/>
                </a:solidFill>
                <a:latin typeface="+mn-lt"/>
              </a:rPr>
              <a:t>Overdose</a:t>
            </a:r>
            <a:endParaRPr lang="en-US" b="1" dirty="0">
              <a:latin typeface="+mn-lt"/>
            </a:endParaRPr>
          </a:p>
        </p:txBody>
      </p:sp>
      <p:sp>
        <p:nvSpPr>
          <p:cNvPr id="3" name="Content Placeholder 2"/>
          <p:cNvSpPr>
            <a:spLocks noGrp="1"/>
          </p:cNvSpPr>
          <p:nvPr>
            <p:ph sz="quarter" idx="1"/>
          </p:nvPr>
        </p:nvSpPr>
        <p:spPr>
          <a:xfrm>
            <a:off x="428625" y="2122717"/>
            <a:ext cx="7734300" cy="4564063"/>
          </a:xfrm>
        </p:spPr>
        <p:txBody>
          <a:bodyPr>
            <a:normAutofit lnSpcReduction="10000"/>
          </a:bodyPr>
          <a:lstStyle/>
          <a:p>
            <a:pPr>
              <a:lnSpc>
                <a:spcPct val="80000"/>
              </a:lnSpc>
              <a:spcAft>
                <a:spcPts val="1800"/>
              </a:spcAft>
            </a:pPr>
            <a:r>
              <a:rPr lang="en-US" sz="2500" dirty="0" smtClean="0"/>
              <a:t>If a person is not breathing or is struggling to breath: call out name and rub knuckles of a closed fist over the sternum (Sternum Rub)</a:t>
            </a:r>
          </a:p>
          <a:p>
            <a:pPr>
              <a:lnSpc>
                <a:spcPct val="80000"/>
              </a:lnSpc>
            </a:pPr>
            <a:r>
              <a:rPr lang="en-US" sz="2500" dirty="0" smtClean="0"/>
              <a:t>Signs of drug use?</a:t>
            </a:r>
          </a:p>
          <a:p>
            <a:pPr lvl="1">
              <a:lnSpc>
                <a:spcPct val="80000"/>
              </a:lnSpc>
              <a:spcAft>
                <a:spcPts val="1800"/>
              </a:spcAft>
            </a:pPr>
            <a:r>
              <a:rPr lang="en-US" sz="2200" dirty="0" smtClean="0"/>
              <a:t>Pills, drugs, needles, cookers</a:t>
            </a:r>
          </a:p>
          <a:p>
            <a:pPr>
              <a:lnSpc>
                <a:spcPct val="80000"/>
              </a:lnSpc>
            </a:pPr>
            <a:r>
              <a:rPr lang="en-US" sz="2500" dirty="0" smtClean="0"/>
              <a:t>Look for overdose</a:t>
            </a:r>
          </a:p>
          <a:p>
            <a:pPr lvl="1">
              <a:lnSpc>
                <a:spcPct val="80000"/>
              </a:lnSpc>
              <a:spcAft>
                <a:spcPts val="600"/>
              </a:spcAft>
            </a:pPr>
            <a:r>
              <a:rPr lang="en-US" sz="2200" dirty="0" smtClean="0"/>
              <a:t>Slow or absent breathing</a:t>
            </a:r>
          </a:p>
          <a:p>
            <a:pPr lvl="2">
              <a:lnSpc>
                <a:spcPct val="80000"/>
              </a:lnSpc>
            </a:pPr>
            <a:r>
              <a:rPr lang="en-US" sz="1900" dirty="0" smtClean="0"/>
              <a:t>Gasping for breath or a snoring sound</a:t>
            </a:r>
          </a:p>
          <a:p>
            <a:pPr lvl="1">
              <a:lnSpc>
                <a:spcPct val="80000"/>
              </a:lnSpc>
            </a:pPr>
            <a:r>
              <a:rPr lang="en-US" sz="2200" dirty="0" smtClean="0"/>
              <a:t>Pinpoint pupils</a:t>
            </a:r>
          </a:p>
          <a:p>
            <a:pPr lvl="1">
              <a:lnSpc>
                <a:spcPct val="80000"/>
              </a:lnSpc>
              <a:spcAft>
                <a:spcPts val="1800"/>
              </a:spcAft>
            </a:pPr>
            <a:r>
              <a:rPr lang="en-US" sz="2200" dirty="0" smtClean="0"/>
              <a:t>Blue/gray lips and nails</a:t>
            </a:r>
          </a:p>
          <a:p>
            <a:pPr>
              <a:lnSpc>
                <a:spcPct val="80000"/>
              </a:lnSpc>
            </a:pPr>
            <a:r>
              <a:rPr lang="en-US" sz="2500" dirty="0" smtClean="0"/>
              <a:t>Ensure EMS is activated</a:t>
            </a:r>
          </a:p>
          <a:p>
            <a:pPr>
              <a:lnSpc>
                <a:spcPct val="80000"/>
              </a:lnSpc>
            </a:pPr>
            <a:endParaRPr lang="en-US" sz="2500" dirty="0" smtClean="0"/>
          </a:p>
        </p:txBody>
      </p:sp>
      <p:sp>
        <p:nvSpPr>
          <p:cNvPr id="9" name="Shape 8"/>
          <p:cNvSpPr/>
          <p:nvPr/>
        </p:nvSpPr>
        <p:spPr>
          <a:xfrm rot="4396374">
            <a:off x="6511107" y="726509"/>
            <a:ext cx="2082801" cy="2227262"/>
          </a:xfrm>
          <a:prstGeom prst="swooshArrow">
            <a:avLst>
              <a:gd name="adj1" fmla="val 16310"/>
              <a:gd name="adj2" fmla="val 20209"/>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4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092361" y="2811780"/>
            <a:ext cx="2632075" cy="3875000"/>
          </a:xfrm>
          <a:prstGeom prst="rect">
            <a:avLst/>
          </a:prstGeom>
        </p:spPr>
      </p:pic>
      <p:pic>
        <p:nvPicPr>
          <p:cNvPr id="7" name="Picture 6"/>
          <p:cNvPicPr>
            <a:picLocks noChangeAspect="1" noChangeArrowheads="1"/>
          </p:cNvPicPr>
          <p:nvPr/>
        </p:nvPicPr>
        <p:blipFill>
          <a:blip r:embed="rId5"/>
          <a:srcRect/>
          <a:stretch>
            <a:fillRect/>
          </a:stretch>
        </p:blipFill>
        <p:spPr bwMode="auto">
          <a:xfrm>
            <a:off x="0" y="0"/>
            <a:ext cx="9144000" cy="104457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285750" y="834708"/>
            <a:ext cx="8229600" cy="1143000"/>
          </a:xfrm>
        </p:spPr>
        <p:txBody>
          <a:bodyPr/>
          <a:lstStyle/>
          <a:p>
            <a:r>
              <a:rPr lang="en-US" sz="3200" dirty="0" smtClean="0"/>
              <a:t>How to Respond to an Overdose</a:t>
            </a:r>
          </a:p>
        </p:txBody>
      </p:sp>
      <p:sp>
        <p:nvSpPr>
          <p:cNvPr id="205826" name="Rectangle 3"/>
          <p:cNvSpPr>
            <a:spLocks noGrp="1" noChangeArrowheads="1"/>
          </p:cNvSpPr>
          <p:nvPr>
            <p:ph sz="quarter" idx="1"/>
          </p:nvPr>
        </p:nvSpPr>
        <p:spPr/>
        <p:txBody>
          <a:bodyPr/>
          <a:lstStyle/>
          <a:p>
            <a:pPr>
              <a:lnSpc>
                <a:spcPct val="80000"/>
              </a:lnSpc>
            </a:pPr>
            <a:endParaRPr lang="en-US" sz="3600" dirty="0" smtClean="0"/>
          </a:p>
          <a:p>
            <a:pPr>
              <a:lnSpc>
                <a:spcPct val="80000"/>
              </a:lnSpc>
            </a:pPr>
            <a:r>
              <a:rPr lang="en-US" sz="3600" dirty="0" smtClean="0"/>
              <a:t>Call 911</a:t>
            </a:r>
          </a:p>
          <a:p>
            <a:pPr>
              <a:lnSpc>
                <a:spcPct val="80000"/>
              </a:lnSpc>
            </a:pPr>
            <a:endParaRPr lang="en-US" sz="3600" b="1" dirty="0" smtClean="0"/>
          </a:p>
          <a:p>
            <a:pPr>
              <a:lnSpc>
                <a:spcPct val="80000"/>
              </a:lnSpc>
            </a:pPr>
            <a:endParaRPr lang="en-US" dirty="0" smtClean="0"/>
          </a:p>
          <a:p>
            <a:pPr>
              <a:lnSpc>
                <a:spcPct val="80000"/>
              </a:lnSpc>
            </a:pPr>
            <a:endParaRPr lang="en-US" sz="1000" dirty="0" smtClean="0"/>
          </a:p>
          <a:p>
            <a:pPr>
              <a:lnSpc>
                <a:spcPct val="80000"/>
              </a:lnSpc>
            </a:pPr>
            <a:r>
              <a:rPr lang="en-US" sz="3600" dirty="0" smtClean="0"/>
              <a:t>Perform Rescue Breathing </a:t>
            </a:r>
          </a:p>
          <a:p>
            <a:pPr>
              <a:lnSpc>
                <a:spcPct val="80000"/>
              </a:lnSpc>
              <a:buFontTx/>
              <a:buNone/>
            </a:pPr>
            <a:r>
              <a:rPr lang="en-US" sz="3600" dirty="0" smtClean="0"/>
              <a:t>	to provide Oxygen</a:t>
            </a:r>
          </a:p>
          <a:p>
            <a:pPr>
              <a:lnSpc>
                <a:spcPct val="80000"/>
              </a:lnSpc>
            </a:pPr>
            <a:endParaRPr lang="en-US" sz="3600" dirty="0" smtClean="0"/>
          </a:p>
          <a:p>
            <a:pPr>
              <a:lnSpc>
                <a:spcPct val="80000"/>
              </a:lnSpc>
            </a:pPr>
            <a:endParaRPr lang="en-US" sz="1000" dirty="0" smtClean="0"/>
          </a:p>
          <a:p>
            <a:pPr>
              <a:lnSpc>
                <a:spcPct val="80000"/>
              </a:lnSpc>
            </a:pPr>
            <a:r>
              <a:rPr lang="en-US" sz="3600" dirty="0" smtClean="0"/>
              <a:t>Administer Naloxone if available</a:t>
            </a:r>
          </a:p>
        </p:txBody>
      </p:sp>
      <p:pic>
        <p:nvPicPr>
          <p:cNvPr id="205827" name="Picture 7"/>
          <p:cNvPicPr>
            <a:picLocks noChangeAspect="1" noChangeArrowheads="1"/>
          </p:cNvPicPr>
          <p:nvPr/>
        </p:nvPicPr>
        <p:blipFill>
          <a:blip r:embed="rId2"/>
          <a:srcRect/>
          <a:stretch>
            <a:fillRect/>
          </a:stretch>
        </p:blipFill>
        <p:spPr bwMode="auto">
          <a:xfrm>
            <a:off x="3200400" y="1676400"/>
            <a:ext cx="2514600" cy="1978025"/>
          </a:xfrm>
          <a:prstGeom prst="rect">
            <a:avLst/>
          </a:prstGeom>
          <a:noFill/>
          <a:ln w="9525">
            <a:noFill/>
            <a:miter lim="800000"/>
            <a:headEnd/>
            <a:tailEnd/>
          </a:ln>
        </p:spPr>
      </p:pic>
      <p:pic>
        <p:nvPicPr>
          <p:cNvPr id="205828" name="Picture 8"/>
          <p:cNvPicPr>
            <a:picLocks noChangeAspect="1" noChangeArrowheads="1"/>
          </p:cNvPicPr>
          <p:nvPr/>
        </p:nvPicPr>
        <p:blipFill>
          <a:blip r:embed="rId3"/>
          <a:srcRect/>
          <a:stretch>
            <a:fillRect/>
          </a:stretch>
        </p:blipFill>
        <p:spPr bwMode="auto">
          <a:xfrm>
            <a:off x="6553200" y="3733800"/>
            <a:ext cx="2362200" cy="1879600"/>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extLst>
      <p:ext uri="{BB962C8B-B14F-4D97-AF65-F5344CB8AC3E}">
        <p14:creationId xmlns:p14="http://schemas.microsoft.com/office/powerpoint/2010/main" val="317897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457200" y="846138"/>
            <a:ext cx="8229600" cy="1143000"/>
          </a:xfrm>
        </p:spPr>
        <p:txBody>
          <a:bodyPr/>
          <a:lstStyle/>
          <a:p>
            <a:r>
              <a:rPr lang="en-US" b="0" dirty="0" smtClean="0"/>
              <a:t>How to respond to an overdose</a:t>
            </a:r>
          </a:p>
        </p:txBody>
      </p:sp>
      <p:sp>
        <p:nvSpPr>
          <p:cNvPr id="206850" name="Rectangle 3"/>
          <p:cNvSpPr>
            <a:spLocks noGrp="1" noChangeArrowheads="1"/>
          </p:cNvSpPr>
          <p:nvPr>
            <p:ph sz="quarter" idx="1"/>
          </p:nvPr>
        </p:nvSpPr>
        <p:spPr/>
        <p:txBody>
          <a:bodyPr/>
          <a:lstStyle/>
          <a:p>
            <a:endParaRPr lang="en-US" sz="3600" dirty="0" smtClean="0"/>
          </a:p>
          <a:p>
            <a:r>
              <a:rPr lang="en-US" sz="3600" dirty="0" smtClean="0"/>
              <a:t>Place in the recovery </a:t>
            </a:r>
          </a:p>
          <a:p>
            <a:pPr>
              <a:buFontTx/>
              <a:buNone/>
            </a:pPr>
            <a:r>
              <a:rPr lang="en-US" sz="3600" dirty="0" smtClean="0"/>
              <a:t>	position</a:t>
            </a:r>
          </a:p>
          <a:p>
            <a:pPr marL="0" indent="0">
              <a:buNone/>
            </a:pPr>
            <a:endParaRPr lang="en-US" dirty="0" smtClean="0"/>
          </a:p>
          <a:p>
            <a:r>
              <a:rPr lang="en-US" sz="3600" dirty="0" smtClean="0"/>
              <a:t>If possible stay with the</a:t>
            </a:r>
          </a:p>
          <a:p>
            <a:pPr>
              <a:buFontTx/>
              <a:buNone/>
            </a:pPr>
            <a:r>
              <a:rPr lang="en-US" sz="3600" dirty="0" smtClean="0"/>
              <a:t> 	person until help arrives</a:t>
            </a:r>
          </a:p>
          <a:p>
            <a:endParaRPr lang="en-US" sz="3600" dirty="0" smtClean="0"/>
          </a:p>
        </p:txBody>
      </p:sp>
      <p:grpSp>
        <p:nvGrpSpPr>
          <p:cNvPr id="206851" name="Group 4"/>
          <p:cNvGrpSpPr>
            <a:grpSpLocks/>
          </p:cNvGrpSpPr>
          <p:nvPr/>
        </p:nvGrpSpPr>
        <p:grpSpPr bwMode="auto">
          <a:xfrm>
            <a:off x="5257800" y="2209800"/>
            <a:ext cx="3608388" cy="1981200"/>
            <a:chOff x="6372" y="7478"/>
            <a:chExt cx="4723" cy="2647"/>
          </a:xfrm>
        </p:grpSpPr>
        <p:pic>
          <p:nvPicPr>
            <p:cNvPr id="206852" name="Picture 5" descr="http://library.thinkquest.org/20418/media/classes/rescue_position.gif"/>
            <p:cNvPicPr>
              <a:picLocks noChangeAspect="1" noChangeArrowheads="1"/>
            </p:cNvPicPr>
            <p:nvPr/>
          </p:nvPicPr>
          <p:blipFill>
            <a:blip r:embed="rId2" r:link="rId3"/>
            <a:srcRect/>
            <a:stretch>
              <a:fillRect/>
            </a:stretch>
          </p:blipFill>
          <p:spPr bwMode="auto">
            <a:xfrm>
              <a:off x="6372" y="7478"/>
              <a:ext cx="4723" cy="2647"/>
            </a:xfrm>
            <a:prstGeom prst="rect">
              <a:avLst/>
            </a:prstGeom>
            <a:noFill/>
            <a:ln w="9525">
              <a:solidFill>
                <a:srgbClr val="00157B"/>
              </a:solidFill>
              <a:miter lim="800000"/>
              <a:headEnd/>
              <a:tailEnd/>
            </a:ln>
          </p:spPr>
        </p:pic>
        <p:sp>
          <p:nvSpPr>
            <p:cNvPr id="206853" name="Text Box 6"/>
            <p:cNvSpPr txBox="1">
              <a:spLocks noChangeArrowheads="1"/>
            </p:cNvSpPr>
            <p:nvPr/>
          </p:nvSpPr>
          <p:spPr bwMode="auto">
            <a:xfrm>
              <a:off x="6372" y="7478"/>
              <a:ext cx="2160" cy="444"/>
            </a:xfrm>
            <a:prstGeom prst="rect">
              <a:avLst/>
            </a:prstGeom>
            <a:solidFill>
              <a:srgbClr val="FFFFFF">
                <a:alpha val="0"/>
              </a:srgbClr>
            </a:solidFill>
            <a:ln w="9525" algn="ctr">
              <a:noFill/>
              <a:miter lim="800000"/>
              <a:headEnd/>
              <a:tailEnd/>
            </a:ln>
          </p:spPr>
          <p:txBody>
            <a:bodyPr/>
            <a:lstStyle/>
            <a:p>
              <a:r>
                <a:rPr lang="en-US" sz="1200" b="1" dirty="0">
                  <a:latin typeface="Garamond" pitchFamily="18" charset="0"/>
                </a:rPr>
                <a:t>Recovery Position</a:t>
              </a:r>
              <a:endParaRPr lang="en-US" dirty="0"/>
            </a:p>
          </p:txBody>
        </p:sp>
      </p:grpSp>
      <p:pic>
        <p:nvPicPr>
          <p:cNvPr id="7" name="Picture 6"/>
          <p:cNvPicPr>
            <a:picLocks noChangeAspect="1" noChangeArrowheads="1"/>
          </p:cNvPicPr>
          <p:nvPr/>
        </p:nvPicPr>
        <p:blipFill>
          <a:blip r:embed="rId4"/>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extLst>
      <p:ext uri="{BB962C8B-B14F-4D97-AF65-F5344CB8AC3E}">
        <p14:creationId xmlns:p14="http://schemas.microsoft.com/office/powerpoint/2010/main" val="3935538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457200" y="1069975"/>
            <a:ext cx="8458200" cy="1143000"/>
          </a:xfrm>
        </p:spPr>
        <p:txBody>
          <a:bodyPr/>
          <a:lstStyle/>
          <a:p>
            <a:r>
              <a:rPr lang="en-US" dirty="0" smtClean="0"/>
              <a:t>National &amp; regional drug threat</a:t>
            </a:r>
          </a:p>
        </p:txBody>
      </p:sp>
      <p:pic>
        <p:nvPicPr>
          <p:cNvPr id="21506" name="Picture 4"/>
          <p:cNvPicPr>
            <a:picLocks noChangeAspect="1" noChangeArrowheads="1"/>
          </p:cNvPicPr>
          <p:nvPr/>
        </p:nvPicPr>
        <p:blipFill>
          <a:blip r:embed="rId3"/>
          <a:srcRect l="6267" t="20145" r="4800"/>
          <a:stretch>
            <a:fillRect/>
          </a:stretch>
        </p:blipFill>
        <p:spPr bwMode="auto">
          <a:xfrm>
            <a:off x="685800" y="2025650"/>
            <a:ext cx="7970838" cy="48323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5"/>
          <p:cNvSpPr>
            <a:spLocks noGrp="1"/>
          </p:cNvSpPr>
          <p:nvPr>
            <p:ph type="title"/>
          </p:nvPr>
        </p:nvSpPr>
        <p:spPr>
          <a:xfrm>
            <a:off x="457200" y="868680"/>
            <a:ext cx="8229600" cy="880428"/>
          </a:xfrm>
        </p:spPr>
        <p:txBody>
          <a:bodyPr/>
          <a:lstStyle/>
          <a:p>
            <a:r>
              <a:rPr lang="en-US" sz="4000" dirty="0" smtClean="0"/>
              <a:t>Intranasal Naloxone</a:t>
            </a:r>
          </a:p>
        </p:txBody>
      </p:sp>
      <p:sp>
        <p:nvSpPr>
          <p:cNvPr id="7" name="Content Placeholder 6"/>
          <p:cNvSpPr>
            <a:spLocks noGrp="1"/>
          </p:cNvSpPr>
          <p:nvPr>
            <p:ph sz="quarter" idx="1"/>
          </p:nvPr>
        </p:nvSpPr>
        <p:spPr>
          <a:xfrm>
            <a:off x="211138" y="1646555"/>
            <a:ext cx="8743950" cy="5083175"/>
          </a:xfrm>
        </p:spPr>
        <p:txBody>
          <a:bodyPr>
            <a:noAutofit/>
          </a:bodyPr>
          <a:lstStyle/>
          <a:p>
            <a:pPr>
              <a:spcBef>
                <a:spcPts val="600"/>
              </a:spcBef>
              <a:spcAft>
                <a:spcPts val="600"/>
              </a:spcAft>
            </a:pPr>
            <a:r>
              <a:rPr lang="en-US" sz="2800" dirty="0" smtClean="0"/>
              <a:t>The intranasal naloxone needs to be dispensed with the mucosal atomization device</a:t>
            </a:r>
          </a:p>
          <a:p>
            <a:pPr>
              <a:spcBef>
                <a:spcPts val="600"/>
              </a:spcBef>
              <a:spcAft>
                <a:spcPts val="600"/>
              </a:spcAft>
            </a:pPr>
            <a:r>
              <a:rPr lang="en-US" sz="2800" dirty="0" smtClean="0"/>
              <a:t>If there is nasal trauma or bleeding, do not administer naloxone</a:t>
            </a:r>
          </a:p>
          <a:p>
            <a:pPr>
              <a:spcBef>
                <a:spcPts val="600"/>
              </a:spcBef>
              <a:spcAft>
                <a:spcPts val="600"/>
              </a:spcAft>
              <a:buFont typeface="Arial" charset="0"/>
              <a:buNone/>
            </a:pPr>
            <a:r>
              <a:rPr lang="en-US" sz="2800" b="1" dirty="0" smtClean="0"/>
              <a:t>Benefits of Intranasal Naloxone </a:t>
            </a:r>
          </a:p>
          <a:p>
            <a:pPr>
              <a:spcBef>
                <a:spcPts val="600"/>
              </a:spcBef>
              <a:spcAft>
                <a:spcPts val="600"/>
              </a:spcAft>
            </a:pPr>
            <a:r>
              <a:rPr lang="en-US" sz="2800" dirty="0" smtClean="0">
                <a:solidFill>
                  <a:srgbClr val="0070C0"/>
                </a:solidFill>
              </a:rPr>
              <a:t>Nose is an easy access point</a:t>
            </a:r>
          </a:p>
          <a:p>
            <a:pPr>
              <a:spcBef>
                <a:spcPts val="600"/>
              </a:spcBef>
              <a:spcAft>
                <a:spcPts val="600"/>
              </a:spcAft>
            </a:pPr>
            <a:r>
              <a:rPr lang="en-US" sz="2800" dirty="0" smtClean="0">
                <a:solidFill>
                  <a:srgbClr val="0070C0"/>
                </a:solidFill>
              </a:rPr>
              <a:t>Painless</a:t>
            </a:r>
          </a:p>
          <a:p>
            <a:pPr>
              <a:spcBef>
                <a:spcPts val="600"/>
              </a:spcBef>
              <a:spcAft>
                <a:spcPts val="600"/>
              </a:spcAft>
            </a:pPr>
            <a:r>
              <a:rPr lang="en-US" sz="2800" dirty="0" smtClean="0">
                <a:solidFill>
                  <a:srgbClr val="0070C0"/>
                </a:solidFill>
              </a:rPr>
              <a:t>Eliminates risk of contaminated needle sticks and needle dispensing </a:t>
            </a:r>
          </a:p>
          <a:p>
            <a:pPr>
              <a:spcBef>
                <a:spcPts val="600"/>
              </a:spcBef>
              <a:spcAft>
                <a:spcPts val="600"/>
              </a:spcAft>
            </a:pPr>
            <a:endParaRPr lang="en-US" sz="2800" dirty="0" smtClean="0"/>
          </a:p>
        </p:txBody>
      </p:sp>
      <p:pic>
        <p:nvPicPr>
          <p:cNvPr id="89091" name="Picture 2"/>
          <p:cNvPicPr>
            <a:picLocks noChangeAspect="1" noChangeArrowheads="1"/>
          </p:cNvPicPr>
          <p:nvPr/>
        </p:nvPicPr>
        <p:blipFill>
          <a:blip r:embed="rId4"/>
          <a:srcRect/>
          <a:stretch>
            <a:fillRect/>
          </a:stretch>
        </p:blipFill>
        <p:spPr bwMode="auto">
          <a:xfrm>
            <a:off x="5749608" y="3241358"/>
            <a:ext cx="2570162" cy="2049462"/>
          </a:xfrm>
          <a:prstGeom prst="rect">
            <a:avLst/>
          </a:prstGeom>
          <a:noFill/>
          <a:ln w="9525">
            <a:noFill/>
            <a:miter lim="800000"/>
            <a:headEnd/>
            <a:tailEnd/>
          </a:ln>
        </p:spPr>
      </p:pic>
      <p:pic>
        <p:nvPicPr>
          <p:cNvPr id="5" name="Picture 4"/>
          <p:cNvPicPr>
            <a:picLocks noChangeAspect="1" noChangeArrowheads="1"/>
          </p:cNvPicPr>
          <p:nvPr/>
        </p:nvPicPr>
        <p:blipFill>
          <a:blip r:embed="rId5"/>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ustDataLst>
      <p:tags r:id="rId1"/>
    </p:custData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5295" y="924878"/>
            <a:ext cx="8229600" cy="1143000"/>
          </a:xfrm>
        </p:spPr>
        <p:txBody>
          <a:bodyPr/>
          <a:lstStyle/>
          <a:p>
            <a:r>
              <a:rPr lang="en-US" sz="4000" dirty="0" smtClean="0"/>
              <a:t>Give Naloxone: Intranasal</a:t>
            </a:r>
          </a:p>
        </p:txBody>
      </p:sp>
      <p:sp>
        <p:nvSpPr>
          <p:cNvPr id="4" name="Content Placeholder 3"/>
          <p:cNvSpPr>
            <a:spLocks noGrp="1"/>
          </p:cNvSpPr>
          <p:nvPr>
            <p:ph sz="quarter" idx="1"/>
          </p:nvPr>
        </p:nvSpPr>
        <p:spPr>
          <a:xfrm>
            <a:off x="179388" y="2021840"/>
            <a:ext cx="8759825" cy="2767013"/>
          </a:xfrm>
        </p:spPr>
        <p:txBody>
          <a:bodyPr/>
          <a:lstStyle/>
          <a:p>
            <a:pPr marL="457200" indent="-457200">
              <a:buFont typeface="Calibri" pitchFamily="34" charset="0"/>
              <a:buAutoNum type="arabicPeriod"/>
            </a:pPr>
            <a:r>
              <a:rPr lang="en-US" sz="2400" dirty="0" smtClean="0"/>
              <a:t>Remove both yellow caps from the ends of the syringe </a:t>
            </a:r>
          </a:p>
          <a:p>
            <a:pPr marL="457200" indent="-457200">
              <a:buFont typeface="Calibri" pitchFamily="34" charset="0"/>
              <a:buAutoNum type="arabicPeriod"/>
            </a:pPr>
            <a:r>
              <a:rPr lang="en-US" sz="2400" dirty="0" smtClean="0"/>
              <a:t>Twist the nasal atomizer onto the tip of the syringe </a:t>
            </a:r>
          </a:p>
          <a:p>
            <a:pPr marL="457200" indent="-457200">
              <a:buFont typeface="Calibri" pitchFamily="34" charset="0"/>
              <a:buAutoNum type="arabicPeriod"/>
            </a:pPr>
            <a:r>
              <a:rPr lang="en-US" sz="2400" dirty="0" smtClean="0"/>
              <a:t>Remove the purple cap from the naloxone </a:t>
            </a:r>
          </a:p>
          <a:p>
            <a:pPr marL="457200" indent="-457200">
              <a:buFont typeface="Calibri" pitchFamily="34" charset="0"/>
              <a:buAutoNum type="arabicPeriod"/>
            </a:pPr>
            <a:r>
              <a:rPr lang="en-US" sz="2400" dirty="0" smtClean="0"/>
              <a:t>Twist the naloxone on the other side of the syringe </a:t>
            </a:r>
          </a:p>
        </p:txBody>
      </p:sp>
      <p:pic>
        <p:nvPicPr>
          <p:cNvPr id="91139" name="Picture 6"/>
          <p:cNvPicPr>
            <a:picLocks noChangeAspect="1"/>
          </p:cNvPicPr>
          <p:nvPr/>
        </p:nvPicPr>
        <p:blipFill>
          <a:blip r:embed="rId4"/>
          <a:srcRect/>
          <a:stretch>
            <a:fillRect/>
          </a:stretch>
        </p:blipFill>
        <p:spPr bwMode="auto">
          <a:xfrm>
            <a:off x="1912938" y="4583113"/>
            <a:ext cx="5405437" cy="1860550"/>
          </a:xfrm>
          <a:prstGeom prst="rect">
            <a:avLst/>
          </a:prstGeom>
          <a:noFill/>
          <a:ln w="38100">
            <a:solidFill>
              <a:srgbClr val="4F81BD"/>
            </a:solidFill>
            <a:miter lim="800000"/>
            <a:headEnd/>
            <a:tailEnd/>
          </a:ln>
        </p:spPr>
      </p:pic>
      <p:sp>
        <p:nvSpPr>
          <p:cNvPr id="10" name="Rectangle 9"/>
          <p:cNvSpPr/>
          <p:nvPr/>
        </p:nvSpPr>
        <p:spPr>
          <a:xfrm>
            <a:off x="2801938" y="5124450"/>
            <a:ext cx="241300" cy="219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955925" y="4751388"/>
            <a:ext cx="393700" cy="471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5495925" y="4664075"/>
            <a:ext cx="415925" cy="774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5403850" y="5859463"/>
            <a:ext cx="227013" cy="2301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p:cNvPicPr>
            <a:picLocks noChangeAspect="1" noChangeArrowheads="1"/>
          </p:cNvPicPr>
          <p:nvPr/>
        </p:nvPicPr>
        <p:blipFill>
          <a:blip r:embed="rId5"/>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1000"/>
                                        <p:tgtEl>
                                          <p:spTgt spid="4">
                                            <p:txEl>
                                              <p:pRg st="1" end="1"/>
                                            </p:txEl>
                                          </p:spTgt>
                                        </p:tgtEl>
                                      </p:cBhvr>
                                    </p:animEffect>
                                  </p:childTnLst>
                                </p:cTn>
                              </p:par>
                              <p:par>
                                <p:cTn id="13" presetID="9" presetClass="exit" presetSubtype="0" fill="hold" grpId="0" nodeType="withEffect">
                                  <p:stCondLst>
                                    <p:cond delay="0"/>
                                  </p:stCondLst>
                                  <p:childTnLst>
                                    <p:animEffect transition="out" filter="dissolve">
                                      <p:cBhvr>
                                        <p:cTn id="14" dur="2000"/>
                                        <p:tgtEl>
                                          <p:spTgt spid="11"/>
                                        </p:tgtEl>
                                      </p:cBhvr>
                                    </p:animEffect>
                                    <p:set>
                                      <p:cBhvr>
                                        <p:cTn id="15" dur="1" fill="hold">
                                          <p:stCondLst>
                                            <p:cond delay="1999"/>
                                          </p:stCondLst>
                                        </p:cTn>
                                        <p:tgtEl>
                                          <p:spTgt spid="11"/>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2000"/>
                                        <p:tgtEl>
                                          <p:spTgt spid="10"/>
                                        </p:tgtEl>
                                      </p:cBhvr>
                                    </p:animEffect>
                                    <p:set>
                                      <p:cBhvr>
                                        <p:cTn id="18" dur="1" fill="hold">
                                          <p:stCondLst>
                                            <p:cond delay="19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ssolve">
                                      <p:cBhvr>
                                        <p:cTn id="23" dur="1000"/>
                                        <p:tgtEl>
                                          <p:spTgt spid="4">
                                            <p:txEl>
                                              <p:pRg st="2" end="2"/>
                                            </p:txEl>
                                          </p:spTgt>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dissolve">
                                      <p:cBhvr>
                                        <p:cTn id="30" dur="1000"/>
                                        <p:tgtEl>
                                          <p:spTgt spid="4">
                                            <p:txEl>
                                              <p:pRg st="3" end="3"/>
                                            </p:txEl>
                                          </p:spTgt>
                                        </p:tgtEl>
                                      </p:cBhvr>
                                    </p:animEffect>
                                  </p:childTnLst>
                                </p:cTn>
                              </p:par>
                              <p:par>
                                <p:cTn id="31" presetID="9" presetClass="exit" presetSubtype="0" fill="hold" grpId="0" nodeType="withEffect">
                                  <p:stCondLst>
                                    <p:cond delay="0"/>
                                  </p:stCondLst>
                                  <p:childTnLst>
                                    <p:animEffect transition="out" filter="dissolve">
                                      <p:cBhvr>
                                        <p:cTn id="32" dur="2000"/>
                                        <p:tgtEl>
                                          <p:spTgt spid="13"/>
                                        </p:tgtEl>
                                      </p:cBhvr>
                                    </p:animEffect>
                                    <p:set>
                                      <p:cBhvr>
                                        <p:cTn id="33"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1"/>
          <p:cNvSpPr>
            <a:spLocks noGrp="1"/>
          </p:cNvSpPr>
          <p:nvPr>
            <p:ph type="title"/>
          </p:nvPr>
        </p:nvSpPr>
        <p:spPr>
          <a:xfrm>
            <a:off x="568325" y="811848"/>
            <a:ext cx="8229600" cy="1143000"/>
          </a:xfrm>
        </p:spPr>
        <p:txBody>
          <a:bodyPr/>
          <a:lstStyle/>
          <a:p>
            <a:r>
              <a:rPr lang="en-US" sz="4000" dirty="0" smtClean="0"/>
              <a:t>Give Naloxone: Intranasal</a:t>
            </a:r>
          </a:p>
        </p:txBody>
      </p:sp>
      <p:sp>
        <p:nvSpPr>
          <p:cNvPr id="95233" name="Content Placeholder 2"/>
          <p:cNvSpPr>
            <a:spLocks noGrp="1"/>
          </p:cNvSpPr>
          <p:nvPr>
            <p:ph sz="quarter" idx="1"/>
          </p:nvPr>
        </p:nvSpPr>
        <p:spPr>
          <a:xfrm>
            <a:off x="146050" y="1600200"/>
            <a:ext cx="4349750" cy="5067300"/>
          </a:xfrm>
        </p:spPr>
        <p:txBody>
          <a:bodyPr/>
          <a:lstStyle/>
          <a:p>
            <a:r>
              <a:rPr lang="en-US" dirty="0" smtClean="0"/>
              <a:t>Push 1ml (1mg) of naloxone into each nostril</a:t>
            </a:r>
          </a:p>
          <a:p>
            <a:r>
              <a:rPr lang="en-US" dirty="0" smtClean="0"/>
              <a:t>Administer the entire contents of the 2ml syringe with approximately one half (1ml) administered in each nostril</a:t>
            </a:r>
          </a:p>
          <a:p>
            <a:r>
              <a:rPr lang="en-US" dirty="0" smtClean="0"/>
              <a:t>Administering one half in each nostril maximizes absorption</a:t>
            </a:r>
          </a:p>
        </p:txBody>
      </p:sp>
      <p:pic>
        <p:nvPicPr>
          <p:cNvPr id="95234" name="Content Placeholder 5" descr="IN_Admin_2.jpg"/>
          <p:cNvPicPr>
            <a:picLocks noGrp="1" noChangeAspect="1"/>
          </p:cNvPicPr>
          <p:nvPr>
            <p:ph sz="quarter" idx="2"/>
          </p:nvPr>
        </p:nvPicPr>
        <p:blipFill>
          <a:blip r:embed="rId4"/>
          <a:srcRect t="-443" b="697"/>
          <a:stretch>
            <a:fillRect/>
          </a:stretch>
        </p:blipFill>
        <p:spPr>
          <a:xfrm>
            <a:off x="4683125" y="2571750"/>
            <a:ext cx="4079875" cy="2508250"/>
          </a:xfrm>
          <a:ln w="38100">
            <a:solidFill>
              <a:schemeClr val="accent1"/>
            </a:solidFill>
          </a:ln>
        </p:spPr>
      </p:pic>
      <p:pic>
        <p:nvPicPr>
          <p:cNvPr id="5" name="Picture 4"/>
          <p:cNvPicPr>
            <a:picLocks noChangeAspect="1" noChangeArrowheads="1"/>
          </p:cNvPicPr>
          <p:nvPr/>
        </p:nvPicPr>
        <p:blipFill>
          <a:blip r:embed="rId5"/>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ustDataLst>
      <p:tags r:id="rId1"/>
    </p:custData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55738"/>
            <a:ext cx="8229600" cy="1143000"/>
          </a:xfrm>
        </p:spPr>
        <p:txBody>
          <a:bodyPr rtlCol="0">
            <a:normAutofit/>
          </a:bodyPr>
          <a:lstStyle/>
          <a:p>
            <a:pPr fontAlgn="auto">
              <a:spcAft>
                <a:spcPts val="0"/>
              </a:spcAft>
              <a:defRPr/>
            </a:pPr>
            <a:r>
              <a:rPr lang="en-US" dirty="0">
                <a:effectLst>
                  <a:outerShdw blurRad="38100" dist="38100" dir="2700000" algn="tl">
                    <a:srgbClr val="DDDDDD"/>
                  </a:outerShdw>
                </a:effectLst>
                <a:cs typeface="Calibri"/>
              </a:rPr>
              <a:t>How does a person respond to Naloxone</a:t>
            </a:r>
            <a:r>
              <a:rPr lang="en-US" dirty="0" smtClean="0">
                <a:effectLst>
                  <a:outerShdw blurRad="38100" dist="38100" dir="2700000" algn="tl">
                    <a:srgbClr val="DDDDDD"/>
                  </a:outerShdw>
                </a:effectLst>
                <a:cs typeface="Calibri"/>
              </a:rPr>
              <a:t>?</a:t>
            </a:r>
            <a:endParaRPr lang="en-US" dirty="0">
              <a:effectLst>
                <a:outerShdw blurRad="38100" dist="38100" dir="2700000" algn="tl">
                  <a:srgbClr val="DDDDDD"/>
                </a:outerShdw>
              </a:effectLst>
              <a:cs typeface="Calibri"/>
            </a:endParaRPr>
          </a:p>
        </p:txBody>
      </p:sp>
      <p:sp>
        <p:nvSpPr>
          <p:cNvPr id="53250" name="Rectangle 2"/>
          <p:cNvSpPr>
            <a:spLocks noChangeArrowheads="1"/>
          </p:cNvSpPr>
          <p:nvPr/>
        </p:nvSpPr>
        <p:spPr bwMode="auto">
          <a:xfrm>
            <a:off x="457200" y="2564130"/>
            <a:ext cx="8458200" cy="3135313"/>
          </a:xfrm>
          <a:prstGeom prst="rect">
            <a:avLst/>
          </a:prstGeom>
          <a:noFill/>
          <a:ln>
            <a:noFill/>
          </a:ln>
          <a:extLst/>
        </p:spPr>
        <p:txBody>
          <a:bodyPr>
            <a:spAutoFit/>
          </a:bodyPr>
          <a:lstStyle/>
          <a:p>
            <a:pPr marL="342900" indent="-342900"/>
            <a:r>
              <a:rPr lang="en-US" sz="3200" dirty="0">
                <a:solidFill>
                  <a:srgbClr val="0070C0"/>
                </a:solidFill>
                <a:latin typeface="Calibri" pitchFamily="34" charset="0"/>
              </a:rPr>
              <a:t>Scenarios:</a:t>
            </a:r>
          </a:p>
          <a:p>
            <a:pPr marL="342900" indent="-342900">
              <a:buFont typeface="Arial" charset="0"/>
              <a:buAutoNum type="arabicPeriod"/>
            </a:pPr>
            <a:r>
              <a:rPr lang="en-US" sz="2400" dirty="0">
                <a:solidFill>
                  <a:srgbClr val="0070C0"/>
                </a:solidFill>
                <a:latin typeface="Calibri" pitchFamily="34" charset="0"/>
              </a:rPr>
              <a:t>Gradually improves breathing and becomes responsive within 3 – 5 minutes </a:t>
            </a:r>
          </a:p>
          <a:p>
            <a:pPr marL="342900" indent="-342900">
              <a:buFont typeface="Arial" charset="0"/>
              <a:buAutoNum type="arabicPeriod"/>
            </a:pPr>
            <a:r>
              <a:rPr lang="en-US" sz="2400" dirty="0">
                <a:solidFill>
                  <a:srgbClr val="0070C0"/>
                </a:solidFill>
                <a:latin typeface="Calibri" pitchFamily="34" charset="0"/>
              </a:rPr>
              <a:t>Immediately improves breathing, responsive, and is in withdrawal</a:t>
            </a:r>
          </a:p>
          <a:p>
            <a:pPr marL="342900" indent="-342900">
              <a:buFont typeface="Arial" charset="0"/>
              <a:buAutoNum type="arabicPeriod"/>
            </a:pPr>
            <a:r>
              <a:rPr lang="en-US" sz="2400" dirty="0">
                <a:solidFill>
                  <a:srgbClr val="0070C0"/>
                </a:solidFill>
                <a:latin typeface="Calibri" pitchFamily="34" charset="0"/>
              </a:rPr>
              <a:t>Starts breathing within 3 – 5 minutes but remains unresponsive</a:t>
            </a:r>
          </a:p>
          <a:p>
            <a:pPr marL="342900" indent="-342900">
              <a:buFont typeface="Arial" charset="0"/>
              <a:buAutoNum type="arabicPeriod"/>
            </a:pPr>
            <a:r>
              <a:rPr lang="en-US" sz="2400" dirty="0">
                <a:solidFill>
                  <a:srgbClr val="0070C0"/>
                </a:solidFill>
                <a:latin typeface="Calibri" pitchFamily="34" charset="0"/>
              </a:rPr>
              <a:t>Does not respond to first dose and naloxone must be repeated in 3 – 5 minutes (keep rescue breathing)</a:t>
            </a:r>
          </a:p>
        </p:txBody>
      </p:sp>
      <p:sp>
        <p:nvSpPr>
          <p:cNvPr id="97283" name="TextBox 3"/>
          <p:cNvSpPr txBox="1">
            <a:spLocks noChangeArrowheads="1"/>
          </p:cNvSpPr>
          <p:nvPr/>
        </p:nvSpPr>
        <p:spPr bwMode="auto">
          <a:xfrm>
            <a:off x="762000" y="6400800"/>
            <a:ext cx="7543800" cy="369888"/>
          </a:xfrm>
          <a:prstGeom prst="rect">
            <a:avLst/>
          </a:prstGeom>
          <a:noFill/>
          <a:ln w="9525">
            <a:noFill/>
            <a:miter lim="800000"/>
            <a:headEnd/>
            <a:tailEnd/>
          </a:ln>
        </p:spPr>
        <p:txBody>
          <a:bodyPr>
            <a:spAutoFit/>
          </a:bodyPr>
          <a:lstStyle/>
          <a:p>
            <a:pPr algn="ctr"/>
            <a:r>
              <a:rPr lang="en-US" dirty="0">
                <a:latin typeface="Palatino Linotype" pitchFamily="18" charset="0"/>
                <a:ea typeface="ＭＳ Ｐゴシック"/>
                <a:cs typeface="Arial" charset="0"/>
              </a:rPr>
              <a:t> </a:t>
            </a:r>
          </a:p>
        </p:txBody>
      </p:sp>
      <p:pic>
        <p:nvPicPr>
          <p:cNvPr id="5" name="Picture 4"/>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4" name="Slide Number Placeholder 3"/>
          <p:cNvSpPr>
            <a:spLocks noGrp="1"/>
          </p:cNvSpPr>
          <p:nvPr>
            <p:ph type="sldNum" sz="quarter" idx="12"/>
          </p:nvPr>
        </p:nvSpPr>
        <p:spPr/>
        <p:txBody>
          <a:bodyPr/>
          <a:lstStyle/>
          <a:p>
            <a:pPr>
              <a:defRPr/>
            </a:pPr>
            <a:fld id="{119C2839-D391-4687-9BFB-040047F357F1}"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1004570"/>
            <a:ext cx="8229600" cy="1143000"/>
          </a:xfrm>
        </p:spPr>
        <p:txBody>
          <a:bodyPr/>
          <a:lstStyle/>
          <a:p>
            <a:r>
              <a:rPr lang="en-US" dirty="0" smtClean="0"/>
              <a:t>Reactions to Naloxone</a:t>
            </a:r>
          </a:p>
        </p:txBody>
      </p:sp>
      <p:graphicFrame>
        <p:nvGraphicFramePr>
          <p:cNvPr id="99360" name="Group 32"/>
          <p:cNvGraphicFramePr>
            <a:graphicFrameLocks noGrp="1"/>
          </p:cNvGraphicFramePr>
          <p:nvPr>
            <p:extLst>
              <p:ext uri="{D42A27DB-BD31-4B8C-83A1-F6EECF244321}">
                <p14:modId xmlns:p14="http://schemas.microsoft.com/office/powerpoint/2010/main" val="3428722945"/>
              </p:ext>
            </p:extLst>
          </p:nvPr>
        </p:nvGraphicFramePr>
        <p:xfrm>
          <a:off x="457200" y="2125345"/>
          <a:ext cx="8229600" cy="3694560"/>
        </p:xfrm>
        <a:graphic>
          <a:graphicData uri="http://schemas.openxmlformats.org/drawingml/2006/table">
            <a:tbl>
              <a:tblPr>
                <a:tableStyleId>{08FB837D-C827-4EFA-A057-4D05807E0F7C}</a:tableStyleId>
              </a:tblPr>
              <a:tblGrid>
                <a:gridCol w="4114800"/>
                <a:gridCol w="4114800"/>
              </a:tblGrid>
              <a:tr h="536575">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Post-Naloxone Withdrawal Symptoms in First Responder Rescues: 2010-2013</a:t>
                      </a:r>
                      <a:endParaRPr kumimoji="0" lang="en-US" sz="1600" b="1"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Total</a:t>
                      </a:r>
                      <a:endParaRPr kumimoji="0" lang="en-US" sz="1600" b="1"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r>
              <a:tr h="522288">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None</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47 (40%)</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r>
              <a:tr h="522288">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“Dope Sick”</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27 (23%)</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r>
              <a:tr h="522288">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Irritable or Angry</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33 (28%)</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r>
              <a:tr h="522288">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Physically Combative</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6 (5%)</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r>
              <a:tr h="522288">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Vomiting</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16 (14%)</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r>
              <a:tr h="522288">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Other</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c>
                  <a:txBody>
                    <a:body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sz="1600" u="none" strike="noStrike" cap="none" normalizeH="0" baseline="0" dirty="0" smtClean="0">
                          <a:ln>
                            <a:noFill/>
                          </a:ln>
                          <a:effectLst/>
                        </a:rPr>
                        <a:t>14 (12%)</a:t>
                      </a:r>
                      <a:endParaRPr kumimoji="0" lang="en-US" sz="1600" b="0" i="0" u="none" strike="noStrike" cap="none" normalizeH="0" baseline="0" dirty="0" smtClean="0">
                        <a:ln>
                          <a:noFill/>
                        </a:ln>
                        <a:solidFill>
                          <a:srgbClr val="000000"/>
                        </a:solidFill>
                        <a:effectLst/>
                        <a:latin typeface="Arial" charset="0"/>
                        <a:cs typeface="Times New Roman" pitchFamily="18" charset="0"/>
                      </a:endParaRPr>
                    </a:p>
                  </a:txBody>
                  <a:tcPr marL="42545" marR="42545" marT="0" marB="0" anchor="ctr" horzOverflow="overflow"/>
                </a:tc>
              </a:tr>
            </a:tbl>
          </a:graphicData>
        </a:graphic>
      </p:graphicFrame>
      <p:pic>
        <p:nvPicPr>
          <p:cNvPr id="4" name="Picture 3"/>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3" name="Slide Number Placeholder 2"/>
          <p:cNvSpPr>
            <a:spLocks noGrp="1"/>
          </p:cNvSpPr>
          <p:nvPr>
            <p:ph type="sldNum" sz="quarter" idx="12"/>
          </p:nvPr>
        </p:nvSpPr>
        <p:spPr/>
        <p:txBody>
          <a:bodyPr/>
          <a:lstStyle/>
          <a:p>
            <a:pPr>
              <a:defRPr/>
            </a:pPr>
            <a:fld id="{119C2839-D391-4687-9BFB-040047F357F1}"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32569" y="2442210"/>
            <a:ext cx="8229600" cy="3429000"/>
          </a:xfrm>
        </p:spPr>
        <p:txBody>
          <a:bodyPr rtlCol="0">
            <a:normAutofit/>
          </a:bodyPr>
          <a:lstStyle/>
          <a:p>
            <a:pPr fontAlgn="auto">
              <a:spcAft>
                <a:spcPts val="1800"/>
              </a:spcAft>
              <a:buFont typeface="Arial"/>
              <a:buChar char="•"/>
              <a:defRPr/>
            </a:pPr>
            <a:r>
              <a:rPr lang="en-US" dirty="0"/>
              <a:t>Continue rescue breathing with 1 breath every 5 </a:t>
            </a:r>
            <a:r>
              <a:rPr lang="en-US" dirty="0" smtClean="0"/>
              <a:t>seconds until </a:t>
            </a:r>
            <a:r>
              <a:rPr lang="en-US" dirty="0"/>
              <a:t>emergency responders arrive</a:t>
            </a:r>
          </a:p>
          <a:p>
            <a:pPr fontAlgn="auto">
              <a:spcAft>
                <a:spcPts val="1800"/>
              </a:spcAft>
              <a:buFont typeface="Arial"/>
              <a:buChar char="•"/>
              <a:defRPr/>
            </a:pPr>
            <a:r>
              <a:rPr lang="en-US" dirty="0"/>
              <a:t>After 3-5 minutes, if the patient is still unresponsive with slow or no breathing, administer another dose of naloxone</a:t>
            </a:r>
          </a:p>
          <a:p>
            <a:pPr marL="0" indent="0" fontAlgn="auto">
              <a:spcAft>
                <a:spcPts val="1800"/>
              </a:spcAft>
              <a:buFont typeface="Arial"/>
              <a:buNone/>
              <a:defRPr/>
            </a:pPr>
            <a:endParaRPr lang="en-US" dirty="0"/>
          </a:p>
        </p:txBody>
      </p:sp>
      <p:sp>
        <p:nvSpPr>
          <p:cNvPr id="5" name="Oval 4"/>
          <p:cNvSpPr/>
          <p:nvPr/>
        </p:nvSpPr>
        <p:spPr>
          <a:xfrm>
            <a:off x="414338" y="1527246"/>
            <a:ext cx="531812" cy="522288"/>
          </a:xfrm>
          <a:prstGeom prst="ellipse">
            <a:avLst/>
          </a:prstGeom>
          <a:solidFill>
            <a:schemeClr val="accent2"/>
          </a:solidFill>
          <a:ln>
            <a:solidFill>
              <a:schemeClr val="bg1"/>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Title 1"/>
          <p:cNvSpPr txBox="1">
            <a:spLocks/>
          </p:cNvSpPr>
          <p:nvPr/>
        </p:nvSpPr>
        <p:spPr>
          <a:xfrm>
            <a:off x="1300480" y="1442315"/>
            <a:ext cx="6459538" cy="692150"/>
          </a:xfrm>
          <a:prstGeom prst="rect">
            <a:avLst/>
          </a:prstGeom>
        </p:spPr>
        <p:txBody>
          <a:bodyPr anchor="ctr">
            <a:normAutofit/>
          </a:bodyPr>
          <a:lst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defRPr/>
            </a:pPr>
            <a:r>
              <a:rPr lang="en-US" b="1" dirty="0" smtClean="0">
                <a:latin typeface="+mn-lt"/>
              </a:rPr>
              <a:t>After </a:t>
            </a:r>
            <a:r>
              <a:rPr lang="en-US" b="1" dirty="0">
                <a:latin typeface="+mn-lt"/>
              </a:rPr>
              <a:t>Administering </a:t>
            </a:r>
            <a:r>
              <a:rPr lang="en-US" b="1" dirty="0" smtClean="0">
                <a:latin typeface="+mn-lt"/>
              </a:rPr>
              <a:t>Naloxone</a:t>
            </a:r>
            <a:endParaRPr lang="en-US" b="1" dirty="0">
              <a:latin typeface="+mn-lt"/>
            </a:endParaRPr>
          </a:p>
        </p:txBody>
      </p:sp>
      <p:pic>
        <p:nvPicPr>
          <p:cNvPr id="101381" name="Picture 7"/>
          <p:cNvPicPr>
            <a:picLocks noChangeAspect="1"/>
          </p:cNvPicPr>
          <p:nvPr/>
        </p:nvPicPr>
        <p:blipFill>
          <a:blip r:embed="rId3"/>
          <a:srcRect/>
          <a:stretch>
            <a:fillRect/>
          </a:stretch>
        </p:blipFill>
        <p:spPr bwMode="auto">
          <a:xfrm>
            <a:off x="7176135" y="4808379"/>
            <a:ext cx="1898650" cy="1897062"/>
          </a:xfrm>
          <a:prstGeom prst="rect">
            <a:avLst/>
          </a:prstGeom>
          <a:noFill/>
          <a:ln w="9525">
            <a:noFill/>
            <a:miter lim="800000"/>
            <a:headEnd/>
            <a:tailEnd/>
          </a:ln>
        </p:spPr>
      </p:pic>
      <p:sp>
        <p:nvSpPr>
          <p:cNvPr id="7" name="Shape 6"/>
          <p:cNvSpPr/>
          <p:nvPr/>
        </p:nvSpPr>
        <p:spPr>
          <a:xfrm rot="4396374">
            <a:off x="6449854" y="674758"/>
            <a:ext cx="2082801" cy="2227262"/>
          </a:xfrm>
          <a:prstGeom prst="swooshArrow">
            <a:avLst>
              <a:gd name="adj1" fmla="val 16310"/>
              <a:gd name="adj2" fmla="val 20209"/>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8" name="Picture 7"/>
          <p:cNvPicPr>
            <a:picLocks noChangeAspect="1" noChangeArrowheads="1"/>
          </p:cNvPicPr>
          <p:nvPr/>
        </p:nvPicPr>
        <p:blipFill>
          <a:blip r:embed="rId4"/>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47" y="1406526"/>
            <a:ext cx="8229600" cy="1143000"/>
          </a:xfrm>
        </p:spPr>
        <p:txBody>
          <a:bodyPr rtlCol="0">
            <a:normAutofit/>
          </a:bodyPr>
          <a:lstStyle/>
          <a:p>
            <a:pPr fontAlgn="auto">
              <a:spcAft>
                <a:spcPts val="0"/>
              </a:spcAft>
              <a:defRPr/>
            </a:pPr>
            <a:r>
              <a:rPr lang="en-US" sz="3200" dirty="0" smtClean="0">
                <a:effectLst>
                  <a:outerShdw blurRad="38100" dist="38100" dir="2700000" algn="tl">
                    <a:srgbClr val="DDDDDD"/>
                  </a:outerShdw>
                </a:effectLst>
                <a:cs typeface="Calibri"/>
              </a:rPr>
              <a:t>If victim is breathing, but unresponsive</a:t>
            </a:r>
            <a:br>
              <a:rPr lang="en-US" sz="3200" dirty="0" smtClean="0">
                <a:effectLst>
                  <a:outerShdw blurRad="38100" dist="38100" dir="2700000" algn="tl">
                    <a:srgbClr val="DDDDDD"/>
                  </a:outerShdw>
                </a:effectLst>
                <a:cs typeface="Calibri"/>
              </a:rPr>
            </a:br>
            <a:r>
              <a:rPr lang="en-US" sz="3200" dirty="0" smtClean="0">
                <a:effectLst>
                  <a:outerShdw blurRad="38100" dist="38100" dir="2700000" algn="tl">
                    <a:srgbClr val="DDDDDD"/>
                  </a:outerShdw>
                </a:effectLst>
                <a:cs typeface="Calibri"/>
              </a:rPr>
              <a:t>place in </a:t>
            </a:r>
            <a:r>
              <a:rPr lang="en-US" sz="3200" b="1" dirty="0" smtClean="0">
                <a:effectLst>
                  <a:outerShdw blurRad="38100" dist="38100" dir="2700000" algn="tl">
                    <a:srgbClr val="DDDDDD"/>
                  </a:outerShdw>
                </a:effectLst>
                <a:cs typeface="Calibri"/>
              </a:rPr>
              <a:t>recovery position</a:t>
            </a:r>
            <a:endParaRPr lang="en-US" sz="3200" b="1" dirty="0">
              <a:effectLst>
                <a:outerShdw blurRad="38100" dist="38100" dir="2700000" algn="tl">
                  <a:srgbClr val="DDDDDD"/>
                </a:outerShdw>
              </a:effectLst>
              <a:cs typeface="Calibri"/>
            </a:endParaRPr>
          </a:p>
        </p:txBody>
      </p:sp>
      <p:pic>
        <p:nvPicPr>
          <p:cNvPr id="4" name="Picture 2"/>
          <p:cNvPicPr>
            <a:picLocks noChangeAspect="1" noChangeArrowheads="1"/>
          </p:cNvPicPr>
          <p:nvPr/>
        </p:nvPicPr>
        <p:blipFill>
          <a:blip r:embed="rId3"/>
          <a:srcRect/>
          <a:stretch>
            <a:fillRect/>
          </a:stretch>
        </p:blipFill>
        <p:spPr bwMode="auto">
          <a:xfrm>
            <a:off x="194310" y="2891790"/>
            <a:ext cx="8397875" cy="3657600"/>
          </a:xfrm>
          <a:prstGeom prst="rect">
            <a:avLst/>
          </a:prstGeom>
          <a:noFill/>
          <a:ln>
            <a:noFill/>
          </a:ln>
          <a:effectLst>
            <a:outerShdw blurRad="63500" dist="50800" dir="5400000" algn="ctr" rotWithShape="0">
              <a:srgbClr val="000000">
                <a:alpha val="0"/>
              </a:srgbClr>
            </a:outerShdw>
          </a:effectLst>
          <a:extLst/>
        </p:spPr>
      </p:pic>
      <p:pic>
        <p:nvPicPr>
          <p:cNvPr id="5" name="Picture 4"/>
          <p:cNvPicPr>
            <a:picLocks noChangeAspect="1" noChangeArrowheads="1"/>
          </p:cNvPicPr>
          <p:nvPr/>
        </p:nvPicPr>
        <p:blipFill>
          <a:blip r:embed="rId4"/>
          <a:srcRect/>
          <a:stretch>
            <a:fillRect/>
          </a:stretch>
        </p:blipFill>
        <p:spPr bwMode="auto">
          <a:xfrm>
            <a:off x="0" y="0"/>
            <a:ext cx="9144000" cy="104457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
        <p:nvSpPr>
          <p:cNvPr id="6" name="Slide Number Placeholder 5"/>
          <p:cNvSpPr>
            <a:spLocks noGrp="1"/>
          </p:cNvSpPr>
          <p:nvPr>
            <p:ph type="sldNum" sz="quarter" idx="12"/>
          </p:nvPr>
        </p:nvSpPr>
        <p:spPr/>
        <p:txBody>
          <a:bodyPr/>
          <a:lstStyle/>
          <a:p>
            <a:pPr>
              <a:defRPr/>
            </a:pPr>
            <a:fld id="{119C2839-D391-4687-9BFB-040047F357F1}"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994"/>
            <a:ext cx="8229600" cy="1143000"/>
          </a:xfrm>
        </p:spPr>
        <p:txBody>
          <a:bodyPr rtlCol="0">
            <a:normAutofit/>
          </a:bodyPr>
          <a:lstStyle/>
          <a:p>
            <a:pPr fontAlgn="auto">
              <a:spcAft>
                <a:spcPts val="0"/>
              </a:spcAft>
              <a:defRPr/>
            </a:pPr>
            <a:r>
              <a:rPr lang="en-US" dirty="0">
                <a:effectLst>
                  <a:outerShdw blurRad="38100" dist="38100" dir="2700000" algn="tl">
                    <a:srgbClr val="DDDDDD"/>
                  </a:outerShdw>
                </a:effectLst>
                <a:cs typeface="Calibri"/>
              </a:rPr>
              <a:t>Questions and Answers</a:t>
            </a:r>
          </a:p>
        </p:txBody>
      </p:sp>
      <p:sp>
        <p:nvSpPr>
          <p:cNvPr id="108546" name="Content Placeholder 2"/>
          <p:cNvSpPr>
            <a:spLocks noGrp="1"/>
          </p:cNvSpPr>
          <p:nvPr>
            <p:ph sz="quarter" idx="1"/>
          </p:nvPr>
        </p:nvSpPr>
        <p:spPr>
          <a:xfrm>
            <a:off x="457200" y="1787526"/>
            <a:ext cx="8229600" cy="4983162"/>
          </a:xfrm>
        </p:spPr>
        <p:txBody>
          <a:bodyPr/>
          <a:lstStyle/>
          <a:p>
            <a:r>
              <a:rPr lang="en-US" sz="2400" dirty="0" smtClean="0"/>
              <a:t>Will Naloxone work on an alcohol overdose?</a:t>
            </a:r>
          </a:p>
          <a:p>
            <a:pPr lvl="1"/>
            <a:r>
              <a:rPr lang="en-US" sz="2400" dirty="0" smtClean="0">
                <a:solidFill>
                  <a:srgbClr val="0070C0"/>
                </a:solidFill>
              </a:rPr>
              <a:t>No. Naloxone only works on opioids</a:t>
            </a:r>
          </a:p>
          <a:p>
            <a:r>
              <a:rPr lang="en-US" sz="2400" dirty="0" smtClean="0"/>
              <a:t>What if it is a crack/cocaine  or speed/methamphetamine overdose?</a:t>
            </a:r>
          </a:p>
          <a:p>
            <a:pPr lvl="1"/>
            <a:r>
              <a:rPr lang="en-US" sz="2400" dirty="0" smtClean="0">
                <a:solidFill>
                  <a:srgbClr val="0070C0"/>
                </a:solidFill>
              </a:rPr>
              <a:t>No. Naloxone only works on opioids</a:t>
            </a:r>
          </a:p>
          <a:p>
            <a:r>
              <a:rPr lang="en-US" sz="2400" dirty="0" smtClean="0"/>
              <a:t>What is the risk period for an overdose to reoccur after giving Naloxone?</a:t>
            </a:r>
          </a:p>
          <a:p>
            <a:pPr lvl="1"/>
            <a:r>
              <a:rPr lang="en-US" sz="2400" dirty="0" smtClean="0">
                <a:solidFill>
                  <a:srgbClr val="0070C0"/>
                </a:solidFill>
              </a:rPr>
              <a:t>Depends on how long acting the opioid is and how much they took</a:t>
            </a:r>
          </a:p>
          <a:p>
            <a:r>
              <a:rPr lang="en-US" sz="2400" dirty="0" smtClean="0"/>
              <a:t>If the person isn’t overdosing and I give them Naloxone will it hurt them?</a:t>
            </a:r>
          </a:p>
          <a:p>
            <a:pPr lvl="1"/>
            <a:r>
              <a:rPr lang="en-US" sz="2000" dirty="0" smtClean="0">
                <a:solidFill>
                  <a:srgbClr val="0070C0"/>
                </a:solidFill>
              </a:rPr>
              <a:t>No.  If in doubt give naloxone.</a:t>
            </a:r>
          </a:p>
          <a:p>
            <a:pPr lvl="1"/>
            <a:endParaRPr lang="en-US" sz="2400" dirty="0" smtClean="0">
              <a:latin typeface="Century Gothic" pitchFamily="34" charset="0"/>
            </a:endParaRPr>
          </a:p>
        </p:txBody>
      </p:sp>
      <p:sp>
        <p:nvSpPr>
          <p:cNvPr id="108547" name="TextBox 3"/>
          <p:cNvSpPr txBox="1">
            <a:spLocks noChangeArrowheads="1"/>
          </p:cNvSpPr>
          <p:nvPr/>
        </p:nvSpPr>
        <p:spPr bwMode="auto">
          <a:xfrm>
            <a:off x="762000" y="6400800"/>
            <a:ext cx="7543800" cy="369888"/>
          </a:xfrm>
          <a:prstGeom prst="rect">
            <a:avLst/>
          </a:prstGeom>
          <a:noFill/>
          <a:ln w="9525">
            <a:noFill/>
            <a:miter lim="800000"/>
            <a:headEnd/>
            <a:tailEnd/>
          </a:ln>
        </p:spPr>
        <p:txBody>
          <a:bodyPr>
            <a:spAutoFit/>
          </a:bodyPr>
          <a:lstStyle/>
          <a:p>
            <a:pPr algn="ctr"/>
            <a:r>
              <a:rPr lang="en-US" dirty="0">
                <a:latin typeface="Palatino Linotype" pitchFamily="18" charset="0"/>
                <a:ea typeface="ＭＳ Ｐゴシック"/>
                <a:cs typeface="Arial" charset="0"/>
              </a:rPr>
              <a:t> </a:t>
            </a:r>
          </a:p>
        </p:txBody>
      </p:sp>
      <p:pic>
        <p:nvPicPr>
          <p:cNvPr id="5" name="Picture 4"/>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1044575"/>
            <a:ext cx="8229600" cy="1143000"/>
          </a:xfrm>
        </p:spPr>
        <p:txBody>
          <a:bodyPr/>
          <a:lstStyle/>
          <a:p>
            <a:r>
              <a:rPr lang="en-US" dirty="0" smtClean="0"/>
              <a:t>Reminder</a:t>
            </a:r>
          </a:p>
        </p:txBody>
      </p:sp>
      <p:sp>
        <p:nvSpPr>
          <p:cNvPr id="111618" name="Content Placeholder 2"/>
          <p:cNvSpPr>
            <a:spLocks noGrp="1"/>
          </p:cNvSpPr>
          <p:nvPr>
            <p:ph sz="quarter" idx="1"/>
          </p:nvPr>
        </p:nvSpPr>
        <p:spPr>
          <a:xfrm>
            <a:off x="457200" y="2000884"/>
            <a:ext cx="8229600" cy="4525963"/>
          </a:xfrm>
        </p:spPr>
        <p:txBody>
          <a:bodyPr/>
          <a:lstStyle/>
          <a:p>
            <a:r>
              <a:rPr lang="en-US" dirty="0" smtClean="0"/>
              <a:t>Naloxone is not a controlled substance but is a regulated substance (a prescription medication) that requires a licensed prescriber</a:t>
            </a:r>
          </a:p>
          <a:p>
            <a:r>
              <a:rPr lang="en-US" dirty="0" smtClean="0"/>
              <a:t>Prescriptions for intra-nasal naloxone can be filled at many local pharmacies. Several pharmacies have standing orders for dispensing naloxone as well. </a:t>
            </a:r>
          </a:p>
          <a:p>
            <a:endParaRPr lang="en-US" dirty="0" smtClean="0"/>
          </a:p>
        </p:txBody>
      </p:sp>
      <p:pic>
        <p:nvPicPr>
          <p:cNvPr id="4" name="Picture 3"/>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Relevant only to Massachusetts	</a:t>
            </a:r>
            <a:endParaRPr lang="en-US" dirty="0"/>
          </a:p>
        </p:txBody>
      </p:sp>
      <p:sp>
        <p:nvSpPr>
          <p:cNvPr id="3" name="Content Placeholder 2"/>
          <p:cNvSpPr>
            <a:spLocks noGrp="1"/>
          </p:cNvSpPr>
          <p:nvPr>
            <p:ph sz="quarter" idx="1"/>
          </p:nvPr>
        </p:nvSpPr>
        <p:spPr/>
        <p:txBody>
          <a:bodyPr/>
          <a:lstStyle/>
          <a:p>
            <a:r>
              <a:rPr lang="en-US" dirty="0" smtClean="0"/>
              <a:t>Deleted</a:t>
            </a:r>
            <a:endParaRPr lang="en-US" dirty="0"/>
          </a:p>
        </p:txBody>
      </p:sp>
      <p:sp>
        <p:nvSpPr>
          <p:cNvPr id="4" name="Footer Placeholder 3"/>
          <p:cNvSpPr>
            <a:spLocks noGrp="1"/>
          </p:cNvSpPr>
          <p:nvPr>
            <p:ph type="ftr" sz="quarter" idx="11"/>
          </p:nvPr>
        </p:nvSpPr>
        <p:spPr/>
        <p:txBody>
          <a:bodyPr/>
          <a:lstStyle/>
          <a:p>
            <a:pPr>
              <a:defRPr/>
            </a:pPr>
            <a:r>
              <a:rPr lang="en-US" dirty="0" smtClean="0"/>
              <a:t>Presentation adapted with permission from Massachusetts, </a:t>
            </a:r>
            <a:endParaRPr lang="en-US" dirty="0"/>
          </a:p>
        </p:txBody>
      </p:sp>
    </p:spTree>
    <p:extLst>
      <p:ext uri="{BB962C8B-B14F-4D97-AF65-F5344CB8AC3E}">
        <p14:creationId xmlns:p14="http://schemas.microsoft.com/office/powerpoint/2010/main" val="92175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descr="Chart: Rates of prescription painkiller sales, deaths and substance abuse treatment admissions (1999-2010) "/>
          <p:cNvPicPr>
            <a:picLocks noChangeAspect="1" noChangeArrowheads="1"/>
          </p:cNvPicPr>
          <p:nvPr/>
        </p:nvPicPr>
        <p:blipFill>
          <a:blip r:embed="rId3"/>
          <a:srcRect/>
          <a:stretch>
            <a:fillRect/>
          </a:stretch>
        </p:blipFill>
        <p:spPr bwMode="auto">
          <a:xfrm>
            <a:off x="304800" y="1905000"/>
            <a:ext cx="8382000" cy="4191000"/>
          </a:xfrm>
          <a:prstGeom prst="rect">
            <a:avLst/>
          </a:prstGeom>
          <a:noFill/>
          <a:ln w="9525">
            <a:noFill/>
            <a:miter lim="800000"/>
            <a:headEnd/>
            <a:tailEnd/>
          </a:ln>
        </p:spPr>
      </p:pic>
      <p:sp>
        <p:nvSpPr>
          <p:cNvPr id="23554" name="Text Box 7"/>
          <p:cNvSpPr txBox="1">
            <a:spLocks noChangeArrowheads="1"/>
          </p:cNvSpPr>
          <p:nvPr/>
        </p:nvSpPr>
        <p:spPr bwMode="auto">
          <a:xfrm>
            <a:off x="228600" y="6096000"/>
            <a:ext cx="7924800" cy="523875"/>
          </a:xfrm>
          <a:prstGeom prst="rect">
            <a:avLst/>
          </a:prstGeom>
          <a:noFill/>
          <a:ln w="9525">
            <a:noFill/>
            <a:miter lim="800000"/>
            <a:headEnd/>
            <a:tailEnd/>
          </a:ln>
        </p:spPr>
        <p:txBody>
          <a:bodyPr>
            <a:spAutoFit/>
          </a:bodyPr>
          <a:lstStyle/>
          <a:p>
            <a:r>
              <a:rPr lang="en-US" altLang="en-US" sz="1400" dirty="0">
                <a:latin typeface="Arial Narrow" pitchFamily="34" charset="0"/>
                <a:ea typeface="ＭＳ Ｐゴシック"/>
                <a:cs typeface="Arial" charset="0"/>
              </a:rPr>
              <a:t>National Vital Statistics System, 1999-2008; Automation of Reports and Consolidated Orders System (ARCOS) of the Drug Enforcement Administration (DEA), 1999-2010; Treatment Episode Data Set, 1999-2009</a:t>
            </a:r>
          </a:p>
        </p:txBody>
      </p:sp>
      <p:sp>
        <p:nvSpPr>
          <p:cNvPr id="2" name="Title 1"/>
          <p:cNvSpPr>
            <a:spLocks noGrp="1"/>
          </p:cNvSpPr>
          <p:nvPr>
            <p:ph type="title"/>
          </p:nvPr>
        </p:nvSpPr>
        <p:spPr>
          <a:xfrm>
            <a:off x="457200" y="1033463"/>
            <a:ext cx="8229600" cy="1143000"/>
          </a:xfrm>
        </p:spPr>
        <p:txBody>
          <a:bodyPr rtlCol="0">
            <a:normAutofit fontScale="90000"/>
          </a:bodyPr>
          <a:lstStyle/>
          <a:p>
            <a:pPr fontAlgn="auto">
              <a:spcAft>
                <a:spcPts val="0"/>
              </a:spcAft>
              <a:defRPr/>
            </a:pPr>
            <a:r>
              <a:rPr lang="en-US" dirty="0" smtClean="0"/>
              <a:t>Prescription opioid sales, deaths and treatment: 1999-2010</a:t>
            </a:r>
            <a:endParaRPr lang="en-US" dirty="0"/>
          </a:p>
        </p:txBody>
      </p:sp>
      <p:sp>
        <p:nvSpPr>
          <p:cNvPr id="3" name="Footer Placeholder 2"/>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3"/>
          <p:cNvSpPr>
            <a:spLocks noGrp="1"/>
          </p:cNvSpPr>
          <p:nvPr>
            <p:ph type="ctrTitle"/>
          </p:nvPr>
        </p:nvSpPr>
        <p:spPr/>
        <p:txBody>
          <a:bodyPr/>
          <a:lstStyle/>
          <a:p>
            <a:pPr marL="514350" indent="-514350"/>
            <a:r>
              <a:rPr lang="en-US" dirty="0" smtClean="0"/>
              <a:t>Good Samaritan &amp; Naloxone Law</a:t>
            </a:r>
          </a:p>
        </p:txBody>
      </p:sp>
      <p:sp>
        <p:nvSpPr>
          <p:cNvPr id="5" name="Subtitle 4"/>
          <p:cNvSpPr>
            <a:spLocks noGrp="1"/>
          </p:cNvSpPr>
          <p:nvPr>
            <p:ph type="subTitle" idx="1"/>
          </p:nvPr>
        </p:nvSpPr>
        <p:spPr/>
        <p:txBody>
          <a:bodyPr rtlCol="0">
            <a:normAutofit/>
          </a:bodyPr>
          <a:lstStyle/>
          <a:p>
            <a:pPr fontAlgn="auto">
              <a:spcAft>
                <a:spcPts val="0"/>
              </a:spcAft>
              <a:buFont typeface="Arial" pitchFamily="34" charset="0"/>
              <a:buNone/>
              <a:defRPr/>
            </a:pPr>
            <a:r>
              <a:rPr lang="en-US" dirty="0"/>
              <a:t>Passed August </a:t>
            </a:r>
            <a:r>
              <a:rPr lang="en-US" dirty="0" smtClean="0"/>
              <a:t>2012</a:t>
            </a:r>
            <a:endParaRPr lang="en-US" dirty="0"/>
          </a:p>
        </p:txBody>
      </p:sp>
      <p:pic>
        <p:nvPicPr>
          <p:cNvPr id="4" name="Picture 3"/>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9088" lvl="0" indent="-319088">
              <a:spcBef>
                <a:spcPts val="700"/>
              </a:spcBef>
            </a:pPr>
            <a:r>
              <a:rPr lang="en-US" sz="2400" b="1" dirty="0" smtClean="0"/>
              <a:t>Vermont Good Samaritan Law:  </a:t>
            </a:r>
            <a:r>
              <a:rPr lang="en-US" sz="2400" dirty="0" smtClean="0">
                <a:solidFill>
                  <a:prstClr val="black"/>
                </a:solidFill>
              </a:rPr>
              <a:t>12 </a:t>
            </a:r>
            <a:r>
              <a:rPr lang="en-US" sz="2400" dirty="0">
                <a:solidFill>
                  <a:prstClr val="black"/>
                </a:solidFill>
              </a:rPr>
              <a:t>V.S.A. § 519 (2015)</a:t>
            </a:r>
            <a:r>
              <a:rPr lang="en-US" sz="1200" dirty="0">
                <a:solidFill>
                  <a:prstClr val="black"/>
                </a:solidFill>
              </a:rPr>
              <a:t/>
            </a:r>
            <a:br>
              <a:rPr lang="en-US" sz="1200" dirty="0">
                <a:solidFill>
                  <a:prstClr val="black"/>
                </a:solidFill>
              </a:rPr>
            </a:br>
            <a:endParaRPr lang="en-US" dirty="0"/>
          </a:p>
        </p:txBody>
      </p:sp>
      <p:sp>
        <p:nvSpPr>
          <p:cNvPr id="3" name="Content Placeholder 2"/>
          <p:cNvSpPr>
            <a:spLocks noGrp="1"/>
          </p:cNvSpPr>
          <p:nvPr>
            <p:ph sz="quarter" idx="1"/>
          </p:nvPr>
        </p:nvSpPr>
        <p:spPr/>
        <p:txBody>
          <a:bodyPr/>
          <a:lstStyle/>
          <a:p>
            <a:r>
              <a:rPr lang="en-US" sz="2400" dirty="0">
                <a:solidFill>
                  <a:prstClr val="black"/>
                </a:solidFill>
              </a:rPr>
              <a:t>12 V.S.A. § 519</a:t>
            </a:r>
            <a:r>
              <a:rPr lang="en-US" sz="2400" dirty="0" smtClean="0"/>
              <a:t>. </a:t>
            </a:r>
            <a:r>
              <a:rPr lang="en-US" sz="2400" dirty="0"/>
              <a:t>Emergency medical care </a:t>
            </a:r>
          </a:p>
          <a:p>
            <a:r>
              <a:rPr lang="en-US" sz="1600" dirty="0" smtClean="0"/>
              <a:t>   </a:t>
            </a:r>
            <a:r>
              <a:rPr lang="en-US" sz="1600" dirty="0"/>
              <a:t>(a) A person who knows that another is exposed to grave physical harm shall, to the extent that the same can be rendered without danger or peril to himself or without interference with important duties owed to others, give reasonable assistance to the exposed person unless that assistance or care is being provided by others.</a:t>
            </a:r>
          </a:p>
          <a:p>
            <a:endParaRPr lang="en-US" sz="1000" dirty="0"/>
          </a:p>
          <a:p>
            <a:r>
              <a:rPr lang="en-US" sz="1600" dirty="0"/>
              <a:t>(b) A person who provides reasonable assistance in compliance with subsection (a) of this section shall not be liable in civil damages unless his acts constitute gross negligence or unless he will receive or expects to receive remuneration. Nothing contained in this subsection shall alter existing law with respect to tort liability of a practitioner of the healing arts for acts committed in the ordinary course of his practice.</a:t>
            </a:r>
          </a:p>
          <a:p>
            <a:endParaRPr lang="en-US" sz="1000" dirty="0"/>
          </a:p>
          <a:p>
            <a:r>
              <a:rPr lang="en-US" sz="1600" dirty="0"/>
              <a:t>(c) A person who willfully violates subsection (a) of this section shall be fined not more than $ 100.00</a:t>
            </a:r>
            <a:r>
              <a:rPr lang="en-US" sz="1600" dirty="0" smtClean="0"/>
              <a:t>.</a:t>
            </a:r>
            <a:endParaRPr lang="en-US" sz="1600" dirty="0"/>
          </a:p>
          <a:p>
            <a:endParaRPr lang="en-US" sz="800" dirty="0" smtClean="0"/>
          </a:p>
          <a:p>
            <a:r>
              <a:rPr lang="en-US" sz="1400" dirty="0" smtClean="0"/>
              <a:t>HISTORY</a:t>
            </a:r>
            <a:r>
              <a:rPr lang="en-US" sz="1400" dirty="0"/>
              <a:t>: 1967, No. 309 (Adj. Sess.), §§ 2-4, eff. March 22, 1968</a:t>
            </a:r>
            <a:r>
              <a:rPr lang="en-US" sz="1200" dirty="0"/>
              <a:t>. </a:t>
            </a:r>
          </a:p>
        </p:txBody>
      </p:sp>
      <p:sp>
        <p:nvSpPr>
          <p:cNvPr id="4" name="Footer Placeholder 3"/>
          <p:cNvSpPr>
            <a:spLocks noGrp="1"/>
          </p:cNvSpPr>
          <p:nvPr>
            <p:ph type="ftr" sz="quarter" idx="11"/>
          </p:nvPr>
        </p:nvSpPr>
        <p:spPr/>
        <p:txBody>
          <a:bodyPr/>
          <a:lstStyle/>
          <a:p>
            <a:pPr>
              <a:defRPr/>
            </a:pPr>
            <a:r>
              <a:rPr lang="en-US" dirty="0" smtClean="0"/>
              <a:t>Presentation adapted with permission from Massachusetts, </a:t>
            </a:r>
            <a:endParaRPr lang="en-US" dirty="0"/>
          </a:p>
        </p:txBody>
      </p:sp>
    </p:spTree>
    <p:extLst>
      <p:ext uri="{BB962C8B-B14F-4D97-AF65-F5344CB8AC3E}">
        <p14:creationId xmlns:p14="http://schemas.microsoft.com/office/powerpoint/2010/main" val="182409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1223645"/>
            <a:ext cx="8229600" cy="742315"/>
          </a:xfrm>
        </p:spPr>
        <p:txBody>
          <a:bodyPr/>
          <a:lstStyle/>
          <a:p>
            <a:r>
              <a:rPr lang="en-US" dirty="0" smtClean="0"/>
              <a:t>Importance of calling 911</a:t>
            </a:r>
          </a:p>
        </p:txBody>
      </p:sp>
      <p:sp>
        <p:nvSpPr>
          <p:cNvPr id="117762" name="Content Placeholder 2"/>
          <p:cNvSpPr>
            <a:spLocks noGrp="1"/>
          </p:cNvSpPr>
          <p:nvPr>
            <p:ph sz="quarter" idx="1"/>
          </p:nvPr>
        </p:nvSpPr>
        <p:spPr>
          <a:xfrm>
            <a:off x="457200" y="2148841"/>
            <a:ext cx="8229600" cy="4320539"/>
          </a:xfrm>
        </p:spPr>
        <p:txBody>
          <a:bodyPr/>
          <a:lstStyle/>
          <a:p>
            <a:pPr marL="0" indent="0">
              <a:buNone/>
            </a:pPr>
            <a:r>
              <a:rPr lang="en-US" sz="2800" dirty="0" smtClean="0"/>
              <a:t>Sometimes people are afraid to call 911.</a:t>
            </a:r>
          </a:p>
          <a:p>
            <a:pPr marL="0" indent="0">
              <a:buNone/>
            </a:pPr>
            <a:r>
              <a:rPr lang="en-US" sz="2800" dirty="0" smtClean="0"/>
              <a:t>However, an overdose is a </a:t>
            </a:r>
            <a:r>
              <a:rPr lang="en-US" sz="2800" u="sng" dirty="0" smtClean="0"/>
              <a:t>medical emergency </a:t>
            </a:r>
            <a:r>
              <a:rPr lang="en-US" sz="2800" dirty="0" smtClean="0"/>
              <a:t>.</a:t>
            </a:r>
          </a:p>
          <a:p>
            <a:pPr marL="0" indent="0">
              <a:spcAft>
                <a:spcPts val="600"/>
              </a:spcAft>
              <a:buNone/>
              <a:defRPr/>
            </a:pPr>
            <a:r>
              <a:rPr lang="en-US" sz="2800" dirty="0" smtClean="0">
                <a:ea typeface="ＭＳ Ｐゴシック" charset="0"/>
                <a:cs typeface="ＭＳ Ｐゴシック" charset="0"/>
              </a:rPr>
              <a:t>Remember:</a:t>
            </a:r>
            <a:endParaRPr lang="en-US" sz="2800" dirty="0">
              <a:ea typeface="ＭＳ Ｐゴシック" charset="0"/>
              <a:cs typeface="ＭＳ Ｐゴシック" charset="0"/>
            </a:endParaRPr>
          </a:p>
          <a:p>
            <a:pPr marL="228600" indent="-228600">
              <a:spcAft>
                <a:spcPts val="600"/>
              </a:spcAft>
              <a:defRPr/>
            </a:pPr>
            <a:r>
              <a:rPr lang="en-US" sz="2800" dirty="0" smtClean="0">
                <a:ea typeface="ＭＳ Ｐゴシック" charset="0"/>
                <a:cs typeface="ＭＳ Ｐゴシック" charset="0"/>
              </a:rPr>
              <a:t>Narcan </a:t>
            </a:r>
            <a:r>
              <a:rPr lang="en-US" sz="2800" i="1" dirty="0">
                <a:ea typeface="ＭＳ Ｐゴシック" charset="0"/>
                <a:cs typeface="ＭＳ Ｐゴシック" charset="0"/>
              </a:rPr>
              <a:t>only</a:t>
            </a:r>
            <a:r>
              <a:rPr lang="en-US" sz="2800" dirty="0">
                <a:ea typeface="ＭＳ Ｐゴシック" charset="0"/>
                <a:cs typeface="ＭＳ Ｐゴシック" charset="0"/>
              </a:rPr>
              <a:t> works on opioids</a:t>
            </a:r>
          </a:p>
          <a:p>
            <a:pPr marL="685800" lvl="1" indent="-228600">
              <a:spcAft>
                <a:spcPts val="600"/>
              </a:spcAft>
              <a:buFont typeface="Arial" charset="0"/>
              <a:buChar char="•"/>
              <a:defRPr/>
            </a:pPr>
            <a:r>
              <a:rPr lang="en-US" dirty="0">
                <a:ea typeface="ＭＳ Ｐゴシック" charset="0"/>
                <a:cs typeface="ＭＳ Ｐゴシック" charset="0"/>
              </a:rPr>
              <a:t>not benzos, cocaine, alcohol or other drugs</a:t>
            </a:r>
          </a:p>
          <a:p>
            <a:pPr marL="228600" indent="-228600">
              <a:spcAft>
                <a:spcPts val="600"/>
              </a:spcAft>
              <a:defRPr/>
            </a:pPr>
            <a:r>
              <a:rPr lang="en-US" sz="2800" dirty="0">
                <a:ea typeface="ＭＳ Ｐゴシック" charset="0"/>
                <a:cs typeface="ＭＳ Ｐゴシック" charset="0"/>
              </a:rPr>
              <a:t>Person overdosing may have other medical </a:t>
            </a:r>
            <a:r>
              <a:rPr lang="en-US" sz="2800" dirty="0" smtClean="0">
                <a:ea typeface="ＭＳ Ｐゴシック" charset="0"/>
                <a:cs typeface="ＭＳ Ｐゴシック" charset="0"/>
              </a:rPr>
              <a:t>issues</a:t>
            </a:r>
            <a:endParaRPr lang="en-US" sz="2800" dirty="0">
              <a:ea typeface="ＭＳ Ｐゴシック" charset="0"/>
              <a:cs typeface="ＭＳ Ｐゴシック" charset="0"/>
            </a:endParaRPr>
          </a:p>
          <a:p>
            <a:pPr marL="228600" indent="-228600">
              <a:spcAft>
                <a:spcPts val="600"/>
              </a:spcAft>
              <a:defRPr/>
            </a:pPr>
            <a:r>
              <a:rPr lang="en-US" sz="2800" dirty="0">
                <a:ea typeface="ＭＳ Ｐゴシック" charset="0"/>
                <a:cs typeface="ＭＳ Ｐゴシック" charset="0"/>
              </a:rPr>
              <a:t>Person can overdose </a:t>
            </a:r>
            <a:r>
              <a:rPr lang="en-US" sz="2800" i="1" dirty="0">
                <a:ea typeface="ＭＳ Ｐゴシック" charset="0"/>
                <a:cs typeface="ＭＳ Ｐゴシック" charset="0"/>
              </a:rPr>
              <a:t>again</a:t>
            </a:r>
            <a:r>
              <a:rPr lang="en-US" sz="2800" dirty="0">
                <a:ea typeface="ＭＳ Ｐゴシック" charset="0"/>
                <a:cs typeface="ＭＳ Ｐゴシック" charset="0"/>
              </a:rPr>
              <a:t> once narcan wears off</a:t>
            </a:r>
          </a:p>
          <a:p>
            <a:endParaRPr lang="en-US" sz="2800" dirty="0" smtClean="0"/>
          </a:p>
        </p:txBody>
      </p:sp>
      <p:pic>
        <p:nvPicPr>
          <p:cNvPr id="4" name="Picture 3"/>
          <p:cNvPicPr>
            <a:picLocks noChangeAspect="1" noChangeArrowheads="1"/>
          </p:cNvPicPr>
          <p:nvPr/>
        </p:nvPicPr>
        <p:blipFill>
          <a:blip r:embed="rId3"/>
          <a:srcRect/>
          <a:stretch>
            <a:fillRect/>
          </a:stretch>
        </p:blipFill>
        <p:spPr bwMode="auto">
          <a:xfrm>
            <a:off x="0" y="0"/>
            <a:ext cx="9144000" cy="10445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t>Presentation adapted with permission from </a:t>
            </a:r>
            <a:r>
              <a:rPr lang="en-US" dirty="0" smtClean="0"/>
              <a:t>Massachusetts,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Relevant only to Massachusetts	</a:t>
            </a:r>
            <a:endParaRPr lang="en-US" dirty="0"/>
          </a:p>
        </p:txBody>
      </p:sp>
      <p:sp>
        <p:nvSpPr>
          <p:cNvPr id="3" name="Content Placeholder 2"/>
          <p:cNvSpPr>
            <a:spLocks noGrp="1"/>
          </p:cNvSpPr>
          <p:nvPr>
            <p:ph sz="quarter" idx="1"/>
          </p:nvPr>
        </p:nvSpPr>
        <p:spPr/>
        <p:txBody>
          <a:bodyPr/>
          <a:lstStyle/>
          <a:p>
            <a:r>
              <a:rPr lang="en-US" dirty="0" smtClean="0"/>
              <a:t>Deleted</a:t>
            </a:r>
            <a:endParaRPr lang="en-US" dirty="0"/>
          </a:p>
        </p:txBody>
      </p:sp>
      <p:sp>
        <p:nvSpPr>
          <p:cNvPr id="4" name="Footer Placeholder 3"/>
          <p:cNvSpPr>
            <a:spLocks noGrp="1"/>
          </p:cNvSpPr>
          <p:nvPr>
            <p:ph type="ftr" sz="quarter" idx="11"/>
          </p:nvPr>
        </p:nvSpPr>
        <p:spPr/>
        <p:txBody>
          <a:bodyPr/>
          <a:lstStyle/>
          <a:p>
            <a:pPr>
              <a:defRPr/>
            </a:pPr>
            <a:r>
              <a:rPr lang="en-US" dirty="0" smtClean="0"/>
              <a:t>Presentation adapted with permission from Massachusetts, </a:t>
            </a:r>
            <a:endParaRPr lang="en-US" dirty="0"/>
          </a:p>
        </p:txBody>
      </p:sp>
    </p:spTree>
    <p:extLst>
      <p:ext uri="{BB962C8B-B14F-4D97-AF65-F5344CB8AC3E}">
        <p14:creationId xmlns:p14="http://schemas.microsoft.com/office/powerpoint/2010/main" val="921755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ctrTitle"/>
          </p:nvPr>
        </p:nvSpPr>
        <p:spPr>
          <a:xfrm>
            <a:off x="685800" y="2130425"/>
            <a:ext cx="7772400" cy="2613025"/>
          </a:xfrm>
        </p:spPr>
        <p:txBody>
          <a:bodyPr/>
          <a:lstStyle/>
          <a:p>
            <a:r>
              <a:rPr lang="en-US" b="1" dirty="0" smtClean="0">
                <a:solidFill>
                  <a:srgbClr val="0070C0"/>
                </a:solidFill>
              </a:rPr>
              <a:t>Thank You</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Any questions?</a:t>
            </a:r>
          </a:p>
        </p:txBody>
      </p:sp>
      <p:pic>
        <p:nvPicPr>
          <p:cNvPr id="3" name="Picture 2"/>
          <p:cNvPicPr>
            <a:picLocks noChangeAspect="1" noChangeArrowheads="1"/>
          </p:cNvPicPr>
          <p:nvPr/>
        </p:nvPicPr>
        <p:blipFill>
          <a:blip r:embed="rId2"/>
          <a:srcRect/>
          <a:stretch>
            <a:fillRect/>
          </a:stretch>
        </p:blipFill>
        <p:spPr bwMode="auto">
          <a:xfrm>
            <a:off x="0" y="0"/>
            <a:ext cx="9144000"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33400" y="1059973"/>
            <a:ext cx="8229600" cy="884238"/>
          </a:xfrm>
        </p:spPr>
        <p:txBody>
          <a:bodyPr/>
          <a:lstStyle/>
          <a:p>
            <a:r>
              <a:rPr lang="en-US" dirty="0" smtClean="0"/>
              <a:t>By 2010, drug overdose deaths outnumbered motor vehicle traffic deaths </a:t>
            </a:r>
            <a:r>
              <a:rPr lang="en-US" dirty="0" smtClean="0">
                <a:solidFill>
                  <a:srgbClr val="000000"/>
                </a:solidFill>
              </a:rPr>
              <a:t>in 31 states</a:t>
            </a:r>
          </a:p>
        </p:txBody>
      </p:sp>
      <p:sp>
        <p:nvSpPr>
          <p:cNvPr id="25603" name="Text Placeholder 3"/>
          <p:cNvSpPr>
            <a:spLocks noGrp="1"/>
          </p:cNvSpPr>
          <p:nvPr>
            <p:ph type="body" sz="quarter" idx="10"/>
          </p:nvPr>
        </p:nvSpPr>
        <p:spPr>
          <a:xfrm>
            <a:off x="0" y="6553200"/>
            <a:ext cx="4038600" cy="304800"/>
          </a:xfrm>
        </p:spPr>
        <p:txBody>
          <a:bodyPr/>
          <a:lstStyle/>
          <a:p>
            <a:r>
              <a:rPr lang="en-US" dirty="0" smtClean="0"/>
              <a:t>CDC NVSS, MCOD. 2010 </a:t>
            </a:r>
          </a:p>
        </p:txBody>
      </p:sp>
      <p:pic>
        <p:nvPicPr>
          <p:cNvPr id="25602" name="Picture 4"/>
          <p:cNvPicPr>
            <a:picLocks noChangeAspect="1" noChangeArrowheads="1"/>
          </p:cNvPicPr>
          <p:nvPr/>
        </p:nvPicPr>
        <p:blipFill>
          <a:blip r:embed="rId3"/>
          <a:srcRect/>
          <a:stretch>
            <a:fillRect/>
          </a:stretch>
        </p:blipFill>
        <p:spPr bwMode="auto">
          <a:xfrm>
            <a:off x="1111408" y="1827848"/>
            <a:ext cx="6303963" cy="3967162"/>
          </a:xfrm>
          <a:prstGeom prst="rect">
            <a:avLst/>
          </a:prstGeom>
          <a:noFill/>
          <a:ln w="9525">
            <a:noFill/>
            <a:miter lim="800000"/>
            <a:headEnd/>
            <a:tailEnd/>
          </a:ln>
        </p:spPr>
      </p:pic>
      <p:grpSp>
        <p:nvGrpSpPr>
          <p:cNvPr id="25604" name="Group 13"/>
          <p:cNvGrpSpPr>
            <a:grpSpLocks/>
          </p:cNvGrpSpPr>
          <p:nvPr/>
        </p:nvGrpSpPr>
        <p:grpSpPr bwMode="auto">
          <a:xfrm>
            <a:off x="6735330" y="4871042"/>
            <a:ext cx="1797891" cy="523220"/>
            <a:chOff x="5387575" y="5618369"/>
            <a:chExt cx="2632063" cy="498258"/>
          </a:xfrm>
        </p:grpSpPr>
        <p:sp>
          <p:nvSpPr>
            <p:cNvPr id="15" name="Rectangle 14"/>
            <p:cNvSpPr/>
            <p:nvPr/>
          </p:nvSpPr>
          <p:spPr>
            <a:xfrm>
              <a:off x="5387575" y="5715196"/>
              <a:ext cx="228631" cy="304604"/>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25607" name="TextBox 15"/>
            <p:cNvSpPr txBox="1">
              <a:spLocks noChangeArrowheads="1"/>
            </p:cNvSpPr>
            <p:nvPr/>
          </p:nvSpPr>
          <p:spPr bwMode="auto">
            <a:xfrm>
              <a:off x="5750611" y="5618369"/>
              <a:ext cx="2269027" cy="498258"/>
            </a:xfrm>
            <a:prstGeom prst="rect">
              <a:avLst/>
            </a:prstGeom>
            <a:noFill/>
            <a:ln w="9525">
              <a:noFill/>
              <a:miter lim="800000"/>
              <a:headEnd/>
              <a:tailEnd/>
            </a:ln>
          </p:spPr>
          <p:txBody>
            <a:bodyPr wrap="none">
              <a:spAutoFit/>
            </a:bodyPr>
            <a:lstStyle/>
            <a:p>
              <a:r>
                <a:rPr lang="en-US" sz="1400" dirty="0">
                  <a:solidFill>
                    <a:srgbClr val="000000"/>
                  </a:solidFill>
                  <a:latin typeface="Calibri" pitchFamily="34" charset="0"/>
                </a:rPr>
                <a:t>More deaths from </a:t>
              </a:r>
              <a:endParaRPr lang="en-US" sz="1400" dirty="0" smtClean="0">
                <a:solidFill>
                  <a:srgbClr val="000000"/>
                </a:solidFill>
                <a:latin typeface="Calibri" pitchFamily="34" charset="0"/>
              </a:endParaRPr>
            </a:p>
            <a:p>
              <a:r>
                <a:rPr lang="en-US" sz="1400" dirty="0" smtClean="0">
                  <a:solidFill>
                    <a:srgbClr val="000000"/>
                  </a:solidFill>
                  <a:latin typeface="Calibri" pitchFamily="34" charset="0"/>
                </a:rPr>
                <a:t>drug </a:t>
              </a:r>
              <a:r>
                <a:rPr lang="en-US" sz="1400" dirty="0">
                  <a:solidFill>
                    <a:srgbClr val="000000"/>
                  </a:solidFill>
                  <a:latin typeface="Calibri" pitchFamily="34" charset="0"/>
                </a:rPr>
                <a:t>overdose</a:t>
              </a:r>
            </a:p>
          </p:txBody>
        </p:sp>
      </p:grpSp>
      <p:sp>
        <p:nvSpPr>
          <p:cNvPr id="25605" name="Rectangle 3"/>
          <p:cNvSpPr>
            <a:spLocks noChangeArrowheads="1"/>
          </p:cNvSpPr>
          <p:nvPr/>
        </p:nvSpPr>
        <p:spPr bwMode="auto">
          <a:xfrm>
            <a:off x="990600" y="5886450"/>
            <a:ext cx="7315200" cy="822325"/>
          </a:xfrm>
          <a:prstGeom prst="rect">
            <a:avLst/>
          </a:prstGeom>
          <a:noFill/>
          <a:ln w="9525">
            <a:noFill/>
            <a:miter lim="800000"/>
            <a:headEnd/>
            <a:tailEnd/>
          </a:ln>
        </p:spPr>
        <p:txBody>
          <a:bodyPr>
            <a:spAutoFit/>
          </a:bodyPr>
          <a:lstStyle/>
          <a:p>
            <a:pPr algn="ctr"/>
            <a:r>
              <a:rPr lang="en-US" sz="2400" dirty="0">
                <a:solidFill>
                  <a:srgbClr val="0070C0"/>
                </a:solidFill>
                <a:latin typeface="Calibri" pitchFamily="34" charset="0"/>
              </a:rPr>
              <a:t>In 2012, 13 Massachusetts residents died each week from drug overdoses</a:t>
            </a:r>
          </a:p>
        </p:txBody>
      </p:sp>
      <p:pic>
        <p:nvPicPr>
          <p:cNvPr id="9" name="Picture 8"/>
          <p:cNvPicPr>
            <a:picLocks noChangeAspect="1" noChangeArrowheads="1"/>
          </p:cNvPicPr>
          <p:nvPr/>
        </p:nvPicPr>
        <p:blipFill>
          <a:blip r:embed="rId4"/>
          <a:srcRect/>
          <a:stretch>
            <a:fillRect/>
          </a:stretch>
        </p:blipFill>
        <p:spPr bwMode="auto">
          <a:xfrm>
            <a:off x="0" y="-1"/>
            <a:ext cx="9144000" cy="1044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Relevant only to Massachusetts	</a:t>
            </a:r>
            <a:endParaRPr lang="en-US" dirty="0"/>
          </a:p>
        </p:txBody>
      </p:sp>
      <p:sp>
        <p:nvSpPr>
          <p:cNvPr id="3" name="Content Placeholder 2"/>
          <p:cNvSpPr>
            <a:spLocks noGrp="1"/>
          </p:cNvSpPr>
          <p:nvPr>
            <p:ph sz="quarter" idx="1"/>
          </p:nvPr>
        </p:nvSpPr>
        <p:spPr/>
        <p:txBody>
          <a:bodyPr/>
          <a:lstStyle/>
          <a:p>
            <a:r>
              <a:rPr lang="en-US" dirty="0" smtClean="0"/>
              <a:t>Deleted</a:t>
            </a:r>
            <a:endParaRPr lang="en-US" dirty="0"/>
          </a:p>
        </p:txBody>
      </p:sp>
      <p:sp>
        <p:nvSpPr>
          <p:cNvPr id="4" name="Footer Placeholder 3"/>
          <p:cNvSpPr>
            <a:spLocks noGrp="1"/>
          </p:cNvSpPr>
          <p:nvPr>
            <p:ph type="ftr" sz="quarter" idx="11"/>
          </p:nvPr>
        </p:nvSpPr>
        <p:spPr/>
        <p:txBody>
          <a:bodyPr/>
          <a:lstStyle/>
          <a:p>
            <a:pPr>
              <a:defRPr/>
            </a:pPr>
            <a:r>
              <a:rPr lang="en-US" dirty="0" smtClean="0"/>
              <a:t>Presentation adapted with permission from Massachusetts, </a:t>
            </a:r>
            <a:endParaRPr lang="en-US" dirty="0"/>
          </a:p>
        </p:txBody>
      </p:sp>
    </p:spTree>
    <p:extLst>
      <p:ext uri="{BB962C8B-B14F-4D97-AF65-F5344CB8AC3E}">
        <p14:creationId xmlns:p14="http://schemas.microsoft.com/office/powerpoint/2010/main" val="344210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Vermont School Nurses may find this useful to update their own learning and may find portions useful when training others. </a:t>
            </a:r>
            <a:endParaRPr lang="en-US" dirty="0"/>
          </a:p>
        </p:txBody>
      </p:sp>
      <p:sp>
        <p:nvSpPr>
          <p:cNvPr id="5" name="Title 4"/>
          <p:cNvSpPr>
            <a:spLocks noGrp="1"/>
          </p:cNvSpPr>
          <p:nvPr>
            <p:ph type="title"/>
          </p:nvPr>
        </p:nvSpPr>
        <p:spPr/>
        <p:txBody>
          <a:bodyPr/>
          <a:lstStyle/>
          <a:p>
            <a:r>
              <a:rPr lang="en-US" dirty="0" smtClean="0"/>
              <a:t>	</a:t>
            </a:r>
            <a:r>
              <a:rPr lang="en-US" sz="3600" dirty="0" smtClean="0"/>
              <a:t>Naloxone: Educational Materials</a:t>
            </a:r>
            <a:endParaRPr lang="en-US" sz="3600" dirty="0"/>
          </a:p>
        </p:txBody>
      </p:sp>
      <p:sp>
        <p:nvSpPr>
          <p:cNvPr id="4" name="Footer Placeholder 3"/>
          <p:cNvSpPr>
            <a:spLocks noGrp="1"/>
          </p:cNvSpPr>
          <p:nvPr>
            <p:ph type="ftr" sz="quarter" idx="12"/>
          </p:nvPr>
        </p:nvSpPr>
        <p:spPr/>
        <p:txBody>
          <a:bodyPr/>
          <a:lstStyle/>
          <a:p>
            <a:pPr>
              <a:defRPr/>
            </a:pPr>
            <a:r>
              <a:rPr lang="en-US" dirty="0" smtClean="0"/>
              <a:t>Presentation adapted with permission from Massachusetts, </a:t>
            </a:r>
            <a:endParaRPr lang="en-US" dirty="0"/>
          </a:p>
        </p:txBody>
      </p:sp>
    </p:spTree>
    <p:extLst>
      <p:ext uri="{BB962C8B-B14F-4D97-AF65-F5344CB8AC3E}">
        <p14:creationId xmlns:p14="http://schemas.microsoft.com/office/powerpoint/2010/main" val="174889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Vermont Contact information</a:t>
            </a:r>
            <a:endParaRPr lang="en-US" dirty="0"/>
          </a:p>
        </p:txBody>
      </p:sp>
      <p:sp>
        <p:nvSpPr>
          <p:cNvPr id="7" name="Content Placeholder 6"/>
          <p:cNvSpPr>
            <a:spLocks noGrp="1"/>
          </p:cNvSpPr>
          <p:nvPr>
            <p:ph sz="quarter" idx="1"/>
          </p:nvPr>
        </p:nvSpPr>
        <p:spPr/>
        <p:txBody>
          <a:bodyPr/>
          <a:lstStyle/>
          <a:p>
            <a:r>
              <a:rPr lang="en-US" sz="2000" dirty="0" smtClean="0"/>
              <a:t>Your local EMS station and local Police </a:t>
            </a:r>
          </a:p>
          <a:p>
            <a:endParaRPr lang="en-US" sz="2000" dirty="0"/>
          </a:p>
          <a:p>
            <a:r>
              <a:rPr lang="en-US" sz="2000" dirty="0" smtClean="0"/>
              <a:t>Your local Designated Mental Health Agency</a:t>
            </a:r>
          </a:p>
          <a:p>
            <a:pPr lvl="1"/>
            <a:r>
              <a:rPr lang="en-US" sz="2000" dirty="0" smtClean="0">
                <a:hlinkClick r:id="rId2"/>
              </a:rPr>
              <a:t>http://mentalhealth.vermont.gov/DAlist</a:t>
            </a:r>
            <a:endParaRPr lang="en-US" sz="2000" dirty="0" smtClean="0"/>
          </a:p>
          <a:p>
            <a:r>
              <a:rPr lang="en-US" sz="2000" dirty="0" smtClean="0"/>
              <a:t>Michael </a:t>
            </a:r>
            <a:r>
              <a:rPr lang="en-US" sz="2000" dirty="0"/>
              <a:t>Leyden, MPH, NREMT-P</a:t>
            </a:r>
          </a:p>
          <a:p>
            <a:pPr lvl="2"/>
            <a:r>
              <a:rPr lang="en-US" sz="1700" dirty="0"/>
              <a:t>Vermont Department of Health</a:t>
            </a:r>
          </a:p>
          <a:p>
            <a:pPr lvl="2"/>
            <a:r>
              <a:rPr lang="en-US" sz="1700" dirty="0"/>
              <a:t>Tel: 802-865-7735</a:t>
            </a:r>
          </a:p>
          <a:p>
            <a:pPr lvl="2"/>
            <a:r>
              <a:rPr lang="en-US" sz="1700" dirty="0"/>
              <a:t>Email: </a:t>
            </a:r>
            <a:r>
              <a:rPr lang="en-US" sz="1700" dirty="0" smtClean="0">
                <a:hlinkClick r:id="rId3"/>
              </a:rPr>
              <a:t>mike.leyden@vermont.gov</a:t>
            </a:r>
            <a:endParaRPr lang="en-US" sz="1700" dirty="0" smtClean="0"/>
          </a:p>
          <a:p>
            <a:r>
              <a:rPr lang="en-US" sz="2000" dirty="0" smtClean="0"/>
              <a:t>Sharonlee Trefry, MSN, RN, NCSN</a:t>
            </a:r>
          </a:p>
          <a:p>
            <a:pPr lvl="2"/>
            <a:r>
              <a:rPr lang="en-US" sz="1700" dirty="0" smtClean="0"/>
              <a:t>Vermont Department of Health </a:t>
            </a:r>
          </a:p>
          <a:p>
            <a:pPr lvl="2"/>
            <a:r>
              <a:rPr lang="en-US" sz="1700" dirty="0" smtClean="0"/>
              <a:t>802-863-7348</a:t>
            </a:r>
          </a:p>
          <a:p>
            <a:pPr lvl="2"/>
            <a:r>
              <a:rPr lang="en-US" sz="1700" dirty="0" smtClean="0"/>
              <a:t>Sharonlee.trefry@vermont.gov</a:t>
            </a:r>
            <a:endParaRPr lang="en-US" sz="1700" dirty="0"/>
          </a:p>
        </p:txBody>
      </p:sp>
      <p:sp>
        <p:nvSpPr>
          <p:cNvPr id="5" name="Footer Placeholder 4"/>
          <p:cNvSpPr>
            <a:spLocks noGrp="1"/>
          </p:cNvSpPr>
          <p:nvPr>
            <p:ph type="ftr" sz="quarter" idx="11"/>
          </p:nvPr>
        </p:nvSpPr>
        <p:spPr/>
        <p:txBody>
          <a:bodyPr/>
          <a:lstStyle/>
          <a:p>
            <a:pPr>
              <a:defRPr/>
            </a:pPr>
            <a:r>
              <a:rPr lang="en-US" dirty="0" smtClean="0"/>
              <a:t>Presentation adapted with permission from Massachusetts </a:t>
            </a:r>
            <a:endParaRPr lang="en-US" dirty="0"/>
          </a:p>
        </p:txBody>
      </p:sp>
      <p:sp>
        <p:nvSpPr>
          <p:cNvPr id="4" name="Slide Number Placeholder 3"/>
          <p:cNvSpPr>
            <a:spLocks noGrp="1"/>
          </p:cNvSpPr>
          <p:nvPr>
            <p:ph type="sldNum" sz="quarter" idx="4294967295"/>
          </p:nvPr>
        </p:nvSpPr>
        <p:spPr>
          <a:xfrm>
            <a:off x="0" y="1752600"/>
            <a:ext cx="1295400" cy="701675"/>
          </a:xfrm>
          <a:prstGeom prst="rect">
            <a:avLst/>
          </a:prstGeom>
        </p:spPr>
        <p:txBody>
          <a:bodyPr/>
          <a:lstStyle/>
          <a:p>
            <a:pPr>
              <a:defRPr/>
            </a:pPr>
            <a:fld id="{CB22E7DE-5103-4FC9-A1A6-FEE3DCDE8A9A}" type="slidenum">
              <a:rPr lang="en-US" smtClean="0"/>
              <a:pPr>
                <a:defRPr/>
              </a:pPr>
              <a:t>8</a:t>
            </a:fld>
            <a:endParaRPr lang="en-US" dirty="0"/>
          </a:p>
        </p:txBody>
      </p:sp>
    </p:spTree>
    <p:extLst>
      <p:ext uri="{BB962C8B-B14F-4D97-AF65-F5344CB8AC3E}">
        <p14:creationId xmlns:p14="http://schemas.microsoft.com/office/powerpoint/2010/main" val="277980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ctrTitle"/>
          </p:nvPr>
        </p:nvSpPr>
        <p:spPr/>
        <p:txBody>
          <a:bodyPr/>
          <a:lstStyle/>
          <a:p>
            <a:r>
              <a:rPr lang="en-US" b="1" dirty="0" smtClean="0">
                <a:solidFill>
                  <a:srgbClr val="0070C0"/>
                </a:solidFill>
              </a:rPr>
              <a:t>How Opioids Work and Overdose Risk Factors</a:t>
            </a:r>
          </a:p>
        </p:txBody>
      </p:sp>
      <p:pic>
        <p:nvPicPr>
          <p:cNvPr id="3" name="Picture 2"/>
          <p:cNvPicPr>
            <a:picLocks noChangeAspect="1" noChangeArrowheads="1"/>
          </p:cNvPicPr>
          <p:nvPr/>
        </p:nvPicPr>
        <p:blipFill>
          <a:blip r:embed="rId2"/>
          <a:srcRect/>
          <a:stretch>
            <a:fillRect/>
          </a:stretch>
        </p:blipFill>
        <p:spPr bwMode="auto">
          <a:xfrm>
            <a:off x="0" y="0"/>
            <a:ext cx="9144000"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 val="{54FBA838-E75C-43C4-8E9C-C7B5C4420766}"/>
  <p:tag name="GENSWF_ADVANCE_TIME" val="18.3"/>
  <p:tag name="TIMING" val=""/>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 val="{E02D4DAF-7CFA-43FF-9367-CB638BCF3FD2}"/>
  <p:tag name="GENSWF_ADVANCE_TIME" val="24.228"/>
  <p:tag name="TIMING" val="|4.868|3.496|6.057|5.024"/>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E9A64427-F15B-488F-8B92-3DA264C93529}"/>
  <p:tag name="GENSWF_ADVANCE_TIME" val="32.172"/>
  <p:tag name="TIMING" val=""/>
  <p:tag name="ISPRING_CUSTOM_TIMING_US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VDH_generalPPT_blank-with-note-and-coverphotos</Template>
  <TotalTime>2749</TotalTime>
  <Words>2528</Words>
  <Application>Microsoft Office PowerPoint</Application>
  <PresentationFormat>On-screen Show (4:3)</PresentationFormat>
  <Paragraphs>378</Paragraphs>
  <Slides>44</Slides>
  <Notes>30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Theme1</vt:lpstr>
      <vt:lpstr>Overdose Response Training</vt:lpstr>
      <vt:lpstr>The Overdose Problem</vt:lpstr>
      <vt:lpstr>National &amp; regional drug threat</vt:lpstr>
      <vt:lpstr>Prescription opioid sales, deaths and treatment: 1999-2010</vt:lpstr>
      <vt:lpstr>By 2010, drug overdose deaths outnumbered motor vehicle traffic deaths in 31 states</vt:lpstr>
      <vt:lpstr>Slides Relevant only to Massachusetts </vt:lpstr>
      <vt:lpstr> Naloxone: Educational Materials</vt:lpstr>
      <vt:lpstr>Vermont Contact information</vt:lpstr>
      <vt:lpstr>How Opioids Work and Overdose Risk Factors</vt:lpstr>
      <vt:lpstr>PowerPoint Presentation</vt:lpstr>
      <vt:lpstr>What are opioids/opiates?</vt:lpstr>
      <vt:lpstr>PowerPoint Presentation</vt:lpstr>
      <vt:lpstr>PowerPoint Presentation</vt:lpstr>
      <vt:lpstr>How do opioids affect breathing?</vt:lpstr>
      <vt:lpstr>How Overdose Occurs </vt:lpstr>
      <vt:lpstr>PowerPoint Presentation</vt:lpstr>
      <vt:lpstr>How does Narcan affect overdose?</vt:lpstr>
      <vt:lpstr>What is an Opioid OD?</vt:lpstr>
      <vt:lpstr>Naloxone Reversing Overdose</vt:lpstr>
      <vt:lpstr>PowerPoint Presentation</vt:lpstr>
      <vt:lpstr>PowerPoint Presentation</vt:lpstr>
      <vt:lpstr>Mixing Opioids with Benzos</vt:lpstr>
      <vt:lpstr>Medications for Opioid Overdose and Treatment</vt:lpstr>
      <vt:lpstr>Revolving door???</vt:lpstr>
      <vt:lpstr>Administering Naloxone </vt:lpstr>
      <vt:lpstr>Just high/overmedicated </vt:lpstr>
      <vt:lpstr>Recognize Overdose</vt:lpstr>
      <vt:lpstr>How to Respond to an Overdose</vt:lpstr>
      <vt:lpstr>How to respond to an overdose</vt:lpstr>
      <vt:lpstr>Intranasal Naloxone</vt:lpstr>
      <vt:lpstr>Give Naloxone: Intranasal</vt:lpstr>
      <vt:lpstr>Give Naloxone: Intranasal</vt:lpstr>
      <vt:lpstr>How does a person respond to Naloxone?</vt:lpstr>
      <vt:lpstr>Reactions to Naloxone</vt:lpstr>
      <vt:lpstr>PowerPoint Presentation</vt:lpstr>
      <vt:lpstr>If victim is breathing, but unresponsive place in recovery position</vt:lpstr>
      <vt:lpstr>Questions and Answers</vt:lpstr>
      <vt:lpstr>Reminder</vt:lpstr>
      <vt:lpstr>Slides Relevant only to Massachusetts </vt:lpstr>
      <vt:lpstr>Good Samaritan &amp; Naloxone Law</vt:lpstr>
      <vt:lpstr>Vermont Good Samaritan Law:  12 V.S.A. § 519 (2015) </vt:lpstr>
      <vt:lpstr>Importance of calling 911</vt:lpstr>
      <vt:lpstr>Slides Relevant only to Massachusetts </vt:lpstr>
      <vt:lpstr>Thank You  Any questions?</vt:lpstr>
    </vt:vector>
  </TitlesOfParts>
  <Company>Boston University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Responder Overdose Response Training</dc:title>
  <dc:creator>Alex Walley</dc:creator>
  <cp:lastModifiedBy>Trefry, Sharonlee</cp:lastModifiedBy>
  <cp:revision>131</cp:revision>
  <cp:lastPrinted>2014-07-22T14:53:44Z</cp:lastPrinted>
  <dcterms:created xsi:type="dcterms:W3CDTF">2014-05-01T21:08:46Z</dcterms:created>
  <dcterms:modified xsi:type="dcterms:W3CDTF">2015-11-30T19:35:34Z</dcterms:modified>
</cp:coreProperties>
</file>