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2DF_7B5595B0.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76"/>
  </p:notesMasterIdLst>
  <p:handoutMasterIdLst>
    <p:handoutMasterId r:id="rId77"/>
  </p:handoutMasterIdLst>
  <p:sldIdLst>
    <p:sldId id="296" r:id="rId6"/>
    <p:sldId id="258" r:id="rId7"/>
    <p:sldId id="367" r:id="rId8"/>
    <p:sldId id="732" r:id="rId9"/>
    <p:sldId id="362" r:id="rId10"/>
    <p:sldId id="427" r:id="rId11"/>
    <p:sldId id="774" r:id="rId12"/>
    <p:sldId id="795" r:id="rId13"/>
    <p:sldId id="773" r:id="rId14"/>
    <p:sldId id="792" r:id="rId15"/>
    <p:sldId id="458" r:id="rId16"/>
    <p:sldId id="766" r:id="rId17"/>
    <p:sldId id="769" r:id="rId18"/>
    <p:sldId id="796" r:id="rId19"/>
    <p:sldId id="797" r:id="rId20"/>
    <p:sldId id="793" r:id="rId21"/>
    <p:sldId id="476" r:id="rId22"/>
    <p:sldId id="753" r:id="rId23"/>
    <p:sldId id="754" r:id="rId24"/>
    <p:sldId id="755" r:id="rId25"/>
    <p:sldId id="464" r:id="rId26"/>
    <p:sldId id="466" r:id="rId27"/>
    <p:sldId id="757" r:id="rId28"/>
    <p:sldId id="798" r:id="rId29"/>
    <p:sldId id="748" r:id="rId30"/>
    <p:sldId id="800" r:id="rId31"/>
    <p:sldId id="799" r:id="rId32"/>
    <p:sldId id="611" r:id="rId33"/>
    <p:sldId id="618" r:id="rId34"/>
    <p:sldId id="735" r:id="rId35"/>
    <p:sldId id="428" r:id="rId36"/>
    <p:sldId id="743" r:id="rId37"/>
    <p:sldId id="805" r:id="rId38"/>
    <p:sldId id="425" r:id="rId39"/>
    <p:sldId id="610" r:id="rId40"/>
    <p:sldId id="430" r:id="rId41"/>
    <p:sldId id="574" r:id="rId42"/>
    <p:sldId id="442" r:id="rId43"/>
    <p:sldId id="588" r:id="rId44"/>
    <p:sldId id="577" r:id="rId45"/>
    <p:sldId id="630" r:id="rId46"/>
    <p:sldId id="731" r:id="rId47"/>
    <p:sldId id="809" r:id="rId48"/>
    <p:sldId id="633" r:id="rId49"/>
    <p:sldId id="635" r:id="rId50"/>
    <p:sldId id="634" r:id="rId51"/>
    <p:sldId id="729" r:id="rId52"/>
    <p:sldId id="636" r:id="rId53"/>
    <p:sldId id="810" r:id="rId54"/>
    <p:sldId id="424" r:id="rId55"/>
    <p:sldId id="765" r:id="rId56"/>
    <p:sldId id="744" r:id="rId57"/>
    <p:sldId id="691" r:id="rId58"/>
    <p:sldId id="808" r:id="rId59"/>
    <p:sldId id="723" r:id="rId60"/>
    <p:sldId id="756" r:id="rId61"/>
    <p:sldId id="807" r:id="rId62"/>
    <p:sldId id="763" r:id="rId63"/>
    <p:sldId id="727" r:id="rId64"/>
    <p:sldId id="637" r:id="rId65"/>
    <p:sldId id="811" r:id="rId66"/>
    <p:sldId id="638" r:id="rId67"/>
    <p:sldId id="738" r:id="rId68"/>
    <p:sldId id="812" r:id="rId69"/>
    <p:sldId id="631" r:id="rId70"/>
    <p:sldId id="632" r:id="rId71"/>
    <p:sldId id="770" r:id="rId72"/>
    <p:sldId id="733" r:id="rId73"/>
    <p:sldId id="591" r:id="rId74"/>
    <p:sldId id="348" r:id="rId7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C337DF8D-B5D0-4EB3-969E-B5ECBC7633B9}">
          <p14:sldIdLst/>
        </p14:section>
        <p14:section name="Title Slides Options- Choose One" id="{9CF2E4E5-8716-41E7-9DE5-5D6FAAE9C3DD}">
          <p14:sldIdLst>
            <p14:sldId id="296"/>
            <p14:sldId id="258"/>
            <p14:sldId id="367"/>
            <p14:sldId id="732"/>
            <p14:sldId id="362"/>
            <p14:sldId id="427"/>
            <p14:sldId id="774"/>
            <p14:sldId id="795"/>
            <p14:sldId id="773"/>
            <p14:sldId id="792"/>
            <p14:sldId id="458"/>
            <p14:sldId id="766"/>
            <p14:sldId id="769"/>
            <p14:sldId id="796"/>
            <p14:sldId id="797"/>
            <p14:sldId id="793"/>
            <p14:sldId id="476"/>
            <p14:sldId id="753"/>
            <p14:sldId id="754"/>
            <p14:sldId id="755"/>
            <p14:sldId id="464"/>
            <p14:sldId id="466"/>
            <p14:sldId id="757"/>
            <p14:sldId id="798"/>
            <p14:sldId id="748"/>
            <p14:sldId id="800"/>
            <p14:sldId id="799"/>
            <p14:sldId id="611"/>
            <p14:sldId id="618"/>
            <p14:sldId id="735"/>
            <p14:sldId id="428"/>
            <p14:sldId id="743"/>
            <p14:sldId id="805"/>
            <p14:sldId id="425"/>
            <p14:sldId id="610"/>
            <p14:sldId id="430"/>
            <p14:sldId id="574"/>
            <p14:sldId id="442"/>
            <p14:sldId id="588"/>
            <p14:sldId id="577"/>
            <p14:sldId id="630"/>
            <p14:sldId id="731"/>
            <p14:sldId id="809"/>
            <p14:sldId id="633"/>
            <p14:sldId id="635"/>
            <p14:sldId id="634"/>
            <p14:sldId id="729"/>
            <p14:sldId id="636"/>
            <p14:sldId id="810"/>
            <p14:sldId id="424"/>
            <p14:sldId id="765"/>
            <p14:sldId id="744"/>
            <p14:sldId id="691"/>
            <p14:sldId id="808"/>
            <p14:sldId id="723"/>
            <p14:sldId id="756"/>
            <p14:sldId id="807"/>
            <p14:sldId id="763"/>
            <p14:sldId id="727"/>
            <p14:sldId id="637"/>
            <p14:sldId id="811"/>
            <p14:sldId id="638"/>
            <p14:sldId id="738"/>
            <p14:sldId id="812"/>
            <p14:sldId id="631"/>
            <p14:sldId id="632"/>
            <p14:sldId id="770"/>
            <p14:sldId id="733"/>
            <p14:sldId id="591"/>
            <p14:sldId id="348"/>
          </p14:sldIdLst>
        </p14:section>
        <p14:section name="Optional Slide Layouts" id="{85EE4BB3-1CA3-4DCD-BA90-DC0948A5102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5DFD05-9D64-EC4E-395F-4B16312FD97E}" name="Mahuron, Katie (she/her)" initials="" userId="S::Katie.Mahuron@vermont.gov::68b2c4b4-e2dd-4cf4-aa44-31cdb3e47e0c" providerId="AD"/>
  <p188:author id="{C9EAEBBD-32F6-F5D7-6228-DA2FC43DE706}" name="Carey, Meghan (she/her)" initials="MC" userId="S::Meghan.Carey@vermont.gov::8eddec7d-369d-43a5-9a6e-951df78f1c0b" providerId="AD"/>
  <p188:author id="{7F8988D7-1F30-B527-3550-71E2E407E50E}" name="Buchanan, Jessica" initials="JB" userId="S::Jessica.Buchanan@vermont.gov::add59ae3-1deb-4b40-af1b-4981511e50e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82D132-C274-40BE-89CD-9CE8C5629292}" v="25549" dt="2025-03-13T15:37:20.770"/>
    <p1510:client id="{7E24D062-47E7-4BB8-9D61-BE947D87303E}" v="266" dt="2025-03-13T15:48:51.482"/>
    <p1510:client id="{F8DA8C48-1C11-4561-8C25-3F316679BD61}" v="29766" dt="2025-03-13T15:52:01.6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notesMaster" Target="notesMasters/notesMaster1.xml"/><Relationship Id="rId84"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chanan, Jessica" userId="add59ae3-1deb-4b40-af1b-4981511e50e8" providerId="ADAL" clId="{7E24D062-47E7-4BB8-9D61-BE947D87303E}"/>
    <pc:docChg chg="modSld">
      <pc:chgData name="Buchanan, Jessica" userId="add59ae3-1deb-4b40-af1b-4981511e50e8" providerId="ADAL" clId="{7E24D062-47E7-4BB8-9D61-BE947D87303E}" dt="2025-03-13T15:48:51.483" v="0" actId="729"/>
      <pc:docMkLst>
        <pc:docMk/>
      </pc:docMkLst>
      <pc:sldChg chg="mod modShow">
        <pc:chgData name="Buchanan, Jessica" userId="add59ae3-1deb-4b40-af1b-4981511e50e8" providerId="ADAL" clId="{7E24D062-47E7-4BB8-9D61-BE947D87303E}" dt="2025-03-13T15:48:51.483" v="0" actId="729"/>
        <pc:sldMkLst>
          <pc:docMk/>
          <pc:sldMk cId="1881960572" sldId="631"/>
        </pc:sldMkLst>
      </pc:sldChg>
      <pc:sldChg chg="mod modShow">
        <pc:chgData name="Buchanan, Jessica" userId="add59ae3-1deb-4b40-af1b-4981511e50e8" providerId="ADAL" clId="{7E24D062-47E7-4BB8-9D61-BE947D87303E}" dt="2025-03-13T15:48:51.483" v="0" actId="729"/>
        <pc:sldMkLst>
          <pc:docMk/>
          <pc:sldMk cId="839287596" sldId="632"/>
        </pc:sldMkLst>
      </pc:sldChg>
      <pc:sldChg chg="mod modShow">
        <pc:chgData name="Buchanan, Jessica" userId="add59ae3-1deb-4b40-af1b-4981511e50e8" providerId="ADAL" clId="{7E24D062-47E7-4BB8-9D61-BE947D87303E}" dt="2025-03-13T15:48:51.483" v="0" actId="729"/>
        <pc:sldMkLst>
          <pc:docMk/>
          <pc:sldMk cId="1393617921" sldId="812"/>
        </pc:sldMkLst>
      </pc:sldChg>
    </pc:docChg>
  </pc:docChgLst>
  <pc:docChgLst>
    <pc:chgData name="Carey, Meghan (she/her)" userId="8eddec7d-369d-43a5-9a6e-951df78f1c0b" providerId="ADAL" clId="{F8DA8C48-1C11-4561-8C25-3F316679BD61}"/>
    <pc:docChg chg="undo redo custSel addSld delSld modSld sldOrd modSection">
      <pc:chgData name="Carey, Meghan (she/her)" userId="8eddec7d-369d-43a5-9a6e-951df78f1c0b" providerId="ADAL" clId="{F8DA8C48-1C11-4561-8C25-3F316679BD61}" dt="2025-03-13T15:52:01.673" v="29710" actId="20577"/>
      <pc:docMkLst>
        <pc:docMk/>
      </pc:docMkLst>
      <pc:sldChg chg="modNotesTx">
        <pc:chgData name="Carey, Meghan (she/her)" userId="8eddec7d-369d-43a5-9a6e-951df78f1c0b" providerId="ADAL" clId="{F8DA8C48-1C11-4561-8C25-3F316679BD61}" dt="2025-03-13T14:26:41.602" v="22876" actId="313"/>
        <pc:sldMkLst>
          <pc:docMk/>
          <pc:sldMk cId="1430666540" sldId="258"/>
        </pc:sldMkLst>
      </pc:sldChg>
      <pc:sldChg chg="modNotesTx">
        <pc:chgData name="Carey, Meghan (she/her)" userId="8eddec7d-369d-43a5-9a6e-951df78f1c0b" providerId="ADAL" clId="{F8DA8C48-1C11-4561-8C25-3F316679BD61}" dt="2025-03-13T14:26:06.163" v="22849" actId="20577"/>
        <pc:sldMkLst>
          <pc:docMk/>
          <pc:sldMk cId="3848669734" sldId="296"/>
        </pc:sldMkLst>
      </pc:sldChg>
      <pc:sldChg chg="modNotesTx">
        <pc:chgData name="Carey, Meghan (she/her)" userId="8eddec7d-369d-43a5-9a6e-951df78f1c0b" providerId="ADAL" clId="{F8DA8C48-1C11-4561-8C25-3F316679BD61}" dt="2025-03-13T14:30:26.738" v="23092" actId="20577"/>
        <pc:sldMkLst>
          <pc:docMk/>
          <pc:sldMk cId="1211886326" sldId="362"/>
        </pc:sldMkLst>
      </pc:sldChg>
      <pc:sldChg chg="modNotesTx">
        <pc:chgData name="Carey, Meghan (she/her)" userId="8eddec7d-369d-43a5-9a6e-951df78f1c0b" providerId="ADAL" clId="{F8DA8C48-1C11-4561-8C25-3F316679BD61}" dt="2025-03-13T14:28:21.986" v="22990" actId="20577"/>
        <pc:sldMkLst>
          <pc:docMk/>
          <pc:sldMk cId="2285976098" sldId="367"/>
        </pc:sldMkLst>
      </pc:sldChg>
      <pc:sldChg chg="modNotesTx">
        <pc:chgData name="Carey, Meghan (she/her)" userId="8eddec7d-369d-43a5-9a6e-951df78f1c0b" providerId="ADAL" clId="{F8DA8C48-1C11-4561-8C25-3F316679BD61}" dt="2025-03-12T18:47:39.986" v="1865" actId="20577"/>
        <pc:sldMkLst>
          <pc:docMk/>
          <pc:sldMk cId="432869479" sldId="426"/>
        </pc:sldMkLst>
      </pc:sldChg>
      <pc:sldChg chg="modNotesTx">
        <pc:chgData name="Carey, Meghan (she/her)" userId="8eddec7d-369d-43a5-9a6e-951df78f1c0b" providerId="ADAL" clId="{F8DA8C48-1C11-4561-8C25-3F316679BD61}" dt="2025-03-13T15:14:57.691" v="26822" actId="20577"/>
        <pc:sldMkLst>
          <pc:docMk/>
          <pc:sldMk cId="2503957650" sldId="428"/>
        </pc:sldMkLst>
      </pc:sldChg>
      <pc:sldChg chg="modNotesTx">
        <pc:chgData name="Carey, Meghan (she/her)" userId="8eddec7d-369d-43a5-9a6e-951df78f1c0b" providerId="ADAL" clId="{F8DA8C48-1C11-4561-8C25-3F316679BD61}" dt="2025-03-13T15:12:30.344" v="26724" actId="33524"/>
        <pc:sldMkLst>
          <pc:docMk/>
          <pc:sldMk cId="4099003039" sldId="430"/>
        </pc:sldMkLst>
      </pc:sldChg>
      <pc:sldChg chg="modSp mod modNotesTx">
        <pc:chgData name="Carey, Meghan (she/her)" userId="8eddec7d-369d-43a5-9a6e-951df78f1c0b" providerId="ADAL" clId="{F8DA8C48-1C11-4561-8C25-3F316679BD61}" dt="2025-03-13T15:14:28.788" v="26799" actId="20577"/>
        <pc:sldMkLst>
          <pc:docMk/>
          <pc:sldMk cId="3584084860" sldId="442"/>
        </pc:sldMkLst>
        <pc:graphicFrameChg chg="mod modGraphic">
          <ac:chgData name="Carey, Meghan (she/her)" userId="8eddec7d-369d-43a5-9a6e-951df78f1c0b" providerId="ADAL" clId="{F8DA8C48-1C11-4561-8C25-3F316679BD61}" dt="2025-03-12T19:17:50.613" v="2275" actId="14100"/>
          <ac:graphicFrameMkLst>
            <pc:docMk/>
            <pc:sldMk cId="3584084860" sldId="442"/>
            <ac:graphicFrameMk id="7" creationId="{6B322126-985D-2062-953E-FB45B4AD6D98}"/>
          </ac:graphicFrameMkLst>
        </pc:graphicFrameChg>
      </pc:sldChg>
      <pc:sldChg chg="add modNotesTx">
        <pc:chgData name="Carey, Meghan (she/her)" userId="8eddec7d-369d-43a5-9a6e-951df78f1c0b" providerId="ADAL" clId="{F8DA8C48-1C11-4561-8C25-3F316679BD61}" dt="2025-03-13T03:18:23.695" v="10825" actId="20577"/>
        <pc:sldMkLst>
          <pc:docMk/>
          <pc:sldMk cId="1753025666" sldId="458"/>
        </pc:sldMkLst>
      </pc:sldChg>
      <pc:sldChg chg="del">
        <pc:chgData name="Carey, Meghan (she/her)" userId="8eddec7d-369d-43a5-9a6e-951df78f1c0b" providerId="ADAL" clId="{F8DA8C48-1C11-4561-8C25-3F316679BD61}" dt="2025-03-11T13:46:10.415" v="739" actId="47"/>
        <pc:sldMkLst>
          <pc:docMk/>
          <pc:sldMk cId="429698022" sldId="459"/>
        </pc:sldMkLst>
      </pc:sldChg>
      <pc:sldChg chg="modSp del mod">
        <pc:chgData name="Carey, Meghan (she/her)" userId="8eddec7d-369d-43a5-9a6e-951df78f1c0b" providerId="ADAL" clId="{F8DA8C48-1C11-4561-8C25-3F316679BD61}" dt="2025-03-10T17:42:34.457" v="148" actId="47"/>
        <pc:sldMkLst>
          <pc:docMk/>
          <pc:sldMk cId="2971585160" sldId="460"/>
        </pc:sldMkLst>
      </pc:sldChg>
      <pc:sldChg chg="modNotesTx">
        <pc:chgData name="Carey, Meghan (she/her)" userId="8eddec7d-369d-43a5-9a6e-951df78f1c0b" providerId="ADAL" clId="{F8DA8C48-1C11-4561-8C25-3F316679BD61}" dt="2025-03-13T15:13:10.598" v="26727" actId="20577"/>
        <pc:sldMkLst>
          <pc:docMk/>
          <pc:sldMk cId="1663969290" sldId="574"/>
        </pc:sldMkLst>
      </pc:sldChg>
      <pc:sldChg chg="del">
        <pc:chgData name="Carey, Meghan (she/her)" userId="8eddec7d-369d-43a5-9a6e-951df78f1c0b" providerId="ADAL" clId="{F8DA8C48-1C11-4561-8C25-3F316679BD61}" dt="2025-03-11T13:54:12.309" v="903" actId="47"/>
        <pc:sldMkLst>
          <pc:docMk/>
          <pc:sldMk cId="2579372280" sldId="578"/>
        </pc:sldMkLst>
      </pc:sldChg>
      <pc:sldChg chg="mod modShow">
        <pc:chgData name="Carey, Meghan (she/her)" userId="8eddec7d-369d-43a5-9a6e-951df78f1c0b" providerId="ADAL" clId="{F8DA8C48-1C11-4561-8C25-3F316679BD61}" dt="2025-03-12T19:18:52.534" v="2276" actId="729"/>
        <pc:sldMkLst>
          <pc:docMk/>
          <pc:sldMk cId="4280523669" sldId="588"/>
        </pc:sldMkLst>
      </pc:sldChg>
      <pc:sldChg chg="modSp del mod">
        <pc:chgData name="Carey, Meghan (she/her)" userId="8eddec7d-369d-43a5-9a6e-951df78f1c0b" providerId="ADAL" clId="{F8DA8C48-1C11-4561-8C25-3F316679BD61}" dt="2025-03-11T13:42:39.961" v="704" actId="47"/>
        <pc:sldMkLst>
          <pc:docMk/>
          <pc:sldMk cId="1897466571" sldId="610"/>
        </pc:sldMkLst>
      </pc:sldChg>
      <pc:sldChg chg="modSp add mod modShow modNotesTx">
        <pc:chgData name="Carey, Meghan (she/her)" userId="8eddec7d-369d-43a5-9a6e-951df78f1c0b" providerId="ADAL" clId="{F8DA8C48-1C11-4561-8C25-3F316679BD61}" dt="2025-03-12T19:16:39.345" v="2269" actId="20577"/>
        <pc:sldMkLst>
          <pc:docMk/>
          <pc:sldMk cId="2450315141" sldId="610"/>
        </pc:sldMkLst>
        <pc:spChg chg="mod">
          <ac:chgData name="Carey, Meghan (she/her)" userId="8eddec7d-369d-43a5-9a6e-951df78f1c0b" providerId="ADAL" clId="{F8DA8C48-1C11-4561-8C25-3F316679BD61}" dt="2025-03-12T19:16:39.345" v="2269" actId="20577"/>
          <ac:spMkLst>
            <pc:docMk/>
            <pc:sldMk cId="2450315141" sldId="610"/>
            <ac:spMk id="12" creationId="{CB38714F-6471-C7B3-41A1-DC9393C50048}"/>
          </ac:spMkLst>
        </pc:spChg>
      </pc:sldChg>
      <pc:sldChg chg="addSp delSp modSp add mod modClrScheme chgLayout modNotesTx">
        <pc:chgData name="Carey, Meghan (she/her)" userId="8eddec7d-369d-43a5-9a6e-951df78f1c0b" providerId="ADAL" clId="{F8DA8C48-1C11-4561-8C25-3F316679BD61}" dt="2025-03-13T12:29:10.981" v="19468" actId="13926"/>
        <pc:sldMkLst>
          <pc:docMk/>
          <pc:sldMk cId="2501544364" sldId="611"/>
        </pc:sldMkLst>
        <pc:spChg chg="mod ord">
          <ac:chgData name="Carey, Meghan (she/her)" userId="8eddec7d-369d-43a5-9a6e-951df78f1c0b" providerId="ADAL" clId="{F8DA8C48-1C11-4561-8C25-3F316679BD61}" dt="2025-03-13T12:29:10.981" v="19468" actId="13926"/>
          <ac:spMkLst>
            <pc:docMk/>
            <pc:sldMk cId="2501544364" sldId="611"/>
            <ac:spMk id="2" creationId="{4F5A230F-AC45-21FA-D86B-399D3BFB2BD2}"/>
          </ac:spMkLst>
        </pc:spChg>
        <pc:spChg chg="mod ord">
          <ac:chgData name="Carey, Meghan (she/her)" userId="8eddec7d-369d-43a5-9a6e-951df78f1c0b" providerId="ADAL" clId="{F8DA8C48-1C11-4561-8C25-3F316679BD61}" dt="2025-03-12T19:10:39.545" v="2231" actId="27636"/>
          <ac:spMkLst>
            <pc:docMk/>
            <pc:sldMk cId="2501544364" sldId="611"/>
            <ac:spMk id="3" creationId="{7A80248C-F4A3-12C5-8CD8-3B58B91909A7}"/>
          </ac:spMkLst>
        </pc:spChg>
        <pc:spChg chg="mod ord">
          <ac:chgData name="Carey, Meghan (she/her)" userId="8eddec7d-369d-43a5-9a6e-951df78f1c0b" providerId="ADAL" clId="{F8DA8C48-1C11-4561-8C25-3F316679BD61}" dt="2025-03-12T19:09:25.577" v="2128" actId="700"/>
          <ac:spMkLst>
            <pc:docMk/>
            <pc:sldMk cId="2501544364" sldId="611"/>
            <ac:spMk id="4" creationId="{8EA7494D-F9F1-F975-6B3A-55DABD7C33B1}"/>
          </ac:spMkLst>
        </pc:spChg>
        <pc:spChg chg="mod ord">
          <ac:chgData name="Carey, Meghan (she/her)" userId="8eddec7d-369d-43a5-9a6e-951df78f1c0b" providerId="ADAL" clId="{F8DA8C48-1C11-4561-8C25-3F316679BD61}" dt="2025-03-12T19:09:25.577" v="2128" actId="700"/>
          <ac:spMkLst>
            <pc:docMk/>
            <pc:sldMk cId="2501544364" sldId="611"/>
            <ac:spMk id="5" creationId="{AAA24C00-9848-837C-F8DC-2E657263C606}"/>
          </ac:spMkLst>
        </pc:spChg>
        <pc:spChg chg="add del mod ord">
          <ac:chgData name="Carey, Meghan (she/her)" userId="8eddec7d-369d-43a5-9a6e-951df78f1c0b" providerId="ADAL" clId="{F8DA8C48-1C11-4561-8C25-3F316679BD61}" dt="2025-03-12T19:09:26.995" v="2129" actId="22"/>
          <ac:spMkLst>
            <pc:docMk/>
            <pc:sldMk cId="2501544364" sldId="611"/>
            <ac:spMk id="6" creationId="{B343F876-2F2E-CB6A-986D-73D0A637A92D}"/>
          </ac:spMkLst>
        </pc:spChg>
        <pc:spChg chg="add del mod">
          <ac:chgData name="Carey, Meghan (she/her)" userId="8eddec7d-369d-43a5-9a6e-951df78f1c0b" providerId="ADAL" clId="{F8DA8C48-1C11-4561-8C25-3F316679BD61}" dt="2025-03-12T19:11:26.073" v="2237" actId="478"/>
          <ac:spMkLst>
            <pc:docMk/>
            <pc:sldMk cId="2501544364" sldId="611"/>
            <ac:spMk id="10" creationId="{7837BBE4-4E83-4515-85CE-8821018E1883}"/>
          </ac:spMkLst>
        </pc:spChg>
        <pc:picChg chg="add del mod ord">
          <ac:chgData name="Carey, Meghan (she/her)" userId="8eddec7d-369d-43a5-9a6e-951df78f1c0b" providerId="ADAL" clId="{F8DA8C48-1C11-4561-8C25-3F316679BD61}" dt="2025-03-12T19:11:13.915" v="2233" actId="478"/>
          <ac:picMkLst>
            <pc:docMk/>
            <pc:sldMk cId="2501544364" sldId="611"/>
            <ac:picMk id="8" creationId="{3FB83D10-C705-818A-378D-4E55F03D275E}"/>
          </ac:picMkLst>
        </pc:picChg>
        <pc:picChg chg="add mod">
          <ac:chgData name="Carey, Meghan (she/her)" userId="8eddec7d-369d-43a5-9a6e-951df78f1c0b" providerId="ADAL" clId="{F8DA8C48-1C11-4561-8C25-3F316679BD61}" dt="2025-03-12T19:11:23.054" v="2236" actId="1076"/>
          <ac:picMkLst>
            <pc:docMk/>
            <pc:sldMk cId="2501544364" sldId="611"/>
            <ac:picMk id="12" creationId="{919D09EE-F108-2935-ED68-FC6FC446B52D}"/>
          </ac:picMkLst>
        </pc:picChg>
      </pc:sldChg>
      <pc:sldChg chg="modSp mod ord modNotesTx">
        <pc:chgData name="Carey, Meghan (she/her)" userId="8eddec7d-369d-43a5-9a6e-951df78f1c0b" providerId="ADAL" clId="{F8DA8C48-1C11-4561-8C25-3F316679BD61}" dt="2025-03-13T13:44:19.959" v="21434" actId="20577"/>
        <pc:sldMkLst>
          <pc:docMk/>
          <pc:sldMk cId="32759682" sldId="618"/>
        </pc:sldMkLst>
        <pc:spChg chg="mod">
          <ac:chgData name="Carey, Meghan (she/her)" userId="8eddec7d-369d-43a5-9a6e-951df78f1c0b" providerId="ADAL" clId="{F8DA8C48-1C11-4561-8C25-3F316679BD61}" dt="2025-03-13T12:29:18.527" v="19469" actId="13926"/>
          <ac:spMkLst>
            <pc:docMk/>
            <pc:sldMk cId="32759682" sldId="618"/>
            <ac:spMk id="10" creationId="{1C4131F4-3854-22F7-71FA-B1587A871DD0}"/>
          </ac:spMkLst>
        </pc:spChg>
        <pc:spChg chg="mod">
          <ac:chgData name="Carey, Meghan (she/her)" userId="8eddec7d-369d-43a5-9a6e-951df78f1c0b" providerId="ADAL" clId="{F8DA8C48-1C11-4561-8C25-3F316679BD61}" dt="2025-03-13T13:41:51.607" v="21208" actId="20577"/>
          <ac:spMkLst>
            <pc:docMk/>
            <pc:sldMk cId="32759682" sldId="618"/>
            <ac:spMk id="11" creationId="{1E4D6090-2EB9-AE8B-C9DE-DCEFD3ABCBD7}"/>
          </ac:spMkLst>
        </pc:spChg>
      </pc:sldChg>
      <pc:sldChg chg="modSp mod">
        <pc:chgData name="Carey, Meghan (she/her)" userId="8eddec7d-369d-43a5-9a6e-951df78f1c0b" providerId="ADAL" clId="{F8DA8C48-1C11-4561-8C25-3F316679BD61}" dt="2025-03-11T14:05:26.139" v="998" actId="13926"/>
        <pc:sldMkLst>
          <pc:docMk/>
          <pc:sldMk cId="3866466487" sldId="626"/>
        </pc:sldMkLst>
      </pc:sldChg>
      <pc:sldChg chg="modNotesTx">
        <pc:chgData name="Carey, Meghan (she/her)" userId="8eddec7d-369d-43a5-9a6e-951df78f1c0b" providerId="ADAL" clId="{F8DA8C48-1C11-4561-8C25-3F316679BD61}" dt="2025-03-12T19:13:57.385" v="2240" actId="313"/>
        <pc:sldMkLst>
          <pc:docMk/>
          <pc:sldMk cId="1918477303" sldId="627"/>
        </pc:sldMkLst>
      </pc:sldChg>
      <pc:sldChg chg="modNotesTx">
        <pc:chgData name="Carey, Meghan (she/her)" userId="8eddec7d-369d-43a5-9a6e-951df78f1c0b" providerId="ADAL" clId="{F8DA8C48-1C11-4561-8C25-3F316679BD61}" dt="2025-03-10T22:11:06.070" v="702" actId="20577"/>
        <pc:sldMkLst>
          <pc:docMk/>
          <pc:sldMk cId="1352293054" sldId="637"/>
        </pc:sldMkLst>
      </pc:sldChg>
      <pc:sldChg chg="modSp mod">
        <pc:chgData name="Carey, Meghan (she/her)" userId="8eddec7d-369d-43a5-9a6e-951df78f1c0b" providerId="ADAL" clId="{F8DA8C48-1C11-4561-8C25-3F316679BD61}" dt="2025-03-12T19:20:58.469" v="2277" actId="13926"/>
        <pc:sldMkLst>
          <pc:docMk/>
          <pc:sldMk cId="458129635" sldId="724"/>
        </pc:sldMkLst>
        <pc:spChg chg="mod">
          <ac:chgData name="Carey, Meghan (she/her)" userId="8eddec7d-369d-43a5-9a6e-951df78f1c0b" providerId="ADAL" clId="{F8DA8C48-1C11-4561-8C25-3F316679BD61}" dt="2025-03-12T19:20:58.469" v="2277" actId="13926"/>
          <ac:spMkLst>
            <pc:docMk/>
            <pc:sldMk cId="458129635" sldId="724"/>
            <ac:spMk id="2" creationId="{8147F891-9296-CC9D-4C78-50BCC7C5FE3E}"/>
          </ac:spMkLst>
        </pc:spChg>
      </pc:sldChg>
      <pc:sldChg chg="modSp mod">
        <pc:chgData name="Carey, Meghan (she/her)" userId="8eddec7d-369d-43a5-9a6e-951df78f1c0b" providerId="ADAL" clId="{F8DA8C48-1C11-4561-8C25-3F316679BD61}" dt="2025-03-12T19:21:03.452" v="2278" actId="13926"/>
        <pc:sldMkLst>
          <pc:docMk/>
          <pc:sldMk cId="1864817138" sldId="726"/>
        </pc:sldMkLst>
        <pc:spChg chg="mod">
          <ac:chgData name="Carey, Meghan (she/her)" userId="8eddec7d-369d-43a5-9a6e-951df78f1c0b" providerId="ADAL" clId="{F8DA8C48-1C11-4561-8C25-3F316679BD61}" dt="2025-03-12T19:21:03.452" v="2278" actId="13926"/>
          <ac:spMkLst>
            <pc:docMk/>
            <pc:sldMk cId="1864817138" sldId="726"/>
            <ac:spMk id="2" creationId="{B4E6AFAA-C1AC-6247-ADE0-A1C6C365FA58}"/>
          </ac:spMkLst>
        </pc:spChg>
      </pc:sldChg>
      <pc:sldChg chg="modSp mod ord modNotesTx">
        <pc:chgData name="Carey, Meghan (she/her)" userId="8eddec7d-369d-43a5-9a6e-951df78f1c0b" providerId="ADAL" clId="{F8DA8C48-1C11-4561-8C25-3F316679BD61}" dt="2025-03-13T12:50:47.902" v="19794" actId="20577"/>
        <pc:sldMkLst>
          <pc:docMk/>
          <pc:sldMk cId="491030522" sldId="727"/>
        </pc:sldMkLst>
        <pc:spChg chg="mod">
          <ac:chgData name="Carey, Meghan (she/her)" userId="8eddec7d-369d-43a5-9a6e-951df78f1c0b" providerId="ADAL" clId="{F8DA8C48-1C11-4561-8C25-3F316679BD61}" dt="2025-03-12T19:37:11.392" v="2373" actId="20577"/>
          <ac:spMkLst>
            <pc:docMk/>
            <pc:sldMk cId="491030522" sldId="727"/>
            <ac:spMk id="3" creationId="{B2B6A76D-2F0C-51B1-249B-E98FCB3D74C4}"/>
          </ac:spMkLst>
        </pc:spChg>
      </pc:sldChg>
      <pc:sldChg chg="modNotesTx">
        <pc:chgData name="Carey, Meghan (she/her)" userId="8eddec7d-369d-43a5-9a6e-951df78f1c0b" providerId="ADAL" clId="{F8DA8C48-1C11-4561-8C25-3F316679BD61}" dt="2025-03-13T14:29:54.277" v="23055" actId="313"/>
        <pc:sldMkLst>
          <pc:docMk/>
          <pc:sldMk cId="2560326337" sldId="732"/>
        </pc:sldMkLst>
      </pc:sldChg>
      <pc:sldChg chg="ord">
        <pc:chgData name="Carey, Meghan (she/her)" userId="8eddec7d-369d-43a5-9a6e-951df78f1c0b" providerId="ADAL" clId="{F8DA8C48-1C11-4561-8C25-3F316679BD61}" dt="2025-03-11T14:05:39.634" v="1000"/>
        <pc:sldMkLst>
          <pc:docMk/>
          <pc:sldMk cId="1196599515" sldId="733"/>
        </pc:sldMkLst>
      </pc:sldChg>
      <pc:sldChg chg="ord">
        <pc:chgData name="Carey, Meghan (she/her)" userId="8eddec7d-369d-43a5-9a6e-951df78f1c0b" providerId="ADAL" clId="{F8DA8C48-1C11-4561-8C25-3F316679BD61}" dt="2025-03-13T14:42:01.472" v="23740"/>
        <pc:sldMkLst>
          <pc:docMk/>
          <pc:sldMk cId="2069206448" sldId="735"/>
        </pc:sldMkLst>
      </pc:sldChg>
      <pc:sldChg chg="modSp mod modNotesTx">
        <pc:chgData name="Carey, Meghan (she/her)" userId="8eddec7d-369d-43a5-9a6e-951df78f1c0b" providerId="ADAL" clId="{F8DA8C48-1C11-4561-8C25-3F316679BD61}" dt="2025-03-12T19:42:47.707" v="2377" actId="27636"/>
        <pc:sldMkLst>
          <pc:docMk/>
          <pc:sldMk cId="2012807305" sldId="738"/>
        </pc:sldMkLst>
        <pc:spChg chg="mod">
          <ac:chgData name="Carey, Meghan (she/her)" userId="8eddec7d-369d-43a5-9a6e-951df78f1c0b" providerId="ADAL" clId="{F8DA8C48-1C11-4561-8C25-3F316679BD61}" dt="2025-03-12T19:42:47.707" v="2377" actId="27636"/>
          <ac:spMkLst>
            <pc:docMk/>
            <pc:sldMk cId="2012807305" sldId="738"/>
            <ac:spMk id="3" creationId="{1916D24A-0DEF-A993-BAEC-6ABECBEFE8EC}"/>
          </ac:spMkLst>
        </pc:spChg>
      </pc:sldChg>
      <pc:sldChg chg="ord">
        <pc:chgData name="Carey, Meghan (she/her)" userId="8eddec7d-369d-43a5-9a6e-951df78f1c0b" providerId="ADAL" clId="{F8DA8C48-1C11-4561-8C25-3F316679BD61}" dt="2025-03-11T14:07:23.930" v="1019"/>
        <pc:sldMkLst>
          <pc:docMk/>
          <pc:sldMk cId="2766577014" sldId="740"/>
        </pc:sldMkLst>
      </pc:sldChg>
      <pc:sldChg chg="modSp mod modNotesTx">
        <pc:chgData name="Carey, Meghan (she/her)" userId="8eddec7d-369d-43a5-9a6e-951df78f1c0b" providerId="ADAL" clId="{F8DA8C48-1C11-4561-8C25-3F316679BD61}" dt="2025-03-13T15:17:35.960" v="26878" actId="20577"/>
        <pc:sldMkLst>
          <pc:docMk/>
          <pc:sldMk cId="2294177719" sldId="743"/>
        </pc:sldMkLst>
        <pc:spChg chg="mod">
          <ac:chgData name="Carey, Meghan (she/her)" userId="8eddec7d-369d-43a5-9a6e-951df78f1c0b" providerId="ADAL" clId="{F8DA8C48-1C11-4561-8C25-3F316679BD61}" dt="2025-03-13T11:27:07.005" v="16633" actId="13926"/>
          <ac:spMkLst>
            <pc:docMk/>
            <pc:sldMk cId="2294177719" sldId="743"/>
            <ac:spMk id="2" creationId="{F38A81EB-571E-0EAF-92DF-ADB3849E74D5}"/>
          </ac:spMkLst>
        </pc:spChg>
      </pc:sldChg>
      <pc:sldChg chg="del">
        <pc:chgData name="Carey, Meghan (she/her)" userId="8eddec7d-369d-43a5-9a6e-951df78f1c0b" providerId="ADAL" clId="{F8DA8C48-1C11-4561-8C25-3F316679BD61}" dt="2025-03-11T13:43:40.355" v="714" actId="47"/>
        <pc:sldMkLst>
          <pc:docMk/>
          <pc:sldMk cId="631315359" sldId="745"/>
        </pc:sldMkLst>
      </pc:sldChg>
      <pc:sldChg chg="modSp add del mod modNotesTx">
        <pc:chgData name="Carey, Meghan (she/her)" userId="8eddec7d-369d-43a5-9a6e-951df78f1c0b" providerId="ADAL" clId="{F8DA8C48-1C11-4561-8C25-3F316679BD61}" dt="2025-03-13T15:52:01.673" v="29710" actId="20577"/>
        <pc:sldMkLst>
          <pc:docMk/>
          <pc:sldMk cId="3689332901" sldId="748"/>
        </pc:sldMkLst>
        <pc:spChg chg="mod">
          <ac:chgData name="Carey, Meghan (she/her)" userId="8eddec7d-369d-43a5-9a6e-951df78f1c0b" providerId="ADAL" clId="{F8DA8C48-1C11-4561-8C25-3F316679BD61}" dt="2025-03-13T11:35:24.277" v="18154" actId="13926"/>
          <ac:spMkLst>
            <pc:docMk/>
            <pc:sldMk cId="3689332901" sldId="748"/>
            <ac:spMk id="2" creationId="{2A8FB2A2-CBE5-FFDA-8249-E28424B5D29B}"/>
          </ac:spMkLst>
        </pc:spChg>
      </pc:sldChg>
      <pc:sldChg chg="modSp del mod ord">
        <pc:chgData name="Carey, Meghan (she/her)" userId="8eddec7d-369d-43a5-9a6e-951df78f1c0b" providerId="ADAL" clId="{F8DA8C48-1C11-4561-8C25-3F316679BD61}" dt="2025-03-11T13:52:43.086" v="874" actId="47"/>
        <pc:sldMkLst>
          <pc:docMk/>
          <pc:sldMk cId="3594603903" sldId="749"/>
        </pc:sldMkLst>
      </pc:sldChg>
      <pc:sldChg chg="modSp del mod">
        <pc:chgData name="Carey, Meghan (she/her)" userId="8eddec7d-369d-43a5-9a6e-951df78f1c0b" providerId="ADAL" clId="{F8DA8C48-1C11-4561-8C25-3F316679BD61}" dt="2025-03-11T13:45:46.548" v="736" actId="47"/>
        <pc:sldMkLst>
          <pc:docMk/>
          <pc:sldMk cId="67731175" sldId="750"/>
        </pc:sldMkLst>
      </pc:sldChg>
      <pc:sldChg chg="del">
        <pc:chgData name="Carey, Meghan (she/her)" userId="8eddec7d-369d-43a5-9a6e-951df78f1c0b" providerId="ADAL" clId="{F8DA8C48-1C11-4561-8C25-3F316679BD61}" dt="2025-03-11T13:52:18.833" v="857" actId="47"/>
        <pc:sldMkLst>
          <pc:docMk/>
          <pc:sldMk cId="1824915074" sldId="751"/>
        </pc:sldMkLst>
      </pc:sldChg>
      <pc:sldChg chg="del mod modShow">
        <pc:chgData name="Carey, Meghan (she/her)" userId="8eddec7d-369d-43a5-9a6e-951df78f1c0b" providerId="ADAL" clId="{F8DA8C48-1C11-4561-8C25-3F316679BD61}" dt="2025-03-13T04:05:05.681" v="12429" actId="47"/>
        <pc:sldMkLst>
          <pc:docMk/>
          <pc:sldMk cId="1448446752" sldId="752"/>
        </pc:sldMkLst>
      </pc:sldChg>
      <pc:sldChg chg="modSp mod">
        <pc:chgData name="Carey, Meghan (she/her)" userId="8eddec7d-369d-43a5-9a6e-951df78f1c0b" providerId="ADAL" clId="{F8DA8C48-1C11-4561-8C25-3F316679BD61}" dt="2025-03-11T13:45:02.075" v="721"/>
        <pc:sldMkLst>
          <pc:docMk/>
          <pc:sldMk cId="2371134195" sldId="755"/>
        </pc:sldMkLst>
        <pc:spChg chg="mod">
          <ac:chgData name="Carey, Meghan (she/her)" userId="8eddec7d-369d-43a5-9a6e-951df78f1c0b" providerId="ADAL" clId="{F8DA8C48-1C11-4561-8C25-3F316679BD61}" dt="2025-03-11T13:45:02.075" v="721"/>
          <ac:spMkLst>
            <pc:docMk/>
            <pc:sldMk cId="2371134195" sldId="755"/>
            <ac:spMk id="3" creationId="{9658F76E-5C09-DAFA-AF92-734DB6423680}"/>
          </ac:spMkLst>
        </pc:spChg>
      </pc:sldChg>
      <pc:sldChg chg="modSp mod modNotesTx">
        <pc:chgData name="Carey, Meghan (she/her)" userId="8eddec7d-369d-43a5-9a6e-951df78f1c0b" providerId="ADAL" clId="{F8DA8C48-1C11-4561-8C25-3F316679BD61}" dt="2025-03-13T15:39:25.740" v="28753" actId="20577"/>
        <pc:sldMkLst>
          <pc:docMk/>
          <pc:sldMk cId="1451229119" sldId="757"/>
        </pc:sldMkLst>
        <pc:spChg chg="mod">
          <ac:chgData name="Carey, Meghan (she/her)" userId="8eddec7d-369d-43a5-9a6e-951df78f1c0b" providerId="ADAL" clId="{F8DA8C48-1C11-4561-8C25-3F316679BD61}" dt="2025-03-13T11:26:12.279" v="16544" actId="13926"/>
          <ac:spMkLst>
            <pc:docMk/>
            <pc:sldMk cId="1451229119" sldId="757"/>
            <ac:spMk id="2" creationId="{DDFF856F-CA43-8B08-0A0D-E9CFCD1E2679}"/>
          </ac:spMkLst>
        </pc:spChg>
        <pc:spChg chg="mod">
          <ac:chgData name="Carey, Meghan (she/her)" userId="8eddec7d-369d-43a5-9a6e-951df78f1c0b" providerId="ADAL" clId="{F8DA8C48-1C11-4561-8C25-3F316679BD61}" dt="2025-03-13T11:25:27.290" v="16385" actId="20577"/>
          <ac:spMkLst>
            <pc:docMk/>
            <pc:sldMk cId="1451229119" sldId="757"/>
            <ac:spMk id="3" creationId="{26DD7554-5BF0-7FF4-07B0-BD86A4013E9F}"/>
          </ac:spMkLst>
        </pc:spChg>
      </pc:sldChg>
      <pc:sldChg chg="del">
        <pc:chgData name="Carey, Meghan (she/her)" userId="8eddec7d-369d-43a5-9a6e-951df78f1c0b" providerId="ADAL" clId="{F8DA8C48-1C11-4561-8C25-3F316679BD61}" dt="2025-03-11T13:43:21.739" v="712" actId="47"/>
        <pc:sldMkLst>
          <pc:docMk/>
          <pc:sldMk cId="1815144261" sldId="762"/>
        </pc:sldMkLst>
      </pc:sldChg>
      <pc:sldChg chg="modNotesTx">
        <pc:chgData name="Carey, Meghan (she/her)" userId="8eddec7d-369d-43a5-9a6e-951df78f1c0b" providerId="ADAL" clId="{F8DA8C48-1C11-4561-8C25-3F316679BD61}" dt="2025-03-12T19:32:54.979" v="2344" actId="20577"/>
        <pc:sldMkLst>
          <pc:docMk/>
          <pc:sldMk cId="176037136" sldId="763"/>
        </pc:sldMkLst>
      </pc:sldChg>
      <pc:sldChg chg="modSp add del mod modShow">
        <pc:chgData name="Carey, Meghan (she/her)" userId="8eddec7d-369d-43a5-9a6e-951df78f1c0b" providerId="ADAL" clId="{F8DA8C48-1C11-4561-8C25-3F316679BD61}" dt="2025-03-13T03:20:38.618" v="10883" actId="27636"/>
        <pc:sldMkLst>
          <pc:docMk/>
          <pc:sldMk cId="3985626381" sldId="766"/>
        </pc:sldMkLst>
        <pc:spChg chg="mod">
          <ac:chgData name="Carey, Meghan (she/her)" userId="8eddec7d-369d-43a5-9a6e-951df78f1c0b" providerId="ADAL" clId="{F8DA8C48-1C11-4561-8C25-3F316679BD61}" dt="2025-03-13T03:20:38.618" v="10883" actId="27636"/>
          <ac:spMkLst>
            <pc:docMk/>
            <pc:sldMk cId="3985626381" sldId="766"/>
            <ac:spMk id="2" creationId="{450D0A15-88BF-62F6-1B10-CFA45991F1E1}"/>
          </ac:spMkLst>
        </pc:spChg>
        <pc:spChg chg="mod">
          <ac:chgData name="Carey, Meghan (she/her)" userId="8eddec7d-369d-43a5-9a6e-951df78f1c0b" providerId="ADAL" clId="{F8DA8C48-1C11-4561-8C25-3F316679BD61}" dt="2025-03-12T18:54:36.888" v="2024" actId="20577"/>
          <ac:spMkLst>
            <pc:docMk/>
            <pc:sldMk cId="3985626381" sldId="766"/>
            <ac:spMk id="7" creationId="{3243CED4-B430-29FE-C4B3-08996066260F}"/>
          </ac:spMkLst>
        </pc:spChg>
      </pc:sldChg>
      <pc:sldChg chg="del">
        <pc:chgData name="Carey, Meghan (she/her)" userId="8eddec7d-369d-43a5-9a6e-951df78f1c0b" providerId="ADAL" clId="{F8DA8C48-1C11-4561-8C25-3F316679BD61}" dt="2025-03-11T13:42:47.294" v="707" actId="47"/>
        <pc:sldMkLst>
          <pc:docMk/>
          <pc:sldMk cId="1869883041" sldId="767"/>
        </pc:sldMkLst>
      </pc:sldChg>
      <pc:sldChg chg="modSp del mod">
        <pc:chgData name="Carey, Meghan (she/her)" userId="8eddec7d-369d-43a5-9a6e-951df78f1c0b" providerId="ADAL" clId="{F8DA8C48-1C11-4561-8C25-3F316679BD61}" dt="2025-03-12T18:56:37.384" v="2062" actId="47"/>
        <pc:sldMkLst>
          <pc:docMk/>
          <pc:sldMk cId="3866926770" sldId="768"/>
        </pc:sldMkLst>
      </pc:sldChg>
      <pc:sldChg chg="modSp add del mod modShow">
        <pc:chgData name="Carey, Meghan (she/her)" userId="8eddec7d-369d-43a5-9a6e-951df78f1c0b" providerId="ADAL" clId="{F8DA8C48-1C11-4561-8C25-3F316679BD61}" dt="2025-03-13T04:27:43.546" v="13775" actId="20577"/>
        <pc:sldMkLst>
          <pc:docMk/>
          <pc:sldMk cId="2525271106" sldId="769"/>
        </pc:sldMkLst>
        <pc:spChg chg="mod">
          <ac:chgData name="Carey, Meghan (she/her)" userId="8eddec7d-369d-43a5-9a6e-951df78f1c0b" providerId="ADAL" clId="{F8DA8C48-1C11-4561-8C25-3F316679BD61}" dt="2025-03-12T18:54:44.223" v="2037" actId="20577"/>
          <ac:spMkLst>
            <pc:docMk/>
            <pc:sldMk cId="2525271106" sldId="769"/>
            <ac:spMk id="2" creationId="{7FB90FC6-EBF2-15BB-2844-A634847A0CDB}"/>
          </ac:spMkLst>
        </pc:spChg>
        <pc:spChg chg="mod">
          <ac:chgData name="Carey, Meghan (she/her)" userId="8eddec7d-369d-43a5-9a6e-951df78f1c0b" providerId="ADAL" clId="{F8DA8C48-1C11-4561-8C25-3F316679BD61}" dt="2025-03-13T04:27:43.546" v="13775" actId="20577"/>
          <ac:spMkLst>
            <pc:docMk/>
            <pc:sldMk cId="2525271106" sldId="769"/>
            <ac:spMk id="3" creationId="{36A4D8DE-F6B7-25E2-69D2-4CE7830E4DAE}"/>
          </ac:spMkLst>
        </pc:spChg>
      </pc:sldChg>
      <pc:sldChg chg="modSp mod">
        <pc:chgData name="Carey, Meghan (she/her)" userId="8eddec7d-369d-43a5-9a6e-951df78f1c0b" providerId="ADAL" clId="{F8DA8C48-1C11-4561-8C25-3F316679BD61}" dt="2025-03-12T19:47:46.957" v="2389" actId="14861"/>
        <pc:sldMkLst>
          <pc:docMk/>
          <pc:sldMk cId="225678246" sldId="770"/>
        </pc:sldMkLst>
        <pc:picChg chg="mod">
          <ac:chgData name="Carey, Meghan (she/her)" userId="8eddec7d-369d-43a5-9a6e-951df78f1c0b" providerId="ADAL" clId="{F8DA8C48-1C11-4561-8C25-3F316679BD61}" dt="2025-03-12T19:47:46.957" v="2389" actId="14861"/>
          <ac:picMkLst>
            <pc:docMk/>
            <pc:sldMk cId="225678246" sldId="770"/>
            <ac:picMk id="10" creationId="{1C0F2739-08D6-3932-5B0E-7D57C27E302B}"/>
          </ac:picMkLst>
        </pc:picChg>
      </pc:sldChg>
      <pc:sldChg chg="modSp del mod">
        <pc:chgData name="Carey, Meghan (she/her)" userId="8eddec7d-369d-43a5-9a6e-951df78f1c0b" providerId="ADAL" clId="{F8DA8C48-1C11-4561-8C25-3F316679BD61}" dt="2025-03-11T13:42:42.700" v="705" actId="47"/>
        <pc:sldMkLst>
          <pc:docMk/>
          <pc:sldMk cId="1593375673" sldId="772"/>
        </pc:sldMkLst>
      </pc:sldChg>
      <pc:sldChg chg="modSp add del mod modNotesTx">
        <pc:chgData name="Carey, Meghan (she/her)" userId="8eddec7d-369d-43a5-9a6e-951df78f1c0b" providerId="ADAL" clId="{F8DA8C48-1C11-4561-8C25-3F316679BD61}" dt="2025-03-13T15:30:47.377" v="28285" actId="20577"/>
        <pc:sldMkLst>
          <pc:docMk/>
          <pc:sldMk cId="3037287142" sldId="773"/>
        </pc:sldMkLst>
        <pc:spChg chg="mod">
          <ac:chgData name="Carey, Meghan (she/her)" userId="8eddec7d-369d-43a5-9a6e-951df78f1c0b" providerId="ADAL" clId="{F8DA8C48-1C11-4561-8C25-3F316679BD61}" dt="2025-03-13T02:55:02.732" v="9036" actId="20577"/>
          <ac:spMkLst>
            <pc:docMk/>
            <pc:sldMk cId="3037287142" sldId="773"/>
            <ac:spMk id="3" creationId="{C8352CC8-4603-2A72-0DBD-0AE332011E5E}"/>
          </ac:spMkLst>
        </pc:spChg>
      </pc:sldChg>
      <pc:sldChg chg="add modNotesTx">
        <pc:chgData name="Carey, Meghan (she/her)" userId="8eddec7d-369d-43a5-9a6e-951df78f1c0b" providerId="ADAL" clId="{F8DA8C48-1C11-4561-8C25-3F316679BD61}" dt="2025-03-13T15:00:36.841" v="25679" actId="20577"/>
        <pc:sldMkLst>
          <pc:docMk/>
          <pc:sldMk cId="4280381403" sldId="774"/>
        </pc:sldMkLst>
      </pc:sldChg>
      <pc:sldChg chg="modSp add mod modNotesTx">
        <pc:chgData name="Carey, Meghan (she/her)" userId="8eddec7d-369d-43a5-9a6e-951df78f1c0b" providerId="ADAL" clId="{F8DA8C48-1C11-4561-8C25-3F316679BD61}" dt="2025-03-13T15:33:01.165" v="28569" actId="20577"/>
        <pc:sldMkLst>
          <pc:docMk/>
          <pc:sldMk cId="3853452393" sldId="792"/>
        </pc:sldMkLst>
        <pc:spChg chg="mod">
          <ac:chgData name="Carey, Meghan (she/her)" userId="8eddec7d-369d-43a5-9a6e-951df78f1c0b" providerId="ADAL" clId="{F8DA8C48-1C11-4561-8C25-3F316679BD61}" dt="2025-03-13T10:35:05.554" v="13835" actId="13926"/>
          <ac:spMkLst>
            <pc:docMk/>
            <pc:sldMk cId="3853452393" sldId="792"/>
            <ac:spMk id="2" creationId="{0C07E310-21CE-F6D7-A39F-82773D305ECA}"/>
          </ac:spMkLst>
        </pc:spChg>
        <pc:spChg chg="mod">
          <ac:chgData name="Carey, Meghan (she/her)" userId="8eddec7d-369d-43a5-9a6e-951df78f1c0b" providerId="ADAL" clId="{F8DA8C48-1C11-4561-8C25-3F316679BD61}" dt="2025-03-13T10:51:13.670" v="14220" actId="20577"/>
          <ac:spMkLst>
            <pc:docMk/>
            <pc:sldMk cId="3853452393" sldId="792"/>
            <ac:spMk id="3" creationId="{46D02B59-846C-E782-CE7F-4CAFFC8A10B1}"/>
          </ac:spMkLst>
        </pc:spChg>
      </pc:sldChg>
      <pc:sldChg chg="modSp add mod modNotesTx">
        <pc:chgData name="Carey, Meghan (she/her)" userId="8eddec7d-369d-43a5-9a6e-951df78f1c0b" providerId="ADAL" clId="{F8DA8C48-1C11-4561-8C25-3F316679BD61}" dt="2025-03-13T15:39:09.211" v="28747" actId="20577"/>
        <pc:sldMkLst>
          <pc:docMk/>
          <pc:sldMk cId="1667539514" sldId="793"/>
        </pc:sldMkLst>
        <pc:spChg chg="mod">
          <ac:chgData name="Carey, Meghan (she/her)" userId="8eddec7d-369d-43a5-9a6e-951df78f1c0b" providerId="ADAL" clId="{F8DA8C48-1C11-4561-8C25-3F316679BD61}" dt="2025-03-13T10:56:54.355" v="14554" actId="13926"/>
          <ac:spMkLst>
            <pc:docMk/>
            <pc:sldMk cId="1667539514" sldId="793"/>
            <ac:spMk id="2" creationId="{10FB83BD-26FA-AB8F-AA47-D4EC617E9A0C}"/>
          </ac:spMkLst>
        </pc:spChg>
        <pc:spChg chg="mod">
          <ac:chgData name="Carey, Meghan (she/her)" userId="8eddec7d-369d-43a5-9a6e-951df78f1c0b" providerId="ADAL" clId="{F8DA8C48-1C11-4561-8C25-3F316679BD61}" dt="2025-03-13T04:20:47.039" v="13658" actId="13926"/>
          <ac:spMkLst>
            <pc:docMk/>
            <pc:sldMk cId="1667539514" sldId="793"/>
            <ac:spMk id="3" creationId="{EBFE9776-7CC5-7CF3-23BC-2B02E83B3F94}"/>
          </ac:spMkLst>
        </pc:spChg>
      </pc:sldChg>
      <pc:sldChg chg="modSp add mod modNotesTx">
        <pc:chgData name="Carey, Meghan (she/her)" userId="8eddec7d-369d-43a5-9a6e-951df78f1c0b" providerId="ADAL" clId="{F8DA8C48-1C11-4561-8C25-3F316679BD61}" dt="2025-03-13T15:20:31.111" v="27373" actId="20577"/>
        <pc:sldMkLst>
          <pc:docMk/>
          <pc:sldMk cId="2639353438" sldId="795"/>
        </pc:sldMkLst>
        <pc:spChg chg="mod">
          <ac:chgData name="Carey, Meghan (she/her)" userId="8eddec7d-369d-43a5-9a6e-951df78f1c0b" providerId="ADAL" clId="{F8DA8C48-1C11-4561-8C25-3F316679BD61}" dt="2025-03-13T02:36:19.969" v="7726" actId="1076"/>
          <ac:spMkLst>
            <pc:docMk/>
            <pc:sldMk cId="2639353438" sldId="795"/>
            <ac:spMk id="10" creationId="{BF808C72-DFA2-3CAA-CCCB-DAD73D11F91B}"/>
          </ac:spMkLst>
        </pc:spChg>
        <pc:graphicFrameChg chg="modGraphic">
          <ac:chgData name="Carey, Meghan (she/her)" userId="8eddec7d-369d-43a5-9a6e-951df78f1c0b" providerId="ADAL" clId="{F8DA8C48-1C11-4561-8C25-3F316679BD61}" dt="2025-03-13T02:36:04.686" v="7725" actId="20577"/>
          <ac:graphicFrameMkLst>
            <pc:docMk/>
            <pc:sldMk cId="2639353438" sldId="795"/>
            <ac:graphicFrameMk id="6" creationId="{19E37A61-5D66-9E8E-6D6D-44E18400E810}"/>
          </ac:graphicFrameMkLst>
        </pc:graphicFrameChg>
      </pc:sldChg>
      <pc:sldChg chg="modSp add mod modNotesTx">
        <pc:chgData name="Carey, Meghan (she/her)" userId="8eddec7d-369d-43a5-9a6e-951df78f1c0b" providerId="ADAL" clId="{F8DA8C48-1C11-4561-8C25-3F316679BD61}" dt="2025-03-13T15:35:32.414" v="28643" actId="20577"/>
        <pc:sldMkLst>
          <pc:docMk/>
          <pc:sldMk cId="3886275095" sldId="796"/>
        </pc:sldMkLst>
        <pc:spChg chg="mod">
          <ac:chgData name="Carey, Meghan (she/her)" userId="8eddec7d-369d-43a5-9a6e-951df78f1c0b" providerId="ADAL" clId="{F8DA8C48-1C11-4561-8C25-3F316679BD61}" dt="2025-03-13T04:24:36.250" v="13771" actId="5793"/>
          <ac:spMkLst>
            <pc:docMk/>
            <pc:sldMk cId="3886275095" sldId="796"/>
            <ac:spMk id="3" creationId="{2AA982E7-2BC0-7748-5EA8-27639CB4CEAD}"/>
          </ac:spMkLst>
        </pc:spChg>
      </pc:sldChg>
      <pc:sldChg chg="modSp add mod modNotesTx">
        <pc:chgData name="Carey, Meghan (she/her)" userId="8eddec7d-369d-43a5-9a6e-951df78f1c0b" providerId="ADAL" clId="{F8DA8C48-1C11-4561-8C25-3F316679BD61}" dt="2025-03-13T15:38:27.228" v="28724" actId="20577"/>
        <pc:sldMkLst>
          <pc:docMk/>
          <pc:sldMk cId="3972627272" sldId="797"/>
        </pc:sldMkLst>
        <pc:spChg chg="mod">
          <ac:chgData name="Carey, Meghan (she/her)" userId="8eddec7d-369d-43a5-9a6e-951df78f1c0b" providerId="ADAL" clId="{F8DA8C48-1C11-4561-8C25-3F316679BD61}" dt="2025-03-11T14:06:58.352" v="1015" actId="27636"/>
          <ac:spMkLst>
            <pc:docMk/>
            <pc:sldMk cId="3972627272" sldId="797"/>
            <ac:spMk id="2" creationId="{C4744737-F80C-DA56-8DD5-CF0A2843D656}"/>
          </ac:spMkLst>
        </pc:spChg>
      </pc:sldChg>
      <pc:sldChg chg="modSp add mod modNotesTx">
        <pc:chgData name="Carey, Meghan (she/her)" userId="8eddec7d-369d-43a5-9a6e-951df78f1c0b" providerId="ADAL" clId="{F8DA8C48-1C11-4561-8C25-3F316679BD61}" dt="2025-03-13T15:49:07.204" v="29236" actId="20577"/>
        <pc:sldMkLst>
          <pc:docMk/>
          <pc:sldMk cId="1209077379" sldId="798"/>
        </pc:sldMkLst>
        <pc:spChg chg="mod">
          <ac:chgData name="Carey, Meghan (she/her)" userId="8eddec7d-369d-43a5-9a6e-951df78f1c0b" providerId="ADAL" clId="{F8DA8C48-1C11-4561-8C25-3F316679BD61}" dt="2025-03-13T11:26:57.627" v="16632" actId="13926"/>
          <ac:spMkLst>
            <pc:docMk/>
            <pc:sldMk cId="1209077379" sldId="798"/>
            <ac:spMk id="2" creationId="{CAB11BAA-6A92-3070-3F34-B85486249902}"/>
          </ac:spMkLst>
        </pc:spChg>
        <pc:spChg chg="mod">
          <ac:chgData name="Carey, Meghan (she/her)" userId="8eddec7d-369d-43a5-9a6e-951df78f1c0b" providerId="ADAL" clId="{F8DA8C48-1C11-4561-8C25-3F316679BD61}" dt="2025-03-12T19:05:00.727" v="2115" actId="20577"/>
          <ac:spMkLst>
            <pc:docMk/>
            <pc:sldMk cId="1209077379" sldId="798"/>
            <ac:spMk id="3" creationId="{E6E9EB97-2BE0-5986-0CCD-FCEAA87EB780}"/>
          </ac:spMkLst>
        </pc:spChg>
      </pc:sldChg>
      <pc:sldChg chg="add del">
        <pc:chgData name="Carey, Meghan (she/her)" userId="8eddec7d-369d-43a5-9a6e-951df78f1c0b" providerId="ADAL" clId="{F8DA8C48-1C11-4561-8C25-3F316679BD61}" dt="2025-03-11T14:03:31.571" v="909" actId="47"/>
        <pc:sldMkLst>
          <pc:docMk/>
          <pc:sldMk cId="2262941403" sldId="798"/>
        </pc:sldMkLst>
      </pc:sldChg>
      <pc:sldChg chg="modSp add mod modNotesTx">
        <pc:chgData name="Carey, Meghan (she/her)" userId="8eddec7d-369d-43a5-9a6e-951df78f1c0b" providerId="ADAL" clId="{F8DA8C48-1C11-4561-8C25-3F316679BD61}" dt="2025-03-13T13:53:21.235" v="21646" actId="5793"/>
        <pc:sldMkLst>
          <pc:docMk/>
          <pc:sldMk cId="3892459406" sldId="799"/>
        </pc:sldMkLst>
        <pc:spChg chg="mod">
          <ac:chgData name="Carey, Meghan (she/her)" userId="8eddec7d-369d-43a5-9a6e-951df78f1c0b" providerId="ADAL" clId="{F8DA8C48-1C11-4561-8C25-3F316679BD61}" dt="2025-03-13T13:24:15.590" v="20093" actId="20577"/>
          <ac:spMkLst>
            <pc:docMk/>
            <pc:sldMk cId="3892459406" sldId="799"/>
            <ac:spMk id="2" creationId="{70EA69AD-DB56-9BDC-0DAE-A34E942BC10A}"/>
          </ac:spMkLst>
        </pc:spChg>
        <pc:spChg chg="mod">
          <ac:chgData name="Carey, Meghan (she/her)" userId="8eddec7d-369d-43a5-9a6e-951df78f1c0b" providerId="ADAL" clId="{F8DA8C48-1C11-4561-8C25-3F316679BD61}" dt="2025-03-13T13:53:21.235" v="21646" actId="5793"/>
          <ac:spMkLst>
            <pc:docMk/>
            <pc:sldMk cId="3892459406" sldId="799"/>
            <ac:spMk id="3" creationId="{60C784BA-32CF-F448-B546-2C9D320C01B2}"/>
          </ac:spMkLst>
        </pc:spChg>
      </pc:sldChg>
      <pc:sldChg chg="modSp add mod ord modNotesTx">
        <pc:chgData name="Carey, Meghan (she/her)" userId="8eddec7d-369d-43a5-9a6e-951df78f1c0b" providerId="ADAL" clId="{F8DA8C48-1C11-4561-8C25-3F316679BD61}" dt="2025-03-13T13:49:53.900" v="21582" actId="20577"/>
        <pc:sldMkLst>
          <pc:docMk/>
          <pc:sldMk cId="577516657" sldId="800"/>
        </pc:sldMkLst>
        <pc:spChg chg="mod">
          <ac:chgData name="Carey, Meghan (she/her)" userId="8eddec7d-369d-43a5-9a6e-951df78f1c0b" providerId="ADAL" clId="{F8DA8C48-1C11-4561-8C25-3F316679BD61}" dt="2025-03-13T13:24:18.628" v="20095" actId="20577"/>
          <ac:spMkLst>
            <pc:docMk/>
            <pc:sldMk cId="577516657" sldId="800"/>
            <ac:spMk id="2" creationId="{42118EC6-C4C2-422D-1EC9-F51227D6248F}"/>
          </ac:spMkLst>
        </pc:spChg>
        <pc:spChg chg="mod">
          <ac:chgData name="Carey, Meghan (she/her)" userId="8eddec7d-369d-43a5-9a6e-951df78f1c0b" providerId="ADAL" clId="{F8DA8C48-1C11-4561-8C25-3F316679BD61}" dt="2025-03-13T13:47:00.609" v="21579"/>
          <ac:spMkLst>
            <pc:docMk/>
            <pc:sldMk cId="577516657" sldId="800"/>
            <ac:spMk id="3" creationId="{2E959948-14D1-B75E-F5C5-364FDA61CBE6}"/>
          </ac:spMkLst>
        </pc:spChg>
      </pc:sldChg>
      <pc:sldChg chg="modSp new del mod ord modNotesTx">
        <pc:chgData name="Carey, Meghan (she/her)" userId="8eddec7d-369d-43a5-9a6e-951df78f1c0b" providerId="ADAL" clId="{F8DA8C48-1C11-4561-8C25-3F316679BD61}" dt="2025-03-12T19:53:06.179" v="2441" actId="47"/>
        <pc:sldMkLst>
          <pc:docMk/>
          <pc:sldMk cId="533042410" sldId="801"/>
        </pc:sldMkLst>
        <pc:spChg chg="mod">
          <ac:chgData name="Carey, Meghan (she/her)" userId="8eddec7d-369d-43a5-9a6e-951df78f1c0b" providerId="ADAL" clId="{F8DA8C48-1C11-4561-8C25-3F316679BD61}" dt="2025-03-12T01:08:54.275" v="1174" actId="20577"/>
          <ac:spMkLst>
            <pc:docMk/>
            <pc:sldMk cId="533042410" sldId="801"/>
            <ac:spMk id="2" creationId="{011BB766-D293-B80E-36A2-BF168F69BA2C}"/>
          </ac:spMkLst>
        </pc:spChg>
        <pc:spChg chg="mod">
          <ac:chgData name="Carey, Meghan (she/her)" userId="8eddec7d-369d-43a5-9a6e-951df78f1c0b" providerId="ADAL" clId="{F8DA8C48-1C11-4561-8C25-3F316679BD61}" dt="2025-03-12T19:52:55.537" v="2433" actId="21"/>
          <ac:spMkLst>
            <pc:docMk/>
            <pc:sldMk cId="533042410" sldId="801"/>
            <ac:spMk id="3" creationId="{F7FA6A8A-51C9-D94E-139F-F9A79BF5C265}"/>
          </ac:spMkLst>
        </pc:spChg>
      </pc:sldChg>
      <pc:sldChg chg="modSp mod modNotesTx">
        <pc:chgData name="Carey, Meghan (she/her)" userId="8eddec7d-369d-43a5-9a6e-951df78f1c0b" providerId="ADAL" clId="{F8DA8C48-1C11-4561-8C25-3F316679BD61}" dt="2025-03-13T14:06:04.652" v="22216" actId="20577"/>
        <pc:sldMkLst>
          <pc:docMk/>
          <pc:sldMk cId="189871500" sldId="805"/>
        </pc:sldMkLst>
        <pc:spChg chg="mod">
          <ac:chgData name="Carey, Meghan (she/her)" userId="8eddec7d-369d-43a5-9a6e-951df78f1c0b" providerId="ADAL" clId="{F8DA8C48-1C11-4561-8C25-3F316679BD61}" dt="2025-03-13T13:54:08.124" v="21647" actId="13926"/>
          <ac:spMkLst>
            <pc:docMk/>
            <pc:sldMk cId="189871500" sldId="805"/>
            <ac:spMk id="2" creationId="{7F8399B9-14E7-45D4-25C4-AC28C943D1DA}"/>
          </ac:spMkLst>
        </pc:spChg>
        <pc:spChg chg="mod">
          <ac:chgData name="Carey, Meghan (she/her)" userId="8eddec7d-369d-43a5-9a6e-951df78f1c0b" providerId="ADAL" clId="{F8DA8C48-1C11-4561-8C25-3F316679BD61}" dt="2025-03-13T14:01:22.617" v="22065" actId="20577"/>
          <ac:spMkLst>
            <pc:docMk/>
            <pc:sldMk cId="189871500" sldId="805"/>
            <ac:spMk id="3" creationId="{90D6C8DB-6833-E007-EF0F-D4810D777E31}"/>
          </ac:spMkLst>
        </pc:spChg>
      </pc:sldChg>
      <pc:sldChg chg="modSp new del mod">
        <pc:chgData name="Carey, Meghan (she/her)" userId="8eddec7d-369d-43a5-9a6e-951df78f1c0b" providerId="ADAL" clId="{F8DA8C48-1C11-4561-8C25-3F316679BD61}" dt="2025-03-12T19:36:14.505" v="2365" actId="47"/>
        <pc:sldMkLst>
          <pc:docMk/>
          <pc:sldMk cId="1748541909" sldId="808"/>
        </pc:sldMkLst>
        <pc:spChg chg="mod">
          <ac:chgData name="Carey, Meghan (she/her)" userId="8eddec7d-369d-43a5-9a6e-951df78f1c0b" providerId="ADAL" clId="{F8DA8C48-1C11-4561-8C25-3F316679BD61}" dt="2025-03-12T19:35:49.114" v="2364" actId="20577"/>
          <ac:spMkLst>
            <pc:docMk/>
            <pc:sldMk cId="1748541909" sldId="808"/>
            <ac:spMk id="2" creationId="{70F77351-CCCE-7BDF-78DF-4B345EE7153F}"/>
          </ac:spMkLst>
        </pc:spChg>
      </pc:sldChg>
      <pc:sldChg chg="new del ord">
        <pc:chgData name="Carey, Meghan (she/her)" userId="8eddec7d-369d-43a5-9a6e-951df78f1c0b" providerId="ADAL" clId="{F8DA8C48-1C11-4561-8C25-3F316679BD61}" dt="2025-03-12T19:54:17.539" v="2445" actId="47"/>
        <pc:sldMkLst>
          <pc:docMk/>
          <pc:sldMk cId="1966485383" sldId="808"/>
        </pc:sldMkLst>
      </pc:sldChg>
      <pc:sldChg chg="modSp add del mod modNotesTx">
        <pc:chgData name="Carey, Meghan (she/her)" userId="8eddec7d-369d-43a5-9a6e-951df78f1c0b" providerId="ADAL" clId="{F8DA8C48-1C11-4561-8C25-3F316679BD61}" dt="2025-03-13T03:43:01.795" v="11766" actId="2890"/>
        <pc:sldMkLst>
          <pc:docMk/>
          <pc:sldMk cId="1947196920" sldId="809"/>
        </pc:sldMkLst>
        <pc:spChg chg="mod">
          <ac:chgData name="Carey, Meghan (she/her)" userId="8eddec7d-369d-43a5-9a6e-951df78f1c0b" providerId="ADAL" clId="{F8DA8C48-1C11-4561-8C25-3F316679BD61}" dt="2025-03-13T03:42:52.109" v="11763" actId="20577"/>
          <ac:spMkLst>
            <pc:docMk/>
            <pc:sldMk cId="1947196920" sldId="809"/>
            <ac:spMk id="2" creationId="{54B71830-7E1E-6B33-CDB8-4741EB148D79}"/>
          </ac:spMkLst>
        </pc:spChg>
        <pc:spChg chg="mod">
          <ac:chgData name="Carey, Meghan (she/her)" userId="8eddec7d-369d-43a5-9a6e-951df78f1c0b" providerId="ADAL" clId="{F8DA8C48-1C11-4561-8C25-3F316679BD61}" dt="2025-03-13T03:42:51.420" v="11760" actId="20577"/>
          <ac:spMkLst>
            <pc:docMk/>
            <pc:sldMk cId="1947196920" sldId="809"/>
            <ac:spMk id="3" creationId="{5FF268DC-7D9E-B879-7D04-B0C7F72E4B8A}"/>
          </ac:spMkLst>
        </pc:spChg>
      </pc:sldChg>
    </pc:docChg>
  </pc:docChgLst>
</pc:chgInfo>
</file>

<file path=ppt/comments/modernComment_2DF_7B5595B0.xml><?xml version="1.0" encoding="utf-8"?>
<p188:cmLst xmlns:a="http://schemas.openxmlformats.org/drawingml/2006/main" xmlns:r="http://schemas.openxmlformats.org/officeDocument/2006/relationships" xmlns:p188="http://schemas.microsoft.com/office/powerpoint/2018/8/main">
  <p188:cm id="{325822E0-2A46-4B22-A1D3-898902C0B8F7}" authorId="{BA5DFD05-9D64-EC4E-395F-4B16312FD97E}" status="resolved" created="2025-03-06T19:37:48.198" complete="100000">
    <ac:txMkLst xmlns:ac="http://schemas.microsoft.com/office/drawing/2013/main/command">
      <pc:docMk xmlns:pc="http://schemas.microsoft.com/office/powerpoint/2013/main/command"/>
      <pc:sldMk xmlns:pc="http://schemas.microsoft.com/office/powerpoint/2013/main/command" cId="2069206448" sldId="735"/>
      <ac:spMk id="2" creationId="{E7615CD5-30B5-0256-4247-253369B3565E}"/>
      <ac:txMk cp="27">
        <ac:context len="28" hash="218888383"/>
      </ac:txMk>
    </ac:txMkLst>
    <p188:pos x="4034589" y="717713"/>
    <p188:replyLst>
      <p188:reply id="{2E869F9B-07F5-4E75-805A-22506FC02D44}" authorId="{C9EAEBBD-32F6-F5D7-6228-DA2FC43DE706}" created="2025-03-13T03:08:42.482">
        <p188:txBody>
          <a:bodyPr/>
          <a:lstStyle/>
          <a:p>
            <a:r>
              <a:rPr lang="en-US"/>
              <a:t>[@Buchanan, Jessica] wondering if you might be able to update this slide. If not (due to the limited time between now and the call), we can just delete it. </a:t>
            </a:r>
          </a:p>
        </p188:txBody>
      </p188:reply>
    </p188:replyLst>
    <p188:txBody>
      <a:bodyPr/>
      <a:lstStyle/>
      <a:p>
        <a:r>
          <a:rPr lang="en-US"/>
          <a:t>[@Buchanan, Jessica] , can you build this slide? We basically want to remind them to fill out the survey about vaccine resources that are available and that the link to the survey was in the provider update</a:t>
        </a:r>
      </a:p>
    </p188:txBody>
    <p188:extLst>
      <p:ext xmlns:p="http://schemas.openxmlformats.org/presentationml/2006/main" uri="{57CB4572-C831-44C2-8A1C-0ADB6CCDFE69}">
        <p223:reactions xmlns:p223="http://schemas.microsoft.com/office/powerpoint/2022/03/main">
          <p223:rxn type="👍">
            <p223:instance time="2025-03-13T12:29:50.364" authorId="{7F8988D7-1F30-B527-3550-71E2E407E50E}"/>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8246DF-B4EE-8CC3-9401-9738508FDBC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521DB95-C872-9269-5ED5-C25EA9D0385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248E118-CB8D-4213-8218-DB7B71E0E1DC}" type="datetimeFigureOut">
              <a:rPr lang="en-US" smtClean="0"/>
              <a:t>3/13/2025</a:t>
            </a:fld>
            <a:endParaRPr lang="en-US"/>
          </a:p>
        </p:txBody>
      </p:sp>
      <p:sp>
        <p:nvSpPr>
          <p:cNvPr id="4" name="Footer Placeholder 3">
            <a:extLst>
              <a:ext uri="{FF2B5EF4-FFF2-40B4-BE49-F238E27FC236}">
                <a16:creationId xmlns:a16="http://schemas.microsoft.com/office/drawing/2014/main" id="{F050F85C-A2DC-E9F1-7A3C-CC3D446AC50E}"/>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E136216-C1D4-52E8-DE3D-0FE32B31183A}"/>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3CFC633-8415-4270-85D0-3F7AC9323AE5}" type="slidenum">
              <a:rPr lang="en-US" smtClean="0"/>
              <a:t>‹#›</a:t>
            </a:fld>
            <a:endParaRPr lang="en-US"/>
          </a:p>
        </p:txBody>
      </p:sp>
    </p:spTree>
    <p:extLst>
      <p:ext uri="{BB962C8B-B14F-4D97-AF65-F5344CB8AC3E}">
        <p14:creationId xmlns:p14="http://schemas.microsoft.com/office/powerpoint/2010/main" val="1003288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E249CFA-ED21-4D73-9AE8-2B99149E4F98}" type="datetimeFigureOut">
              <a:rPr lang="en-US" smtClean="0"/>
              <a:t>3/13/2025</a:t>
            </a:fld>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07BB18D-BBAE-4F1F-A0A3-CA4B9F4D498F}" type="slidenum">
              <a:rPr lang="en-US" smtClean="0"/>
              <a:t>‹#›</a:t>
            </a:fld>
            <a:endParaRPr lang="en-US"/>
          </a:p>
        </p:txBody>
      </p:sp>
      <p:sp>
        <p:nvSpPr>
          <p:cNvPr id="8" name="Slide Image Placeholder 7">
            <a:extLst>
              <a:ext uri="{FF2B5EF4-FFF2-40B4-BE49-F238E27FC236}">
                <a16:creationId xmlns:a16="http://schemas.microsoft.com/office/drawing/2014/main" id="{6C1097E4-93DE-4DC2-7F62-EE8795C5C555}"/>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1403902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gcc02.safelinks.protection.outlook.com/?url=https%3A%2F%2Fhealthvermont.us19.list-manage.com%2Ftrack%2Fclick%3Fu%3D8a4e0397263990410adc85cef%26id%3D0f15435ea4%26e%3D8a310d0cca&amp;data=05%7C02%7CMEGHAN.CAREY%40VERMONT.GOV%7Cc7d88a770395422d266308dd5fe10ed0%7C20b4933bbaad433c9c0270edcc7559c6%7C0%7C0%7C638772142407349984%7CUnknown%7CTWFpbGZsb3d8eyJFbXB0eU1hcGkiOnRydWUsIlYiOiIwLjAuMDAwMCIsIlAiOiJXaW4zMiIsIkFOIjoiTWFpbCIsIldUIjoyfQ%3D%3D%7C0%7C%7C%7C&amp;sdata=VLzVolcXLJhVagEVnfNh6BzWYklXv8NBQrmfwwzgYH8%3D&amp;reserved=0"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gcc02.safelinks.protection.outlook.com/?url=https%3A%2F%2Fhealthvermont.us19.list-manage.com%2Ftrack%2Fclick%3Fu%3D8a4e0397263990410adc85cef%26id%3D7a151b8614%26e%3D8a310d0cca&amp;data=05%7C02%7CMEGHAN.CAREY%40VERMONT.GOV%7Cc7d88a770395422d266308dd5fe10ed0%7C20b4933bbaad433c9c0270edcc7559c6%7C0%7C0%7C638772142407373928%7CUnknown%7CTWFpbGZsb3d8eyJFbXB0eU1hcGkiOnRydWUsIlYiOiIwLjAuMDAwMCIsIlAiOiJXaW4zMiIsIkFOIjoiTWFpbCIsIldUIjoyfQ%3D%3D%7C0%7C%7C%7C&amp;sdata=EZ%2B9TGrkBa867klPXWfIAIZKhCu%2FzHYuDGztGdCqpLc%3D&amp;reserved=0" TargetMode="External"/><Relationship Id="rId4" Type="http://schemas.openxmlformats.org/officeDocument/2006/relationships/hyperlink" Target="https://gcc02.safelinks.protection.outlook.com/?url=https%3A%2F%2Fhealthvermont.us19.list-manage.com%2Ftrack%2Fclick%3Fu%3D8a4e0397263990410adc85cef%26id%3Db024c19c72%26e%3D8a310d0cca&amp;data=05%7C02%7CMEGHAN.CAREY%40VERMONT.GOV%7Cc7d88a770395422d266308dd5fe10ed0%7C20b4933bbaad433c9c0270edcc7559c6%7C0%7C0%7C638772142407361958%7CUnknown%7CTWFpbGZsb3d8eyJFbXB0eU1hcGkiOnRydWUsIlYiOiIwLjAuMDAwMCIsIlAiOiJXaW4zMiIsIkFOIjoiTWFpbCIsIldUIjoyfQ%3D%3D%7C0%7C%7C%7C&amp;sdata=aZ0oo2Fgo3p4ZspZM8Bs5jNahGlLSfVO%2FF7Vygf5Vr0%3D&amp;reserved=0"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cc02.safelinks.protection.outlook.com/?url=https%3A%2F%2Fwww.healthvermont.gov%2Fdisease-control%2Fmeasles&amp;data=05%7C02%7CMeghan.Carey%40vermont.gov%7Ceafe0148bab34dac324b08dd60d7c28b%7C20b4933bbaad433c9c0270edcc7559c6%7C0%7C0%7C638773201973531951%7CUnknown%7CTWFpbGZsb3d8eyJFbXB0eU1hcGkiOnRydWUsIlYiOiIwLjAuMDAwMCIsIlAiOiJXaW4zMiIsIkFOIjoiTWFpbCIsIldUIjoyfQ%3D%3D%7C0%7C%7C%7C&amp;sdata=bvxnnvrmYm0YoivAYrKdQBeUKDBEO%2F%2FAD2s3aKkIGKY%3D&amp;reserved=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npr.org/sections/shots-health-news/2025/02/15/nx-s1-5293507/cdc-rfk-vaccine-advic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msn.com/en-us/politics/government/healthy-returns-hhs-secretary-rfk-jr-is-making-early-moves-that-may-affect-vaccine-access/ar-AA1zLZjZ?ocid=BingNewsVerp"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BB18D-BBAE-4F1F-A0A3-CA4B9F4D498F}" type="slidenum">
              <a:rPr lang="en-US" smtClean="0"/>
              <a:t>1</a:t>
            </a:fld>
            <a:endParaRPr lang="en-US"/>
          </a:p>
        </p:txBody>
      </p:sp>
    </p:spTree>
    <p:extLst>
      <p:ext uri="{BB962C8B-B14F-4D97-AF65-F5344CB8AC3E}">
        <p14:creationId xmlns:p14="http://schemas.microsoft.com/office/powerpoint/2010/main" val="1942990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 cases are popping in in neighboring states, including Maryland and as you may have heard, Vermont.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3A3A3A"/>
              </a:solidFill>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3A3A3A"/>
                </a:solidFill>
                <a:effectLst/>
                <a:latin typeface="Aptos" panose="020B0004020202020204" pitchFamily="34" charset="0"/>
                <a:ea typeface="Aptos" panose="020B0004020202020204" pitchFamily="34" charset="0"/>
                <a:cs typeface="Aptos" panose="020B0004020202020204" pitchFamily="34" charset="0"/>
              </a:rPr>
              <a:t>On March 11, the Vermont Department of Health confirmed a case of measles in a school-aged child in Lamoille County. The child became sick after returning with their family from traveling internationally in recent days. The risk to the public is believed to be low. This is the first case of measles in Vermont in 2025 and is not related to the ongoing outbreaks in the US.  Addition details from the press release and health alert are available on our webpage.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Vermont does not currently meet the definition of an outbreak therefore we will continue to follow routine vaccine recommendations- and we are talking about those next. </a:t>
            </a:r>
          </a:p>
          <a:p>
            <a:endParaRPr lang="en-US"/>
          </a:p>
          <a:p>
            <a:endParaRPr lang="en-US"/>
          </a:p>
        </p:txBody>
      </p:sp>
      <p:sp>
        <p:nvSpPr>
          <p:cNvPr id="4" name="Slide Number Placeholder 3"/>
          <p:cNvSpPr>
            <a:spLocks noGrp="1"/>
          </p:cNvSpPr>
          <p:nvPr>
            <p:ph type="sldNum" sz="quarter" idx="5"/>
          </p:nvPr>
        </p:nvSpPr>
        <p:spPr/>
        <p:txBody>
          <a:bodyPr/>
          <a:lstStyle/>
          <a:p>
            <a:fld id="{507BB18D-BBAE-4F1F-A0A3-CA4B9F4D498F}" type="slidenum">
              <a:rPr lang="en-US" smtClean="0"/>
              <a:t>10</a:t>
            </a:fld>
            <a:endParaRPr lang="en-US"/>
          </a:p>
        </p:txBody>
      </p:sp>
    </p:spTree>
    <p:extLst>
      <p:ext uri="{BB962C8B-B14F-4D97-AF65-F5344CB8AC3E}">
        <p14:creationId xmlns:p14="http://schemas.microsoft.com/office/powerpoint/2010/main" val="2430898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r>
              <a:rPr lang="en-US" sz="1800" b="0" i="0">
                <a:solidFill>
                  <a:srgbClr val="1C1D1F"/>
                </a:solidFill>
                <a:effectLst/>
                <a:latin typeface="Nunito" pitchFamily="2" charset="0"/>
              </a:rPr>
              <a:t>In 2000, measles was officially eliminated from the United States.  This means there was no measles spreading within the country and new cases are only found when someone contracts measles abroad and returns it to the US.  Achieving this took a lot of work and in large was a result of successful vaccination efforts across the nation. </a:t>
            </a:r>
            <a:r>
              <a:rPr lang="en-US" sz="1800">
                <a:effectLst/>
                <a:latin typeface="Calibri" panose="020F0502020204030204" pitchFamily="34" charset="0"/>
                <a:cs typeface="Calibri"/>
              </a:rPr>
              <a:t>MMR, the vaccine used to protect against measles, is very effective at providing long term immunity.  One dose is 93% effective, and two doses is 97% effective.  As we just showcased, measles is very contagious and spreads fast.  If someone has measles, up to 90% of unprotected people close to them will also become infected. When more than 95% of people in a community are vaccinated, most people are protected through community immunity, also known as herd immunity.  The MMR vaccine is our best protection against measles and measles spread. </a:t>
            </a:r>
          </a:p>
        </p:txBody>
      </p:sp>
      <p:sp>
        <p:nvSpPr>
          <p:cNvPr id="4" name="Slide Number Placeholder 3"/>
          <p:cNvSpPr>
            <a:spLocks noGrp="1"/>
          </p:cNvSpPr>
          <p:nvPr>
            <p:ph type="sldNum" sz="quarter" idx="5"/>
          </p:nvPr>
        </p:nvSpPr>
        <p:spPr/>
        <p:txBody>
          <a:bodyPr/>
          <a:lstStyle/>
          <a:p>
            <a:fld id="{D015CBDD-436F-4787-A35C-DB0FBC8BB9CC}" type="slidenum">
              <a:rPr lang="en-US"/>
              <a:t>11</a:t>
            </a:fld>
            <a:endParaRPr lang="en-US"/>
          </a:p>
        </p:txBody>
      </p:sp>
    </p:spTree>
    <p:extLst>
      <p:ext uri="{BB962C8B-B14F-4D97-AF65-F5344CB8AC3E}">
        <p14:creationId xmlns:p14="http://schemas.microsoft.com/office/powerpoint/2010/main" val="864212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the various MMR vaccine options that help us achieve 95%. </a:t>
            </a:r>
          </a:p>
          <a:p>
            <a:r>
              <a:rPr lang="en-US"/>
              <a:t>There are two MMR vaccines available for use in the US.  They are MMR II and </a:t>
            </a:r>
            <a:r>
              <a:rPr lang="en-US" err="1"/>
              <a:t>Priorix</a:t>
            </a:r>
            <a:r>
              <a:rPr lang="en-US"/>
              <a:t>.</a:t>
            </a:r>
          </a:p>
          <a:p>
            <a:r>
              <a:rPr lang="en-US"/>
              <a:t>MMR II can be administered subcutaneously or intramuscularly.  </a:t>
            </a:r>
            <a:r>
              <a:rPr lang="en-US" err="1"/>
              <a:t>Priorix</a:t>
            </a:r>
            <a:r>
              <a:rPr lang="en-US"/>
              <a:t> can only be administered via the subcutaneous route. The Vermont vaccine program primarily supplies MMR II although I believe we have a small supply of </a:t>
            </a:r>
            <a:r>
              <a:rPr lang="en-US" err="1"/>
              <a:t>priorix</a:t>
            </a:r>
            <a:r>
              <a:rPr lang="en-US"/>
              <a:t> available. </a:t>
            </a:r>
            <a:r>
              <a:rPr lang="en-US" b="0" i="0">
                <a:solidFill>
                  <a:srgbClr val="000000"/>
                </a:solidFill>
                <a:effectLst/>
                <a:latin typeface="Nunito" pitchFamily="2" charset="0"/>
              </a:rPr>
              <a:t>M-M-R II and PRIORIX are fully interchangeable for all indications for which MMR vaccination is recommended and are both live vaccines. </a:t>
            </a:r>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12</a:t>
            </a:fld>
            <a:endParaRPr lang="en-US"/>
          </a:p>
        </p:txBody>
      </p:sp>
    </p:spTree>
    <p:extLst>
      <p:ext uri="{BB962C8B-B14F-4D97-AF65-F5344CB8AC3E}">
        <p14:creationId xmlns:p14="http://schemas.microsoft.com/office/powerpoint/2010/main" val="240776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C1D1F"/>
                </a:solidFill>
                <a:effectLst/>
                <a:latin typeface="Nunito" pitchFamily="2" charset="0"/>
              </a:rPr>
              <a:t>MMRV is also available as a combo vaccine consisting of measles, mumps, rubella and varicella.  The minimum age for MMRV is 12 months and the maximum age for administration is 12 years.  MMRV should not be administered to anyone 13 years of age and older.  The minimum interval between MMRV doses is 3 months. </a:t>
            </a:r>
            <a:endParaRPr lang="en-US" b="1" i="0">
              <a:solidFill>
                <a:srgbClr val="1C1D1F"/>
              </a:solidFill>
              <a:effectLst/>
              <a:latin typeface="Nunito" pitchFamily="2" charset="0"/>
            </a:endParaRPr>
          </a:p>
        </p:txBody>
      </p:sp>
      <p:sp>
        <p:nvSpPr>
          <p:cNvPr id="4" name="Slide Number Placeholder 3"/>
          <p:cNvSpPr>
            <a:spLocks noGrp="1"/>
          </p:cNvSpPr>
          <p:nvPr>
            <p:ph type="sldNum" sz="quarter" idx="5"/>
          </p:nvPr>
        </p:nvSpPr>
        <p:spPr/>
        <p:txBody>
          <a:bodyPr/>
          <a:lstStyle/>
          <a:p>
            <a:fld id="{D015CBDD-436F-4787-A35C-DB0FBC8BB9CC}" type="slidenum">
              <a:rPr lang="en-US" smtClean="0"/>
              <a:t>13</a:t>
            </a:fld>
            <a:endParaRPr lang="en-US"/>
          </a:p>
        </p:txBody>
      </p:sp>
    </p:spTree>
    <p:extLst>
      <p:ext uri="{BB962C8B-B14F-4D97-AF65-F5344CB8AC3E}">
        <p14:creationId xmlns:p14="http://schemas.microsoft.com/office/powerpoint/2010/main" val="2410103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en-US"/>
              <a:t>There are two types of MMR vaccine-MMR II manufactured by Merck, and </a:t>
            </a:r>
            <a:r>
              <a:rPr lang="en-US" err="1"/>
              <a:t>Priorix</a:t>
            </a:r>
            <a:r>
              <a:rPr lang="en-US"/>
              <a:t>, manufactured by GSK. Both MMR vaccines are fully Interchangeable for all indications for which MMR vaccination is recommended. </a:t>
            </a:r>
            <a:r>
              <a:rPr lang="en-US" b="0" i="0">
                <a:solidFill>
                  <a:srgbClr val="364054"/>
                </a:solidFill>
                <a:effectLst/>
                <a:latin typeface="Lato" panose="020F0502020204030203" pitchFamily="34" charset="0"/>
              </a:rPr>
              <a:t>MMR vaccine is recommended routinely for all children 12 through 15 months, with a second dose at age 4 to 6 years. The second dose is not a booster but rather is intended to produce immunity in the small number of people who fail to respond to the first dose. Adolescents without evidence of immunity should receive the 2-dose series with at least 4 weeks between doses.  </a:t>
            </a: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endParaRPr lang="en-US" b="0" i="0">
              <a:solidFill>
                <a:srgbClr val="364054"/>
              </a:solidFill>
              <a:effectLst/>
              <a:latin typeface="Lato" panose="020F0502020204030203" pitchFamily="34" charset="0"/>
              <a:cs typeface="Calibri"/>
            </a:endParaRPr>
          </a:p>
          <a:p>
            <a:pPr marL="0" indent="0">
              <a:buFont typeface="Arial" panose="020B0604020202020204" pitchFamily="34" charset="0"/>
              <a:buNone/>
            </a:pPr>
            <a:r>
              <a:rPr lang="en-US"/>
              <a:t>MMRV, a combination vaccine for measles mumps, rubella and varicella, is also licensed for use in children 12 months through 12 years of age.  Some parents might consider vaccinating their child with MMRV for the first dose rather than administer two separate injections. In this situation, it is important for the provider to discuss the risk and benefits of both vaccines.  </a:t>
            </a:r>
            <a:r>
              <a:rPr lang="en-US" b="0" i="0">
                <a:solidFill>
                  <a:srgbClr val="000000"/>
                </a:solidFill>
                <a:effectLst/>
                <a:latin typeface="Nunito" pitchFamily="2" charset="0"/>
              </a:rPr>
              <a:t>Unless the parent or caregiver expresses a preference for MMRV vaccine, CDC recommends that MMR vaccine and varicella vaccine should be administered as separate injections for the first dose in children 12-47 months of age. We also want to remind everyone that </a:t>
            </a:r>
            <a:r>
              <a:rPr lang="en-US"/>
              <a:t>MMRV should not be administered to children 13 years and older. </a:t>
            </a:r>
          </a:p>
          <a:p>
            <a:pPr marL="0" indent="0">
              <a:buFont typeface="Arial" panose="020B0604020202020204" pitchFamily="34" charset="0"/>
              <a:buNone/>
            </a:pPr>
            <a:endParaRPr lang="en-US"/>
          </a:p>
          <a:p>
            <a:pPr marL="0" indent="0">
              <a:buFont typeface="Arial" panose="020B0604020202020204" pitchFamily="34" charset="0"/>
              <a:buNone/>
            </a:pPr>
            <a:r>
              <a:rPr lang="en-US"/>
              <a:t>Were moving on to discuss more recommendations-specifically measles vaccine recommendations for travel.</a:t>
            </a:r>
          </a:p>
        </p:txBody>
      </p:sp>
      <p:sp>
        <p:nvSpPr>
          <p:cNvPr id="4" name="Slide Number Placeholder 3"/>
          <p:cNvSpPr>
            <a:spLocks noGrp="1"/>
          </p:cNvSpPr>
          <p:nvPr>
            <p:ph type="sldNum" sz="quarter" idx="5"/>
          </p:nvPr>
        </p:nvSpPr>
        <p:spPr/>
        <p:txBody>
          <a:bodyPr/>
          <a:lstStyle/>
          <a:p>
            <a:fld id="{D015CBDD-436F-4787-A35C-DB0FBC8BB9CC}" type="slidenum">
              <a:rPr lang="en-US" smtClean="0"/>
              <a:t>14</a:t>
            </a:fld>
            <a:endParaRPr lang="en-US"/>
          </a:p>
        </p:txBody>
      </p:sp>
    </p:spTree>
    <p:extLst>
      <p:ext uri="{BB962C8B-B14F-4D97-AF65-F5344CB8AC3E}">
        <p14:creationId xmlns:p14="http://schemas.microsoft.com/office/powerpoint/2010/main" val="592153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Children traveling internationally or to an outbreak area should be vaccinated against MMR at an earlier age than what is routinely recommended.  Infants 6 to11 months should receive 1 dose before travel. Infants vaccinated before age 12 months still need to follow the routine recommendation and should receive another dose at 12 to 15 months and a final dose between 4 and 6 years of 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We want to be clear that an outbreak is defined as 3 or more cases.  In this definition, states with one or two positive cases would not meet definition for outbreak area.  Outbreak areas currently include New Mexico, Texas and New Jersey. </a:t>
            </a:r>
          </a:p>
          <a:p>
            <a:r>
              <a:rPr lang="en-US"/>
              <a:t>Unvaccinated children 12 months and older should receive the 2-dose series with at least 4 weeks between each dose.  Children who previously received 1 dose should complete the vaccine series by receiving a second dose at least 4 weeks after dose 1. </a:t>
            </a:r>
          </a:p>
          <a:p>
            <a:r>
              <a:rPr lang="en-US"/>
              <a:t>For adults traveling internationally or to an outbreak area, a two dose vaccine series is recommended. </a:t>
            </a:r>
          </a:p>
          <a:p>
            <a:r>
              <a:rPr lang="en-US"/>
              <a:t>We want to remind everyone that </a:t>
            </a:r>
            <a:r>
              <a:rPr lang="en-US" b="0" i="0">
                <a:solidFill>
                  <a:srgbClr val="1C1D1F"/>
                </a:solidFill>
                <a:effectLst/>
                <a:latin typeface="Nunito" pitchFamily="2" charset="0"/>
              </a:rPr>
              <a:t>for the measles vaccine to work, the body needs time to produce protective antibodies in response to the vaccine.  It usually takes 2 to 3 weeks to be fully protected.  Travelers should plan accordingly and receive recommended vaccines at least two weeks ahead of their departure date.  This will ensure they are protected for the duration of their trip and are less likely to bring measles back into the united states when returning home. </a:t>
            </a:r>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15</a:t>
            </a:fld>
            <a:endParaRPr lang="en-US"/>
          </a:p>
        </p:txBody>
      </p:sp>
    </p:spTree>
    <p:extLst>
      <p:ext uri="{BB962C8B-B14F-4D97-AF65-F5344CB8AC3E}">
        <p14:creationId xmlns:p14="http://schemas.microsoft.com/office/powerpoint/2010/main" val="3816367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 March 7</a:t>
            </a:r>
            <a:r>
              <a:rPr lang="en-US" baseline="30000"/>
              <a:t>th</a:t>
            </a:r>
            <a:r>
              <a:rPr lang="en-US"/>
              <a:t> CDC released a Health Alert Network message regarding the expanding measles outbreak in the united states and guidance for the upcoming travel season.  The HAN includes reminders regarding international travel recommendations and requests that healthcare providers ensure patients who reside in areas with an ongoing measles outbreak to follow state and local guidance including vaccine guidance. </a:t>
            </a:r>
            <a:r>
              <a:rPr lang="en-US" sz="1800">
                <a:effectLst/>
                <a:latin typeface="Calibri" panose="020F0502020204030204" pitchFamily="34" charset="0"/>
              </a:rPr>
              <a:t>As we mentioned, it is recommended that everyone planning to travel to an outbreak area or traveling internationally should be up to date on the MMR vaccine as this is the best tool we have against this outbreak and measles spread.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rPr>
              <a:t>We just reviewed the measles vaccination recommendations for children, adolescents and travelers.  Katie is now going to talk about measles vaccine recommendations for adults.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507BB18D-BBAE-4F1F-A0A3-CA4B9F4D498F}" type="slidenum">
              <a:rPr lang="en-US" smtClean="0"/>
              <a:t>16</a:t>
            </a:fld>
            <a:endParaRPr lang="en-US"/>
          </a:p>
        </p:txBody>
      </p:sp>
    </p:spTree>
    <p:extLst>
      <p:ext uri="{BB962C8B-B14F-4D97-AF65-F5344CB8AC3E}">
        <p14:creationId xmlns:p14="http://schemas.microsoft.com/office/powerpoint/2010/main" val="2022644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r>
              <a:rPr lang="en-US">
                <a:cs typeface="Calibri"/>
              </a:rPr>
              <a:t>Thanks, Meghan. </a:t>
            </a:r>
          </a:p>
          <a:p>
            <a:pPr marL="0" indent="0">
              <a:buFont typeface="Arial,Sans-Serif"/>
              <a:buNone/>
            </a:pPr>
            <a:endParaRPr lang="en-US">
              <a:cs typeface="Calibri"/>
            </a:endParaRPr>
          </a:p>
          <a:p>
            <a:pPr marL="0" indent="0">
              <a:buFont typeface="Arial,Sans-Serif"/>
              <a:buNone/>
            </a:pPr>
            <a:r>
              <a:rPr lang="en-US">
                <a:cs typeface="Calibri"/>
              </a:rPr>
              <a:t>When it comes to most adults, for the routine recommendations, to be considered up to date, an individual needs one dose of MMR vaccine. There are some special situations in which two doses is recommended, including those with HIV infection, international </a:t>
            </a:r>
            <a:r>
              <a:rPr lang="en-US" err="1">
                <a:cs typeface="Calibri"/>
              </a:rPr>
              <a:t>travellers</a:t>
            </a:r>
            <a:r>
              <a:rPr lang="en-US">
                <a:cs typeface="Calibri"/>
              </a:rPr>
              <a:t>, students in post-secondary educational institutions, healthcare professionals, and household or close contacts of immunocompromised persons. </a:t>
            </a:r>
          </a:p>
          <a:p>
            <a:endParaRPr lang="en-US"/>
          </a:p>
        </p:txBody>
      </p:sp>
      <p:sp>
        <p:nvSpPr>
          <p:cNvPr id="4" name="Slide Number Placeholder 3"/>
          <p:cNvSpPr>
            <a:spLocks noGrp="1"/>
          </p:cNvSpPr>
          <p:nvPr>
            <p:ph type="sldNum" sz="quarter" idx="5"/>
          </p:nvPr>
        </p:nvSpPr>
        <p:spPr/>
        <p:txBody>
          <a:bodyPr/>
          <a:lstStyle/>
          <a:p>
            <a:fld id="{507BB18D-BBAE-4F1F-A0A3-CA4B9F4D498F}" type="slidenum">
              <a:rPr lang="en-US" smtClean="0"/>
              <a:t>17</a:t>
            </a:fld>
            <a:endParaRPr lang="en-US"/>
          </a:p>
        </p:txBody>
      </p:sp>
    </p:spTree>
    <p:extLst>
      <p:ext uri="{BB962C8B-B14F-4D97-AF65-F5344CB8AC3E}">
        <p14:creationId xmlns:p14="http://schemas.microsoft.com/office/powerpoint/2010/main" val="2436168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18</a:t>
            </a:fld>
            <a:endParaRPr lang="en-US"/>
          </a:p>
        </p:txBody>
      </p:sp>
    </p:spTree>
    <p:extLst>
      <p:ext uri="{BB962C8B-B14F-4D97-AF65-F5344CB8AC3E}">
        <p14:creationId xmlns:p14="http://schemas.microsoft.com/office/powerpoint/2010/main" val="1102582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question we often get asked is if an adult does not have evidence of immunity, should we draw titers or administer a dose? The answer is that it is up to provider preference. Some factors that the provider may consider include patient preference, such as if you have a vaccine-adverse individual, or if it is unlikely for the patient to return </a:t>
            </a:r>
          </a:p>
          <a:p>
            <a:r>
              <a:rPr lang="en-US" b="0" i="0">
                <a:solidFill>
                  <a:srgbClr val="364054"/>
                </a:solidFill>
                <a:effectLst/>
                <a:latin typeface="Lato" panose="020F0502020204030203" pitchFamily="34" charset="0"/>
              </a:rPr>
              <a:t>ACIP does not recommend serologic testing after vaccination because commercial tests may not be sensitive enough to reliably detect vaccine-induced immunity.</a:t>
            </a:r>
          </a:p>
          <a:p>
            <a:endParaRPr lang="en-US" b="0" i="0">
              <a:solidFill>
                <a:srgbClr val="364054"/>
              </a:solidFill>
              <a:effectLst/>
              <a:latin typeface="Lato" panose="020F0502020204030203" pitchFamily="34" charset="0"/>
            </a:endParaRPr>
          </a:p>
          <a:p>
            <a:r>
              <a:rPr lang="en-US"/>
              <a:t>There is no harm in giving MMR vaccine to a person who may already be immune to one or more of the vaccine viruses. If you or the patient opt for testing, and the tests indicate the patient is not immune to one or more of the vaccine components, give your patient 2 doses of MMR at least 4 weeks apart. If any test results are indeterminate or equivocal, consider your patient nonimmune.</a:t>
            </a:r>
          </a:p>
        </p:txBody>
      </p:sp>
      <p:sp>
        <p:nvSpPr>
          <p:cNvPr id="4" name="Slide Number Placeholder 3"/>
          <p:cNvSpPr>
            <a:spLocks noGrp="1"/>
          </p:cNvSpPr>
          <p:nvPr>
            <p:ph type="sldNum" sz="quarter" idx="5"/>
          </p:nvPr>
        </p:nvSpPr>
        <p:spPr/>
        <p:txBody>
          <a:bodyPr/>
          <a:lstStyle/>
          <a:p>
            <a:fld id="{D015CBDD-436F-4787-A35C-DB0FBC8BB9CC}" type="slidenum">
              <a:rPr lang="en-US" smtClean="0"/>
              <a:t>19</a:t>
            </a:fld>
            <a:endParaRPr lang="en-US"/>
          </a:p>
        </p:txBody>
      </p:sp>
    </p:spTree>
    <p:extLst>
      <p:ext uri="{BB962C8B-B14F-4D97-AF65-F5344CB8AC3E}">
        <p14:creationId xmlns:p14="http://schemas.microsoft.com/office/powerpoint/2010/main" val="2043731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Thank you for joining us today for this Health Check-In. My name is Meghan Carey, and I am a nurse with the Vermont department of health immunization program. With me today is Katie Mahuron, also a nurse with the program.  Together we lead todays call.  We also have another member of our team joining briefly to review the school vaccination dashboard.  Since I just mentioned one of our agenda topics for today, lets look at the full agenda.  </a:t>
            </a:r>
          </a:p>
        </p:txBody>
      </p:sp>
      <p:sp>
        <p:nvSpPr>
          <p:cNvPr id="4" name="Slide Number Placeholder 3"/>
          <p:cNvSpPr>
            <a:spLocks noGrp="1"/>
          </p:cNvSpPr>
          <p:nvPr>
            <p:ph type="sldNum" sz="quarter" idx="5"/>
          </p:nvPr>
        </p:nvSpPr>
        <p:spPr/>
        <p:txBody>
          <a:bodyPr/>
          <a:lstStyle/>
          <a:p>
            <a:fld id="{507BB18D-BBAE-4F1F-A0A3-CA4B9F4D498F}" type="slidenum">
              <a:rPr lang="en-US" smtClean="0"/>
              <a:t>2</a:t>
            </a:fld>
            <a:endParaRPr lang="en-US"/>
          </a:p>
        </p:txBody>
      </p:sp>
    </p:spTree>
    <p:extLst>
      <p:ext uri="{BB962C8B-B14F-4D97-AF65-F5344CB8AC3E}">
        <p14:creationId xmlns:p14="http://schemas.microsoft.com/office/powerpoint/2010/main" val="1705291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Okay, here is a slide with some information about a slide we commonly see from the community, but also sometimes from providers asking on the behalf of their patients. Basically, the question, is what do I do if I don’t have my vaccine records. Obviously, ideally, everyone’s records would be in the IMR, but many adults may not have their MMR vaccine records in the IMR if their immunization pre-dated the IMR and historical data wasn’t entered. This link here from the CDC has some suggestions on how where you might suggest patients look for past vaccination records. </a:t>
            </a:r>
          </a:p>
        </p:txBody>
      </p:sp>
      <p:sp>
        <p:nvSpPr>
          <p:cNvPr id="4" name="Slide Number Placeholder 3"/>
          <p:cNvSpPr>
            <a:spLocks noGrp="1"/>
          </p:cNvSpPr>
          <p:nvPr>
            <p:ph type="sldNum" sz="quarter" idx="5"/>
          </p:nvPr>
        </p:nvSpPr>
        <p:spPr/>
        <p:txBody>
          <a:bodyPr/>
          <a:lstStyle/>
          <a:p>
            <a:fld id="{507BB18D-BBAE-4F1F-A0A3-CA4B9F4D498F}" type="slidenum">
              <a:rPr lang="en-US" smtClean="0"/>
              <a:t>20</a:t>
            </a:fld>
            <a:endParaRPr lang="en-US"/>
          </a:p>
        </p:txBody>
      </p:sp>
    </p:spTree>
    <p:extLst>
      <p:ext uri="{BB962C8B-B14F-4D97-AF65-F5344CB8AC3E}">
        <p14:creationId xmlns:p14="http://schemas.microsoft.com/office/powerpoint/2010/main" val="3785162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Okay, now I want to transition to a quick review of MMR administration as post exposure prophylaxis. </a:t>
            </a:r>
          </a:p>
        </p:txBody>
      </p:sp>
      <p:sp>
        <p:nvSpPr>
          <p:cNvPr id="4" name="Slide Number Placeholder 3"/>
          <p:cNvSpPr>
            <a:spLocks noGrp="1"/>
          </p:cNvSpPr>
          <p:nvPr>
            <p:ph type="sldNum" sz="quarter" idx="5"/>
          </p:nvPr>
        </p:nvSpPr>
        <p:spPr/>
        <p:txBody>
          <a:bodyPr/>
          <a:lstStyle/>
          <a:p>
            <a:fld id="{D015CBDD-436F-4787-A35C-DB0FBC8BB9CC}" type="slidenum">
              <a:rPr lang="en-US" smtClean="0"/>
              <a:t>21</a:t>
            </a:fld>
            <a:endParaRPr lang="en-US"/>
          </a:p>
        </p:txBody>
      </p:sp>
    </p:spTree>
    <p:extLst>
      <p:ext uri="{BB962C8B-B14F-4D97-AF65-F5344CB8AC3E}">
        <p14:creationId xmlns:p14="http://schemas.microsoft.com/office/powerpoint/2010/main" val="3914598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give IGIM and measles vaccine at the same time. If a child is older than 12 months and has received IGIM, give measles vaccine about 5 months later when the measles antibody titer will have disappeared</a:t>
            </a:r>
          </a:p>
        </p:txBody>
      </p:sp>
      <p:sp>
        <p:nvSpPr>
          <p:cNvPr id="4" name="Slide Number Placeholder 3"/>
          <p:cNvSpPr>
            <a:spLocks noGrp="1"/>
          </p:cNvSpPr>
          <p:nvPr>
            <p:ph type="sldNum" sz="quarter" idx="5"/>
          </p:nvPr>
        </p:nvSpPr>
        <p:spPr/>
        <p:txBody>
          <a:bodyPr/>
          <a:lstStyle/>
          <a:p>
            <a:fld id="{D015CBDD-436F-4787-A35C-DB0FBC8BB9CC}" type="slidenum">
              <a:rPr lang="en-US" smtClean="0"/>
              <a:t>22</a:t>
            </a:fld>
            <a:endParaRPr lang="en-US"/>
          </a:p>
        </p:txBody>
      </p:sp>
    </p:spTree>
    <p:extLst>
      <p:ext uri="{BB962C8B-B14F-4D97-AF65-F5344CB8AC3E}">
        <p14:creationId xmlns:p14="http://schemas.microsoft.com/office/powerpoint/2010/main" val="2303902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2B13C-80E3-BADA-A692-ED71305C7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006EC-DEF9-B2DA-2E34-1E368AAB3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AC2166-194C-EA0B-9024-53123D4E08A2}"/>
              </a:ext>
            </a:extLst>
          </p:cNvPr>
          <p:cNvSpPr>
            <a:spLocks noGrp="1"/>
          </p:cNvSpPr>
          <p:nvPr>
            <p:ph type="body" idx="1"/>
          </p:nvPr>
        </p:nvSpPr>
        <p:spPr/>
        <p:txBody>
          <a:bodyPr/>
          <a:lstStyle/>
          <a:p>
            <a:r>
              <a:rPr lang="en-US"/>
              <a:t>Now that we’ve talked about the outbreak situation , and vaccine recommendations across all age groups, we’re going to talk about the data.  Joining us today is Denise Kall, public health analyst with the Vermont department of health, who will be discussing the Vermont school vaccination dashboard.  Denise, take it away. </a:t>
            </a:r>
          </a:p>
        </p:txBody>
      </p:sp>
      <p:sp>
        <p:nvSpPr>
          <p:cNvPr id="4" name="Slide Number Placeholder 3">
            <a:extLst>
              <a:ext uri="{FF2B5EF4-FFF2-40B4-BE49-F238E27FC236}">
                <a16:creationId xmlns:a16="http://schemas.microsoft.com/office/drawing/2014/main" id="{10DDF239-75EA-FB46-4973-7DDDA49D755F}"/>
              </a:ext>
            </a:extLst>
          </p:cNvPr>
          <p:cNvSpPr>
            <a:spLocks noGrp="1"/>
          </p:cNvSpPr>
          <p:nvPr>
            <p:ph type="sldNum" sz="quarter" idx="5"/>
          </p:nvPr>
        </p:nvSpPr>
        <p:spPr/>
        <p:txBody>
          <a:bodyPr/>
          <a:lstStyle/>
          <a:p>
            <a:fld id="{D015CBDD-436F-4787-A35C-DB0FBC8BB9CC}" type="slidenum">
              <a:rPr lang="en-US" smtClean="0"/>
              <a:t>23</a:t>
            </a:fld>
            <a:endParaRPr lang="en-US"/>
          </a:p>
        </p:txBody>
      </p:sp>
    </p:spTree>
    <p:extLst>
      <p:ext uri="{BB962C8B-B14F-4D97-AF65-F5344CB8AC3E}">
        <p14:creationId xmlns:p14="http://schemas.microsoft.com/office/powerpoint/2010/main" val="36901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Denise, thank you for showing us the dashboard today. As Denise mentioned, the dashboard is available on our webpage, also linked on this slide.  We want to mention a few additional dashboard notes.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School vaccination data is collected annually from parents upon school enrollment and includes immunization details for students' kindergarten through 12</a:t>
            </a:r>
            <a:r>
              <a:rPr lang="en-US" baseline="30000"/>
              <a:t>th</a:t>
            </a:r>
            <a:r>
              <a:rPr lang="en-US"/>
              <a:t> grade. The data is specific to a point in time and does not include homeschooled children or children not yet enrolled in school. The dashboard currently displays data from the 2023-2024 year. We don’t yet have updated data for this year, and we know many parents, schools and childcare facilities are outreaching with questions.  We anticipate having new data in the coming months. It is important to note that the person with the most up to date data is the school nurse or administrator since they would have information on provisional admittance.  </a:t>
            </a:r>
          </a:p>
        </p:txBody>
      </p:sp>
      <p:sp>
        <p:nvSpPr>
          <p:cNvPr id="4" name="Slide Number Placeholder 3"/>
          <p:cNvSpPr>
            <a:spLocks noGrp="1"/>
          </p:cNvSpPr>
          <p:nvPr>
            <p:ph type="sldNum" sz="quarter" idx="5"/>
          </p:nvPr>
        </p:nvSpPr>
        <p:spPr/>
        <p:txBody>
          <a:bodyPr/>
          <a:lstStyle/>
          <a:p>
            <a:fld id="{507BB18D-BBAE-4F1F-A0A3-CA4B9F4D498F}" type="slidenum">
              <a:rPr lang="en-US" smtClean="0"/>
              <a:t>24</a:t>
            </a:fld>
            <a:endParaRPr lang="en-US"/>
          </a:p>
        </p:txBody>
      </p:sp>
    </p:spTree>
    <p:extLst>
      <p:ext uri="{BB962C8B-B14F-4D97-AF65-F5344CB8AC3E}">
        <p14:creationId xmlns:p14="http://schemas.microsoft.com/office/powerpoint/2010/main" val="2158817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just discussed the school vaccination data collected from parents for students enrolled in school.  Now lets dive into data from the Vermont immunization registry- more specifically measles coverage among 2- and 6-year-olds. </a:t>
            </a:r>
          </a:p>
          <a:p>
            <a:r>
              <a:rPr lang="en-US"/>
              <a:t>The IMR includes all vaccines administered in Vermont for adults and children, as well as vaccine data from residents receiving vaccinations at Dartmouth-Hitchcock medical center and some new York medical facilities. </a:t>
            </a:r>
          </a:p>
          <a:p>
            <a:r>
              <a:rPr lang="en-US"/>
              <a:t>Data from the Vermont immunization registry indicates 89% of 2-year-olds in Vermont have received one dose of measles vaccine.  IMR data also demonstrates 83% of 6-year-olds in Vermont have received 2 doses of measles vaccine as routinely recommended.  I’m going to take a pause here. </a:t>
            </a:r>
            <a:r>
              <a:rPr lang="en-US" sz="1200">
                <a:effectLst/>
                <a:latin typeface="Calibri" panose="020F0502020204030204" pitchFamily="34" charset="0"/>
                <a:cs typeface="Calibri"/>
              </a:rPr>
              <a:t>As you may recall, we previously mentioned that 95% vaccine coverage is needed for community immunity to protect the greater population, and especially individuals that cannot get the routine measles vaccine including pregnant individuals and infants under 12 months of age.  </a:t>
            </a:r>
          </a:p>
          <a:p>
            <a:endParaRPr lang="en-US" sz="1200">
              <a:effectLst/>
              <a:latin typeface="Calibri" panose="020F0502020204030204" pitchFamily="34" charset="0"/>
              <a:cs typeface="Calibri"/>
            </a:endParaRPr>
          </a:p>
          <a:p>
            <a:r>
              <a:rPr lang="en-US" sz="1200">
                <a:effectLst/>
                <a:latin typeface="Calibri" panose="020F0502020204030204" pitchFamily="34" charset="0"/>
                <a:cs typeface="Calibri"/>
              </a:rPr>
              <a:t>This data is concerning. We are below 95% for one</a:t>
            </a:r>
          </a:p>
          <a:p>
            <a:endParaRPr lang="en-US" sz="1200">
              <a:effectLst/>
              <a:latin typeface="Calibri" panose="020F0502020204030204" pitchFamily="34" charset="0"/>
              <a:cs typeface="Calibri"/>
            </a:endParaRPr>
          </a:p>
          <a:p>
            <a:endParaRPr lang="en-US" sz="1200">
              <a:effectLst/>
              <a:latin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concerning because measles we are below 95%. Now is a good time to ramp up vaccination efforts. </a:t>
            </a:r>
          </a:p>
          <a:p>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25</a:t>
            </a:fld>
            <a:endParaRPr lang="en-US"/>
          </a:p>
        </p:txBody>
      </p:sp>
    </p:spTree>
    <p:extLst>
      <p:ext uri="{BB962C8B-B14F-4D97-AF65-F5344CB8AC3E}">
        <p14:creationId xmlns:p14="http://schemas.microsoft.com/office/powerpoint/2010/main" val="1963055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Practices can use the IMR to identify patients not up to date on vaccination and keep coverage rates accurate.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Support practices with identifying workflows for individuals not UTD/presumed not UTD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MOGE patients to keep state rates accurate</a:t>
            </a:r>
          </a:p>
          <a:p>
            <a:endParaRPr lang="en-US"/>
          </a:p>
          <a:p>
            <a:r>
              <a:rPr lang="en-US"/>
              <a:t>When a patient moves or goes to another practice elsewhere, </a:t>
            </a:r>
          </a:p>
          <a:p>
            <a:endParaRPr lang="en-US"/>
          </a:p>
          <a:p>
            <a:r>
              <a:rPr lang="en-US"/>
              <a:t>To keep your practice coverage rates accurate, you will need to indicate when someone is no longer your patient.</a:t>
            </a:r>
          </a:p>
          <a:p>
            <a:endParaRPr lang="en-US"/>
          </a:p>
          <a:p>
            <a:r>
              <a:rPr lang="en-US"/>
              <a:t>If the patient has moved or gone elsewhere and did not communicate where, you can use the IMR Status field to indicate their status, followed by clicking “save”</a:t>
            </a:r>
          </a:p>
          <a:p>
            <a:endParaRPr lang="en-US"/>
          </a:p>
          <a:p>
            <a:r>
              <a:rPr lang="en-US"/>
              <a:t>If the patient moves to another practice within Vermont, their primary practice will be automatically updated when they receive their next shot at the new location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Discuss your practice vaccine coverage at staff meetings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sz="1800">
                <a:solidFill>
                  <a:srgbClr val="000000"/>
                </a:solidFill>
                <a:effectLst/>
                <a:latin typeface="Arial" panose="020B0604020202020204" pitchFamily="34" charset="0"/>
                <a:ea typeface="Aptos" panose="020B0004020202020204" pitchFamily="34" charset="0"/>
              </a:rPr>
              <a:t>The Immunization Registry Team is excited to share the first videos in a new tutorial series that aims to help users get more out of the Registry. As of right now, two videos have been published </a:t>
            </a:r>
            <a:r>
              <a:rPr lang="en-US" sz="1800">
                <a:solidFill>
                  <a:srgbClr val="000000"/>
                </a:solidFill>
                <a:effectLst/>
                <a:latin typeface="Arial" panose="020B0604020202020204" pitchFamily="34" charset="0"/>
                <a:ea typeface="Aptos" panose="020B0004020202020204" pitchFamily="34" charset="0"/>
                <a:hlinkClick r:id="rId3"/>
              </a:rPr>
              <a:t>to the website</a:t>
            </a:r>
            <a:r>
              <a:rPr lang="en-US" sz="1800">
                <a:solidFill>
                  <a:srgbClr val="000000"/>
                </a:solidFill>
                <a:effectLst/>
                <a:latin typeface="Arial" panose="020B0604020202020204" pitchFamily="34" charset="0"/>
                <a:ea typeface="Aptos" panose="020B0004020202020204" pitchFamily="34" charset="0"/>
              </a:rPr>
              <a:t>: </a:t>
            </a:r>
            <a:r>
              <a:rPr lang="en-US" sz="1800">
                <a:solidFill>
                  <a:srgbClr val="000000"/>
                </a:solidFill>
                <a:effectLst/>
                <a:latin typeface="Arial" panose="020B0604020202020204" pitchFamily="34" charset="0"/>
                <a:ea typeface="Aptos" panose="020B0004020202020204" pitchFamily="34" charset="0"/>
                <a:hlinkClick r:id="rId4"/>
              </a:rPr>
              <a:t>first time login and troubleshooting common issues</a:t>
            </a:r>
            <a:r>
              <a:rPr lang="en-US" sz="1800">
                <a:solidFill>
                  <a:srgbClr val="000000"/>
                </a:solidFill>
                <a:effectLst/>
                <a:latin typeface="Arial" panose="020B0604020202020204" pitchFamily="34" charset="0"/>
                <a:ea typeface="Aptos" panose="020B0004020202020204" pitchFamily="34" charset="0"/>
              </a:rPr>
              <a:t>, and performing a patient search. New videos will be uploaded to the </a:t>
            </a:r>
            <a:r>
              <a:rPr lang="en-US" sz="1800">
                <a:solidFill>
                  <a:srgbClr val="000000"/>
                </a:solidFill>
                <a:effectLst/>
                <a:latin typeface="Arial" panose="020B0604020202020204" pitchFamily="34" charset="0"/>
                <a:ea typeface="Aptos" panose="020B0004020202020204" pitchFamily="34" charset="0"/>
                <a:hlinkClick r:id="rId5"/>
              </a:rPr>
              <a:t>Medical Providers playlist</a:t>
            </a:r>
            <a:r>
              <a:rPr lang="en-US" sz="1800">
                <a:solidFill>
                  <a:srgbClr val="000000"/>
                </a:solidFill>
                <a:effectLst/>
                <a:latin typeface="Arial" panose="020B0604020202020204" pitchFamily="34" charset="0"/>
                <a:ea typeface="Aptos" panose="020B0004020202020204" pitchFamily="34" charset="0"/>
              </a:rPr>
              <a:t>, be sure to check in as more become available.</a:t>
            </a:r>
            <a:endParaRPr lang="en-US"/>
          </a:p>
          <a:p>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26</a:t>
            </a:fld>
            <a:endParaRPr lang="en-US"/>
          </a:p>
        </p:txBody>
      </p:sp>
    </p:spTree>
    <p:extLst>
      <p:ext uri="{BB962C8B-B14F-4D97-AF65-F5344CB8AC3E}">
        <p14:creationId xmlns:p14="http://schemas.microsoft.com/office/powerpoint/2010/main" val="2017301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BE2C2-6C5E-7498-C182-20068D4EA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D1D88-4714-E9CB-E2C8-902F19520B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6A3409-51D0-6DCA-7006-688F9260072B}"/>
              </a:ext>
            </a:extLst>
          </p:cNvPr>
          <p:cNvSpPr>
            <a:spLocks noGrp="1"/>
          </p:cNvSpPr>
          <p:nvPr>
            <p:ph type="body" idx="1"/>
          </p:nvPr>
        </p:nvSpPr>
        <p:spPr/>
        <p:txBody>
          <a:bodyPr/>
          <a:lstStyle/>
          <a:p>
            <a:r>
              <a:rPr lang="en-US" b="1"/>
              <a:t>Consider calling pharmacies in your catchment area to assess MMR vaccine availability for adults 19-65 and individuals 65 years and older.  This is part of building community capacity and </a:t>
            </a:r>
          </a:p>
          <a:p>
            <a:r>
              <a:rPr lang="en-US"/>
              <a:t>Assess the MMR vaccine supply at your district office to ensure you have doses on hand to use for gap filling vaccine administration and for provider practice transfer when applicable.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Develop prompts to assess measles vaccination status for adult patients</a:t>
            </a:r>
          </a:p>
          <a:p>
            <a:endParaRPr lang="en-US"/>
          </a:p>
        </p:txBody>
      </p:sp>
      <p:sp>
        <p:nvSpPr>
          <p:cNvPr id="4" name="Slide Number Placeholder 3">
            <a:extLst>
              <a:ext uri="{FF2B5EF4-FFF2-40B4-BE49-F238E27FC236}">
                <a16:creationId xmlns:a16="http://schemas.microsoft.com/office/drawing/2014/main" id="{8EE68893-7CA6-AAC6-41B5-B86D6E1637CB}"/>
              </a:ext>
            </a:extLst>
          </p:cNvPr>
          <p:cNvSpPr>
            <a:spLocks noGrp="1"/>
          </p:cNvSpPr>
          <p:nvPr>
            <p:ph type="sldNum" sz="quarter" idx="5"/>
          </p:nvPr>
        </p:nvSpPr>
        <p:spPr/>
        <p:txBody>
          <a:bodyPr/>
          <a:lstStyle/>
          <a:p>
            <a:fld id="{D015CBDD-436F-4787-A35C-DB0FBC8BB9CC}" type="slidenum">
              <a:rPr lang="en-US" smtClean="0"/>
              <a:t>27</a:t>
            </a:fld>
            <a:endParaRPr lang="en-US"/>
          </a:p>
        </p:txBody>
      </p:sp>
    </p:spTree>
    <p:extLst>
      <p:ext uri="{BB962C8B-B14F-4D97-AF65-F5344CB8AC3E}">
        <p14:creationId xmlns:p14="http://schemas.microsoft.com/office/powerpoint/2010/main" val="2539388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FF0000"/>
                </a:solidFill>
                <a:effectLst/>
                <a:latin typeface="Aptos" panose="020B0004020202020204" pitchFamily="34" charset="0"/>
                <a:ea typeface="Aptos" panose="020B0004020202020204" pitchFamily="34" charset="0"/>
                <a:cs typeface="Aptos" panose="020B0004020202020204" pitchFamily="34" charset="0"/>
              </a:rPr>
              <a:t>The Department </a:t>
            </a:r>
            <a:r>
              <a:rPr lang="en-US" sz="1800">
                <a:effectLst/>
                <a:latin typeface="Aptos" panose="020B0004020202020204" pitchFamily="34" charset="0"/>
                <a:ea typeface="Aptos" panose="020B0004020202020204" pitchFamily="34" charset="0"/>
                <a:cs typeface="Aptos" panose="020B0004020202020204" pitchFamily="34" charset="0"/>
              </a:rPr>
              <a:t>has developed a </a:t>
            </a:r>
            <a:r>
              <a:rPr lang="en-US" sz="1800" b="1">
                <a:effectLst/>
                <a:latin typeface="Aptos" panose="020B0004020202020204" pitchFamily="34" charset="0"/>
                <a:ea typeface="Aptos" panose="020B0004020202020204" pitchFamily="34" charset="0"/>
                <a:cs typeface="Aptos" panose="020B0004020202020204" pitchFamily="34" charset="0"/>
              </a:rPr>
              <a:t>Measles </a:t>
            </a:r>
            <a:r>
              <a:rPr lang="en-US" sz="1800" b="1">
                <a:solidFill>
                  <a:srgbClr val="FF0000"/>
                </a:solidFill>
                <a:effectLst/>
                <a:latin typeface="Aptos" panose="020B0004020202020204" pitchFamily="34" charset="0"/>
                <a:ea typeface="Aptos" panose="020B0004020202020204" pitchFamily="34" charset="0"/>
                <a:cs typeface="Aptos" panose="020B0004020202020204" pitchFamily="34" charset="0"/>
              </a:rPr>
              <a:t>Messaging </a:t>
            </a:r>
            <a:r>
              <a:rPr lang="en-US" sz="1800" b="1">
                <a:effectLst/>
                <a:latin typeface="Aptos" panose="020B0004020202020204" pitchFamily="34" charset="0"/>
                <a:ea typeface="Aptos" panose="020B0004020202020204" pitchFamily="34" charset="0"/>
                <a:cs typeface="Aptos" panose="020B0004020202020204" pitchFamily="34" charset="0"/>
              </a:rPr>
              <a:t>Toolkit</a:t>
            </a:r>
            <a:r>
              <a:rPr lang="en-US" sz="1800">
                <a:effectLst/>
                <a:latin typeface="Aptos" panose="020B0004020202020204" pitchFamily="34" charset="0"/>
                <a:ea typeface="Aptos" panose="020B0004020202020204" pitchFamily="34" charset="0"/>
                <a:cs typeface="Aptos" panose="020B0004020202020204" pitchFamily="34" charset="0"/>
              </a:rPr>
              <a:t> to support schools </a:t>
            </a:r>
            <a:r>
              <a:rPr lang="en-US" sz="1800">
                <a:solidFill>
                  <a:srgbClr val="FF0000"/>
                </a:solidFill>
                <a:effectLst/>
                <a:latin typeface="Aptos" panose="020B0004020202020204" pitchFamily="34" charset="0"/>
                <a:ea typeface="Aptos" panose="020B0004020202020204" pitchFamily="34" charset="0"/>
                <a:cs typeface="Aptos" panose="020B0004020202020204" pitchFamily="34" charset="0"/>
              </a:rPr>
              <a:t>(and child cares [add as needed]) </a:t>
            </a:r>
            <a:r>
              <a:rPr lang="en-US" sz="1800">
                <a:effectLst/>
                <a:latin typeface="Aptos" panose="020B0004020202020204" pitchFamily="34" charset="0"/>
                <a:ea typeface="Aptos" panose="020B0004020202020204" pitchFamily="34" charset="0"/>
                <a:cs typeface="Aptos" panose="020B0004020202020204" pitchFamily="34" charset="0"/>
              </a:rPr>
              <a:t>in understanding and responding to potential cases. The </a:t>
            </a:r>
            <a:r>
              <a:rPr lang="en-US" sz="1800" b="1">
                <a:effectLst/>
                <a:latin typeface="Aptos" panose="020B0004020202020204" pitchFamily="34" charset="0"/>
                <a:ea typeface="Aptos" panose="020B0004020202020204" pitchFamily="34" charset="0"/>
                <a:cs typeface="Aptos" panose="020B0004020202020204" pitchFamily="34" charset="0"/>
              </a:rPr>
              <a:t>Measles </a:t>
            </a:r>
            <a:r>
              <a:rPr lang="en-US" sz="1800" b="1">
                <a:solidFill>
                  <a:srgbClr val="FF0000"/>
                </a:solidFill>
                <a:effectLst/>
                <a:latin typeface="Aptos" panose="020B0004020202020204" pitchFamily="34" charset="0"/>
                <a:ea typeface="Aptos" panose="020B0004020202020204" pitchFamily="34" charset="0"/>
                <a:cs typeface="Aptos" panose="020B0004020202020204" pitchFamily="34" charset="0"/>
              </a:rPr>
              <a:t>Messaging </a:t>
            </a:r>
            <a:r>
              <a:rPr lang="en-US" sz="1800" b="1">
                <a:effectLst/>
                <a:latin typeface="Aptos" panose="020B0004020202020204" pitchFamily="34" charset="0"/>
                <a:ea typeface="Aptos" panose="020B0004020202020204" pitchFamily="34" charset="0"/>
                <a:cs typeface="Aptos" panose="020B0004020202020204" pitchFamily="34" charset="0"/>
              </a:rPr>
              <a:t>Toolkit</a:t>
            </a:r>
            <a:r>
              <a:rPr lang="en-US" sz="1800">
                <a:effectLst/>
                <a:latin typeface="Aptos" panose="020B0004020202020204" pitchFamily="34" charset="0"/>
                <a:ea typeface="Aptos" panose="020B0004020202020204" pitchFamily="34" charset="0"/>
                <a:cs typeface="Aptos" panose="020B0004020202020204" pitchFamily="34" charset="0"/>
              </a:rPr>
              <a:t> provides sample communication resources that can be shared with parents, caregivers, and staff. These materials include key information on measles, the importance of vaccination </a:t>
            </a:r>
            <a:r>
              <a:rPr lang="en-US" sz="1800">
                <a:solidFill>
                  <a:srgbClr val="FF0000"/>
                </a:solidFill>
                <a:effectLst/>
                <a:latin typeface="Aptos" panose="020B0004020202020204" pitchFamily="34" charset="0"/>
                <a:ea typeface="Aptos" panose="020B0004020202020204" pitchFamily="34" charset="0"/>
                <a:cs typeface="Aptos" panose="020B0004020202020204" pitchFamily="34" charset="0"/>
              </a:rPr>
              <a:t>especially before traveling outside of the U.S.,</a:t>
            </a:r>
            <a:r>
              <a:rPr lang="en-US" sz="1800">
                <a:effectLst/>
                <a:latin typeface="Aptos" panose="020B0004020202020204" pitchFamily="34" charset="0"/>
                <a:ea typeface="Aptos" panose="020B0004020202020204" pitchFamily="34" charset="0"/>
                <a:cs typeface="Aptos" panose="020B0004020202020204" pitchFamily="34" charset="0"/>
              </a:rPr>
              <a:t> and guidance on what to do in case of exposure or </a:t>
            </a:r>
            <a:r>
              <a:rPr lang="en-US" sz="1800">
                <a:solidFill>
                  <a:srgbClr val="FF0000"/>
                </a:solidFill>
                <a:effectLst/>
                <a:latin typeface="Aptos" panose="020B0004020202020204" pitchFamily="34" charset="0"/>
                <a:ea typeface="Aptos" panose="020B0004020202020204" pitchFamily="34" charset="0"/>
                <a:cs typeface="Aptos" panose="020B0004020202020204" pitchFamily="34" charset="0"/>
              </a:rPr>
              <a:t>if symptoms of measles occur</a:t>
            </a:r>
            <a:r>
              <a:rPr lang="en-US" sz="1800">
                <a:effectLst/>
                <a:latin typeface="Aptos" panose="020B0004020202020204" pitchFamily="34" charset="0"/>
                <a:ea typeface="Aptos" panose="020B0004020202020204" pitchFamily="34" charset="0"/>
                <a:cs typeface="Aptos" panose="020B0004020202020204" pitchFamily="34" charset="0"/>
              </a:rPr>
              <a:t>. Please use and customize these resources as needed for newsletters, email lists, mailings, and other communication channels to help keep your school community informed and protected. For more information please visit the </a:t>
            </a:r>
            <a:r>
              <a:rPr lang="en-US" sz="1800" u="sng">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Vermont Department of Health</a:t>
            </a:r>
            <a:r>
              <a:rPr lang="en-US" sz="1800">
                <a:effectLst/>
                <a:latin typeface="Aptos" panose="020B0004020202020204" pitchFamily="34" charset="0"/>
                <a:ea typeface="Aptos" panose="020B0004020202020204" pitchFamily="34" charset="0"/>
                <a:cs typeface="Aptos" panose="020B0004020202020204" pitchFamily="34" charset="0"/>
              </a:rPr>
              <a:t> website. </a:t>
            </a:r>
          </a:p>
          <a:p>
            <a:endParaRPr lang="en-US"/>
          </a:p>
          <a:p>
            <a:endParaRPr lang="en-US"/>
          </a:p>
          <a:p>
            <a:endParaRPr lang="en-US"/>
          </a:p>
          <a:p>
            <a:r>
              <a:rPr lang="en-US"/>
              <a:t>VDH has a Measles Information for Providers page that can be located by clicking the VDH hyperlink displayed on this slide.  The Measles information for providers page has instructions for providers on how to report a suspected case, includes the “Preparing for Measles Webinar” led by the epidemiology and IZ teams in September 2024, and links to other resources such as MMR vaccine information, measles virus and disease transmission information and laboratory testing.   We are currently working to update the VDH measles Partner Messaging Toolkit for Schools and childcare facilities.  We are also in the process of updating the “what to know about measles” factsheet to include more adult content.  Both resources will be available on the VDH measles for provider's page.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BB18D-BBAE-4F1F-A0A3-CA4B9F4D498F}" type="slidenum">
              <a:rPr kumimoji="0" lang="en-US" sz="1200" b="0" i="0" u="none" strike="noStrike" kern="1200" cap="none" spc="0" normalizeH="0" baseline="0" noProof="0" smtClean="0">
                <a:ln>
                  <a:noFill/>
                </a:ln>
                <a:solidFill>
                  <a:prstClr val="black"/>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3943528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0" i="0">
                <a:solidFill>
                  <a:srgbClr val="000000"/>
                </a:solidFill>
                <a:effectLst/>
                <a:latin typeface="Arial" panose="020B0604020202020204" pitchFamily="34" charset="0"/>
              </a:rPr>
              <a:t>And while we are on the topic of resources, the Vermont Language Justice Project has created three new vaccine videos with translations in more than twenty languages.  We really want to highlight the what to know about measles video that may be a great resource for your practice. </a:t>
            </a:r>
          </a:p>
        </p:txBody>
      </p:sp>
      <p:sp>
        <p:nvSpPr>
          <p:cNvPr id="4" name="Slide Number Placeholder 3"/>
          <p:cNvSpPr>
            <a:spLocks noGrp="1"/>
          </p:cNvSpPr>
          <p:nvPr>
            <p:ph type="sldNum" sz="quarter" idx="5"/>
          </p:nvPr>
        </p:nvSpPr>
        <p:spPr/>
        <p:txBody>
          <a:bodyPr/>
          <a:lstStyle/>
          <a:p>
            <a:fld id="{507BB18D-BBAE-4F1F-A0A3-CA4B9F4D498F}" type="slidenum">
              <a:rPr lang="en-US" smtClean="0"/>
              <a:t>29</a:t>
            </a:fld>
            <a:endParaRPr lang="en-US"/>
          </a:p>
        </p:txBody>
      </p:sp>
    </p:spTree>
    <p:extLst>
      <p:ext uri="{BB962C8B-B14F-4D97-AF65-F5344CB8AC3E}">
        <p14:creationId xmlns:p14="http://schemas.microsoft.com/office/powerpoint/2010/main" val="2836951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Todays call will focus on things on the rise, such as vaccine preventable diseases and immunization efforts, as well as what we’re hearing from the news, partners and the community.  For each of these, we will provide some context or grounding facts around what we know. </a:t>
            </a:r>
          </a:p>
        </p:txBody>
      </p:sp>
      <p:sp>
        <p:nvSpPr>
          <p:cNvPr id="4" name="Slide Number Placeholder 3"/>
          <p:cNvSpPr>
            <a:spLocks noGrp="1"/>
          </p:cNvSpPr>
          <p:nvPr>
            <p:ph type="sldNum" sz="quarter" idx="5"/>
          </p:nvPr>
        </p:nvSpPr>
        <p:spPr/>
        <p:txBody>
          <a:bodyPr/>
          <a:lstStyle/>
          <a:p>
            <a:fld id="{D015CBDD-436F-4787-A35C-DB0FBC8BB9CC}" type="slidenum">
              <a:rPr lang="en-US"/>
              <a:t>3</a:t>
            </a:fld>
            <a:endParaRPr lang="en-US"/>
          </a:p>
        </p:txBody>
      </p:sp>
    </p:spTree>
    <p:extLst>
      <p:ext uri="{BB962C8B-B14F-4D97-AF65-F5344CB8AC3E}">
        <p14:creationId xmlns:p14="http://schemas.microsoft.com/office/powerpoint/2010/main" val="517689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 CDC vaccine confidence funding, VDH is able to purchase resources for provider offices such as fliers, pamphlets, posters and books. You may have seen a link in a recent provider update asking about your office’s interest in a variety of sources. Please complete the survey to identify materials you would be interested in, and let us know if you have questions. </a:t>
            </a:r>
          </a:p>
          <a:p>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30</a:t>
            </a:fld>
            <a:endParaRPr lang="en-US"/>
          </a:p>
        </p:txBody>
      </p:sp>
    </p:spTree>
    <p:extLst>
      <p:ext uri="{BB962C8B-B14F-4D97-AF65-F5344CB8AC3E}">
        <p14:creationId xmlns:p14="http://schemas.microsoft.com/office/powerpoint/2010/main" val="3923812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Moving on from measles to a few other things that are ‘on the rise’, the first being COVID-19 vaccines.</a:t>
            </a:r>
          </a:p>
        </p:txBody>
      </p:sp>
      <p:sp>
        <p:nvSpPr>
          <p:cNvPr id="4" name="Slide Number Placeholder 3"/>
          <p:cNvSpPr>
            <a:spLocks noGrp="1"/>
          </p:cNvSpPr>
          <p:nvPr>
            <p:ph type="sldNum" sz="quarter" idx="5"/>
          </p:nvPr>
        </p:nvSpPr>
        <p:spPr/>
        <p:txBody>
          <a:bodyPr/>
          <a:lstStyle/>
          <a:p>
            <a:fld id="{D015CBDD-436F-4787-A35C-DB0FBC8BB9CC}" type="slidenum">
              <a:rPr lang="en-US" smtClean="0"/>
              <a:t>31</a:t>
            </a:fld>
            <a:endParaRPr lang="en-US"/>
          </a:p>
        </p:txBody>
      </p:sp>
    </p:spTree>
    <p:extLst>
      <p:ext uri="{BB962C8B-B14F-4D97-AF65-F5344CB8AC3E}">
        <p14:creationId xmlns:p14="http://schemas.microsoft.com/office/powerpoint/2010/main" val="2322846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Actually, we would love to see our COVID-19 vaccine coverage rates on the rise. As a part of making sure everyone is up to date, we want to quickly remind folks that anyone 65 years and older as well as those 6 months and older with moderate or severe immunocompromise, is recommended to receive 2 doses of 2024-25 COVID-19 vaccine. These individuals can receive their second dose as early as two months after the first dose, but the recommenced timing is to receive a second dose 6 months after the first dose of this years vaccine. As you can see by this chart, this means you likely have a number of patients that will be needing that second dose in late March, in April or May. Now is the time to start educating patients about the importance of the second dose and having conversations with them about making a plan to get it. </a:t>
            </a:r>
          </a:p>
        </p:txBody>
      </p:sp>
      <p:sp>
        <p:nvSpPr>
          <p:cNvPr id="4" name="Slide Number Placeholder 3"/>
          <p:cNvSpPr>
            <a:spLocks noGrp="1"/>
          </p:cNvSpPr>
          <p:nvPr>
            <p:ph type="sldNum" sz="quarter" idx="5"/>
          </p:nvPr>
        </p:nvSpPr>
        <p:spPr/>
        <p:txBody>
          <a:bodyPr/>
          <a:lstStyle/>
          <a:p>
            <a:fld id="{D015CBDD-436F-4787-A35C-DB0FBC8BB9CC}" type="slidenum">
              <a:rPr lang="en-US" smtClean="0"/>
              <a:t>32</a:t>
            </a:fld>
            <a:endParaRPr lang="en-US"/>
          </a:p>
        </p:txBody>
      </p:sp>
    </p:spTree>
    <p:extLst>
      <p:ext uri="{BB962C8B-B14F-4D97-AF65-F5344CB8AC3E}">
        <p14:creationId xmlns:p14="http://schemas.microsoft.com/office/powerpoint/2010/main" val="2911229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February, CDC released interim estimates of this years covid-19 vaccine effectiveness among adults 18 years and older. In summary, findings indicate the 2024-2025 COVID-19 vaccine provides protection against COVID-19 associated emergency department/urgent care encounters and hospitalization .  </a:t>
            </a:r>
          </a:p>
        </p:txBody>
      </p:sp>
      <p:sp>
        <p:nvSpPr>
          <p:cNvPr id="4" name="Slide Number Placeholder 3"/>
          <p:cNvSpPr>
            <a:spLocks noGrp="1"/>
          </p:cNvSpPr>
          <p:nvPr>
            <p:ph type="sldNum" sz="quarter" idx="5"/>
          </p:nvPr>
        </p:nvSpPr>
        <p:spPr/>
        <p:txBody>
          <a:bodyPr/>
          <a:lstStyle/>
          <a:p>
            <a:fld id="{507BB18D-BBAE-4F1F-A0A3-CA4B9F4D498F}" type="slidenum">
              <a:rPr lang="en-US" smtClean="0"/>
              <a:t>33</a:t>
            </a:fld>
            <a:endParaRPr lang="en-US"/>
          </a:p>
        </p:txBody>
      </p:sp>
    </p:spTree>
    <p:extLst>
      <p:ext uri="{BB962C8B-B14F-4D97-AF65-F5344CB8AC3E}">
        <p14:creationId xmlns:p14="http://schemas.microsoft.com/office/powerpoint/2010/main" val="3261458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34</a:t>
            </a:fld>
            <a:endParaRPr lang="en-US"/>
          </a:p>
        </p:txBody>
      </p:sp>
    </p:spTree>
    <p:extLst>
      <p:ext uri="{BB962C8B-B14F-4D97-AF65-F5344CB8AC3E}">
        <p14:creationId xmlns:p14="http://schemas.microsoft.com/office/powerpoint/2010/main" val="3277139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speaking of the flu, here is an H5N1 update. There has been 70 confirmed H5N1 cases in the US since April of 2024 with various exposure sources. 41 cases were due to exposure with dairy herds and dairy cattle, 24 from exposure at poultry farms and culling operations, 3 cases had no known source of exposure, and 2 cases were due to backyard flock/ wild bird exposures. CDC reports </a:t>
            </a:r>
            <a:r>
              <a:rPr lang="en-US" b="0" i="0">
                <a:solidFill>
                  <a:srgbClr val="1C1D1F"/>
                </a:solidFill>
                <a:effectLst/>
                <a:latin typeface="Nunito" pitchFamily="2" charset="0"/>
              </a:rPr>
              <a:t>the current risk to the general U.S. population is low. The risk to populations exposed to potentially infected animals, including through contaminated surfaces or fluids, is currently assessed as moderate to high. </a:t>
            </a:r>
            <a:r>
              <a:rPr lang="en-US"/>
              <a:t>On a positive note, there have been no additional cases of H5N1 in humans over the last week. This map displays H5N1 cases in humans across the US. </a:t>
            </a:r>
          </a:p>
          <a:p>
            <a:endParaRPr lang="en-US"/>
          </a:p>
          <a:p>
            <a:endParaRPr lang="en-US"/>
          </a:p>
        </p:txBody>
      </p:sp>
      <p:sp>
        <p:nvSpPr>
          <p:cNvPr id="4" name="Slide Number Placeholder 3"/>
          <p:cNvSpPr>
            <a:spLocks noGrp="1"/>
          </p:cNvSpPr>
          <p:nvPr>
            <p:ph type="sldNum" sz="quarter" idx="5"/>
          </p:nvPr>
        </p:nvSpPr>
        <p:spPr/>
        <p:txBody>
          <a:bodyPr/>
          <a:lstStyle/>
          <a:p>
            <a:fld id="{507BB18D-BBAE-4F1F-A0A3-CA4B9F4D498F}" type="slidenum">
              <a:rPr lang="en-US" smtClean="0"/>
              <a:t>35</a:t>
            </a:fld>
            <a:endParaRPr lang="en-US"/>
          </a:p>
        </p:txBody>
      </p:sp>
    </p:spTree>
    <p:extLst>
      <p:ext uri="{BB962C8B-B14F-4D97-AF65-F5344CB8AC3E}">
        <p14:creationId xmlns:p14="http://schemas.microsoft.com/office/powerpoint/2010/main" val="3850484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will talk about Nirsevimab administration – something we have seen on the rise this year.</a:t>
            </a:r>
          </a:p>
        </p:txBody>
      </p:sp>
      <p:sp>
        <p:nvSpPr>
          <p:cNvPr id="4" name="Slide Number Placeholder 3"/>
          <p:cNvSpPr>
            <a:spLocks noGrp="1"/>
          </p:cNvSpPr>
          <p:nvPr>
            <p:ph type="sldNum" sz="quarter" idx="5"/>
          </p:nvPr>
        </p:nvSpPr>
        <p:spPr/>
        <p:txBody>
          <a:bodyPr/>
          <a:lstStyle/>
          <a:p>
            <a:fld id="{D015CBDD-436F-4787-A35C-DB0FBC8BB9CC}" type="slidenum">
              <a:rPr lang="en-US" smtClean="0"/>
              <a:t>36</a:t>
            </a:fld>
            <a:endParaRPr lang="en-US"/>
          </a:p>
        </p:txBody>
      </p:sp>
    </p:spTree>
    <p:extLst>
      <p:ext uri="{BB962C8B-B14F-4D97-AF65-F5344CB8AC3E}">
        <p14:creationId xmlns:p14="http://schemas.microsoft.com/office/powerpoint/2010/main" val="4265508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particular ‘on the rise’ topic is something exciting that we can celebrate – Vermont has been among those with the highest </a:t>
            </a:r>
            <a:r>
              <a:rPr lang="en-US" err="1"/>
              <a:t>nirsevimab</a:t>
            </a:r>
            <a:r>
              <a:rPr lang="en-US"/>
              <a:t> coverage rates in the country per CDC. You hopefully already saw this in the provider update newsletter, but just want to give a huge shout to all those on this call who have educated patients and community members on </a:t>
            </a:r>
            <a:r>
              <a:rPr lang="en-US" err="1"/>
              <a:t>nirsevimab</a:t>
            </a:r>
            <a:r>
              <a:rPr lang="en-US"/>
              <a:t> and who have contributed to this outcome. This is great news as we know this means more babies are protected from severe RSV disease.  </a:t>
            </a:r>
          </a:p>
          <a:p>
            <a:endParaRPr lang="en-US"/>
          </a:p>
          <a:p>
            <a:r>
              <a:rPr lang="en-US"/>
              <a:t>Thank you for all for the work you are doing to protect these infants – we know it matters and is making an impact.</a:t>
            </a:r>
          </a:p>
        </p:txBody>
      </p:sp>
      <p:sp>
        <p:nvSpPr>
          <p:cNvPr id="4" name="Slide Number Placeholder 3"/>
          <p:cNvSpPr>
            <a:spLocks noGrp="1"/>
          </p:cNvSpPr>
          <p:nvPr>
            <p:ph type="sldNum" sz="quarter" idx="5"/>
          </p:nvPr>
        </p:nvSpPr>
        <p:spPr/>
        <p:txBody>
          <a:bodyPr/>
          <a:lstStyle/>
          <a:p>
            <a:fld id="{507BB18D-BBAE-4F1F-A0A3-CA4B9F4D498F}" type="slidenum">
              <a:rPr lang="en-US" smtClean="0"/>
              <a:t>37</a:t>
            </a:fld>
            <a:endParaRPr lang="en-US"/>
          </a:p>
        </p:txBody>
      </p:sp>
    </p:spTree>
    <p:extLst>
      <p:ext uri="{BB962C8B-B14F-4D97-AF65-F5344CB8AC3E}">
        <p14:creationId xmlns:p14="http://schemas.microsoft.com/office/powerpoint/2010/main" val="2292560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Keeping on our RSV products theme, just want to draw attention to the fact that </a:t>
            </a:r>
            <a:r>
              <a:rPr lang="en-US" err="1"/>
              <a:t>Abrysvo</a:t>
            </a:r>
            <a:r>
              <a:rPr lang="en-US"/>
              <a:t> should no longer be administered to individuals who are pregnant. The administration period ended January 31. Babies who are born to pregnant individuals, who did not receive </a:t>
            </a:r>
            <a:r>
              <a:rPr lang="en-US" err="1"/>
              <a:t>Abrysvo</a:t>
            </a:r>
            <a:r>
              <a:rPr lang="en-US"/>
              <a:t>, should instead receive </a:t>
            </a:r>
            <a:r>
              <a:rPr lang="en-US" err="1"/>
              <a:t>nirsevimab</a:t>
            </a:r>
            <a:r>
              <a:rPr lang="en-US"/>
              <a:t>. And, of course, just a reminder </a:t>
            </a:r>
            <a:r>
              <a:rPr lang="en-US" err="1"/>
              <a:t>nirsevimab</a:t>
            </a:r>
            <a:r>
              <a:rPr lang="en-US"/>
              <a:t> administration ends March 31 and that for our older adults, RSV vaccine administration is year round</a:t>
            </a:r>
          </a:p>
          <a:p>
            <a:endParaRPr lang="en-US"/>
          </a:p>
          <a:p>
            <a:r>
              <a:rPr lang="en-US"/>
              <a:t>Next up Katie will discuss what we’re hearing. </a:t>
            </a:r>
          </a:p>
        </p:txBody>
      </p:sp>
      <p:sp>
        <p:nvSpPr>
          <p:cNvPr id="4" name="Slide Number Placeholder 3"/>
          <p:cNvSpPr>
            <a:spLocks noGrp="1"/>
          </p:cNvSpPr>
          <p:nvPr>
            <p:ph type="sldNum" sz="quarter" idx="5"/>
          </p:nvPr>
        </p:nvSpPr>
        <p:spPr/>
        <p:txBody>
          <a:bodyPr/>
          <a:lstStyle/>
          <a:p>
            <a:fld id="{507BB18D-BBAE-4F1F-A0A3-CA4B9F4D498F}" type="slidenum">
              <a:rPr lang="en-US" smtClean="0"/>
              <a:t>38</a:t>
            </a:fld>
            <a:endParaRPr lang="en-US"/>
          </a:p>
        </p:txBody>
      </p:sp>
    </p:spTree>
    <p:extLst>
      <p:ext uri="{BB962C8B-B14F-4D97-AF65-F5344CB8AC3E}">
        <p14:creationId xmlns:p14="http://schemas.microsoft.com/office/powerpoint/2010/main" val="1797762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Vermont Department of Health has created a new parent guide for birthing facilities that aims to provide parents and caregivers with education about Respiratory Syncytial Virus and the monoclonal antibody, Nirsevimab. This one-page handout includes information about RSV symptoms, seasonality, and how Nirsevimab can protect their baby from severe disease. This was created in response to requests from birthing centers and providers for something beyond the Immunization Information Sheet. There are also translated versions available as linked. </a:t>
            </a:r>
          </a:p>
        </p:txBody>
      </p:sp>
      <p:sp>
        <p:nvSpPr>
          <p:cNvPr id="4" name="Slide Number Placeholder 3"/>
          <p:cNvSpPr>
            <a:spLocks noGrp="1"/>
          </p:cNvSpPr>
          <p:nvPr>
            <p:ph type="sldNum" sz="quarter" idx="5"/>
          </p:nvPr>
        </p:nvSpPr>
        <p:spPr/>
        <p:txBody>
          <a:bodyPr/>
          <a:lstStyle/>
          <a:p>
            <a:fld id="{507BB18D-BBAE-4F1F-A0A3-CA4B9F4D498F}" type="slidenum">
              <a:rPr lang="en-US" smtClean="0"/>
              <a:t>39</a:t>
            </a:fld>
            <a:endParaRPr lang="en-US"/>
          </a:p>
        </p:txBody>
      </p:sp>
    </p:spTree>
    <p:extLst>
      <p:ext uri="{BB962C8B-B14F-4D97-AF65-F5344CB8AC3E}">
        <p14:creationId xmlns:p14="http://schemas.microsoft.com/office/powerpoint/2010/main" val="3732364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25D9D-7D34-0BB7-5D32-D49798321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0B62B-FCAB-20FB-D007-72C52EAB3C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B62EF8-598E-F7E1-0BA7-300260633ED7}"/>
              </a:ext>
            </a:extLst>
          </p:cNvPr>
          <p:cNvSpPr>
            <a:spLocks noGrp="1"/>
          </p:cNvSpPr>
          <p:nvPr>
            <p:ph type="body" idx="1"/>
          </p:nvPr>
        </p:nvSpPr>
        <p:spPr/>
        <p:txBody>
          <a:bodyPr/>
          <a:lstStyle/>
          <a:p>
            <a:r>
              <a:rPr lang="en-US"/>
              <a:t>But, first, important announcement.  We would love everyone to join us on May 21</a:t>
            </a:r>
            <a:r>
              <a:rPr lang="en-US" baseline="30000"/>
              <a:t>st</a:t>
            </a:r>
            <a:r>
              <a:rPr lang="en-US"/>
              <a:t> for the two thousand twenty-five Immunization and Infectious Disease Conference to learn about the latest in infectious disease and immunizations. Look for more information to come in future provider update emails and at the link in this Save the Date image. We hope to see you there as we believe it will be a day full of great information, networking and collaboration. </a:t>
            </a:r>
          </a:p>
          <a:p>
            <a:endParaRPr lang="en-US"/>
          </a:p>
        </p:txBody>
      </p:sp>
      <p:sp>
        <p:nvSpPr>
          <p:cNvPr id="4" name="Slide Number Placeholder 3">
            <a:extLst>
              <a:ext uri="{FF2B5EF4-FFF2-40B4-BE49-F238E27FC236}">
                <a16:creationId xmlns:a16="http://schemas.microsoft.com/office/drawing/2014/main" id="{9312ACCB-985B-6A4D-6195-AC8A206779BA}"/>
              </a:ext>
            </a:extLst>
          </p:cNvPr>
          <p:cNvSpPr>
            <a:spLocks noGrp="1"/>
          </p:cNvSpPr>
          <p:nvPr>
            <p:ph type="sldNum" sz="quarter" idx="5"/>
          </p:nvPr>
        </p:nvSpPr>
        <p:spPr/>
        <p:txBody>
          <a:bodyPr/>
          <a:lstStyle/>
          <a:p>
            <a:fld id="{D015CBDD-436F-4787-A35C-DB0FBC8BB9CC}" type="slidenum">
              <a:rPr lang="en-US" smtClean="0"/>
              <a:t>4</a:t>
            </a:fld>
            <a:endParaRPr lang="en-US"/>
          </a:p>
        </p:txBody>
      </p:sp>
    </p:spTree>
    <p:extLst>
      <p:ext uri="{BB962C8B-B14F-4D97-AF65-F5344CB8AC3E}">
        <p14:creationId xmlns:p14="http://schemas.microsoft.com/office/powerpoint/2010/main" val="6431264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Again, takeaway message – it’s not too late to vaccinate</a:t>
            </a:r>
          </a:p>
          <a:p>
            <a:endParaRPr lang="en-US"/>
          </a:p>
          <a:p>
            <a:pPr marL="0" marR="0" algn="ctr">
              <a:lnSpc>
                <a:spcPct val="150000"/>
              </a:lnSpc>
            </a:pPr>
            <a:r>
              <a:rPr lang="en-US" sz="1200" b="1" kern="1800">
                <a:solidFill>
                  <a:srgbClr val="FFFFFF"/>
                </a:solidFill>
                <a:effectLst/>
                <a:latin typeface="Arial" panose="020B0604020202020204" pitchFamily="34" charset="0"/>
                <a:ea typeface="Times New Roman" panose="02020603050405020304" pitchFamily="18" charset="0"/>
                <a:cs typeface="Aptos" panose="020B0004020202020204" pitchFamily="34" charset="0"/>
              </a:rPr>
              <a:t>Flu Rates Still High: Schedule 2nd Dose of Flu Vaccine for Kids</a:t>
            </a:r>
            <a:r>
              <a:rPr lang="en-US" sz="1200" u="sng" kern="1800">
                <a:solidFill>
                  <a:srgbClr val="000000"/>
                </a:solidFill>
                <a:effectLst/>
                <a:latin typeface="Arial" panose="020B0604020202020204" pitchFamily="34" charset="0"/>
                <a:ea typeface="Times New Roman" panose="02020603050405020304" pitchFamily="18" charset="0"/>
                <a:cs typeface="Aptos" panose="020B0004020202020204" pitchFamily="34" charset="0"/>
              </a:rPr>
              <a:t> </a:t>
            </a:r>
            <a:endParaRPr lang="en-US" sz="1200">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50000"/>
              </a:lnSpc>
            </a:pPr>
            <a:r>
              <a:rPr lang="en-US" sz="1200">
                <a:solidFill>
                  <a:srgbClr val="000000"/>
                </a:solidFill>
                <a:effectLst/>
                <a:latin typeface="Arial" panose="020B0604020202020204" pitchFamily="34" charset="0"/>
                <a:ea typeface="Aptos" panose="020B0004020202020204" pitchFamily="34" charset="0"/>
                <a:cs typeface="Aptos" panose="020B0004020202020204" pitchFamily="34" charset="0"/>
              </a:rPr>
              <a:t>Children 6 months to 8 years old need two doses of flu vaccine this season if:</a:t>
            </a:r>
            <a:endParaRPr lang="en-US" sz="12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lgn="ctr">
              <a:lnSpc>
                <a:spcPct val="150000"/>
              </a:lnSpc>
              <a:buSzPts val="1000"/>
              <a:buFont typeface="Symbol" panose="05050102010706020507" pitchFamily="18" charset="2"/>
              <a:buChar char=""/>
              <a:tabLst>
                <a:tab pos="457200" algn="l"/>
              </a:tabLst>
            </a:pPr>
            <a:r>
              <a:rPr lang="en-US" sz="1200">
                <a:solidFill>
                  <a:srgbClr val="000000"/>
                </a:solidFill>
                <a:effectLst/>
                <a:latin typeface="Arial" panose="020B0604020202020204" pitchFamily="34" charset="0"/>
                <a:ea typeface="Aptos" panose="020B0004020202020204" pitchFamily="34" charset="0"/>
                <a:cs typeface="Aptos" panose="020B0004020202020204" pitchFamily="34" charset="0"/>
              </a:rPr>
              <a:t>They are getting the flu vaccine for the first time.</a:t>
            </a:r>
            <a:endParaRPr lang="en-US" sz="120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lgn="ctr">
              <a:lnSpc>
                <a:spcPct val="150000"/>
              </a:lnSpc>
              <a:buSzPts val="1000"/>
              <a:buFont typeface="Symbol" panose="05050102010706020507" pitchFamily="18" charset="2"/>
              <a:buChar char=""/>
              <a:tabLst>
                <a:tab pos="457200" algn="l"/>
              </a:tabLst>
            </a:pPr>
            <a:r>
              <a:rPr lang="en-US" sz="1200">
                <a:solidFill>
                  <a:srgbClr val="000000"/>
                </a:solidFill>
                <a:effectLst/>
                <a:latin typeface="Arial" panose="020B0604020202020204" pitchFamily="34" charset="0"/>
                <a:ea typeface="Aptos" panose="020B0004020202020204" pitchFamily="34" charset="0"/>
                <a:cs typeface="Aptos" panose="020B0004020202020204" pitchFamily="34" charset="0"/>
              </a:rPr>
              <a:t>They have previously received only one dose of flu vaccine, or</a:t>
            </a:r>
            <a:endParaRPr lang="en-US" sz="120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lgn="ctr">
              <a:lnSpc>
                <a:spcPct val="150000"/>
              </a:lnSpc>
              <a:buSzPts val="1000"/>
              <a:buFont typeface="Symbol" panose="05050102010706020507" pitchFamily="18" charset="2"/>
              <a:buChar char=""/>
              <a:tabLst>
                <a:tab pos="457200" algn="l"/>
              </a:tabLst>
            </a:pPr>
            <a:r>
              <a:rPr lang="en-US" sz="1200">
                <a:solidFill>
                  <a:srgbClr val="000000"/>
                </a:solidFill>
                <a:effectLst/>
                <a:latin typeface="Arial" panose="020B0604020202020204" pitchFamily="34" charset="0"/>
                <a:ea typeface="Aptos" panose="020B0004020202020204" pitchFamily="34" charset="0"/>
                <a:cs typeface="Aptos" panose="020B0004020202020204" pitchFamily="34" charset="0"/>
              </a:rPr>
              <a:t>Their flu vaccination history is unknown.</a:t>
            </a:r>
            <a:endParaRPr lang="en-US" sz="120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50000"/>
              </a:lnSpc>
            </a:pPr>
            <a:r>
              <a:rPr lang="en-US" sz="1200">
                <a:solidFill>
                  <a:srgbClr val="000000"/>
                </a:solidFill>
                <a:effectLst/>
                <a:latin typeface="Arial" panose="020B0604020202020204" pitchFamily="34" charset="0"/>
                <a:ea typeface="Aptos" panose="020B0004020202020204" pitchFamily="34" charset="0"/>
                <a:cs typeface="Aptos" panose="020B0004020202020204" pitchFamily="34" charset="0"/>
              </a:rPr>
              <a:t> </a:t>
            </a:r>
            <a:endParaRPr lang="en-US" sz="1200">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50000"/>
              </a:lnSpc>
            </a:pPr>
            <a:r>
              <a:rPr lang="en-US" sz="1200">
                <a:solidFill>
                  <a:srgbClr val="000000"/>
                </a:solidFill>
                <a:effectLst/>
                <a:latin typeface="Arial" panose="020B0604020202020204" pitchFamily="34" charset="0"/>
                <a:ea typeface="Aptos" panose="020B0004020202020204" pitchFamily="34" charset="0"/>
                <a:cs typeface="Aptos" panose="020B0004020202020204" pitchFamily="34" charset="0"/>
              </a:rPr>
              <a:t>Recall pediatric patients who still need their second dose.</a:t>
            </a:r>
            <a:endParaRPr lang="en-US" sz="1200">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50000"/>
              </a:lnSpc>
            </a:pPr>
            <a:r>
              <a:rPr lang="en-US" sz="1200" b="1" kern="1800">
                <a:solidFill>
                  <a:srgbClr val="FFFFFF"/>
                </a:solidFill>
                <a:effectLst/>
                <a:latin typeface="Arial" panose="020B0604020202020204" pitchFamily="34" charset="0"/>
                <a:ea typeface="Times New Roman" panose="02020603050405020304" pitchFamily="18" charset="0"/>
                <a:cs typeface="Aptos" panose="020B0004020202020204" pitchFamily="34" charset="0"/>
              </a:rPr>
              <a:t>Nirsevimab Administration Ends March 31st</a:t>
            </a:r>
            <a:r>
              <a:rPr lang="en-US" sz="1200" u="sng" kern="1800">
                <a:solidFill>
                  <a:srgbClr val="000000"/>
                </a:solidFill>
                <a:effectLst/>
                <a:latin typeface="Arial" panose="020B0604020202020204" pitchFamily="34" charset="0"/>
                <a:ea typeface="Times New Roman" panose="02020603050405020304" pitchFamily="18" charset="0"/>
                <a:cs typeface="Aptos" panose="020B0004020202020204" pitchFamily="34" charset="0"/>
              </a:rPr>
              <a:t> </a:t>
            </a:r>
            <a:endParaRPr lang="en-US" sz="1200">
              <a:effectLst/>
              <a:latin typeface="Aptos" panose="020B0004020202020204" pitchFamily="34" charset="0"/>
              <a:ea typeface="Aptos" panose="020B0004020202020204" pitchFamily="34" charset="0"/>
              <a:cs typeface="Aptos" panose="020B0004020202020204" pitchFamily="34" charset="0"/>
            </a:endParaRPr>
          </a:p>
          <a:p>
            <a:r>
              <a:rPr lang="en-US"/>
              <a:t>. </a:t>
            </a:r>
          </a:p>
        </p:txBody>
      </p:sp>
      <p:sp>
        <p:nvSpPr>
          <p:cNvPr id="4" name="Slide Number Placeholder 3"/>
          <p:cNvSpPr>
            <a:spLocks noGrp="1"/>
          </p:cNvSpPr>
          <p:nvPr>
            <p:ph type="sldNum" sz="quarter" idx="5"/>
          </p:nvPr>
        </p:nvSpPr>
        <p:spPr/>
        <p:txBody>
          <a:bodyPr/>
          <a:lstStyle/>
          <a:p>
            <a:fld id="{507BB18D-BBAE-4F1F-A0A3-CA4B9F4D498F}" type="slidenum">
              <a:rPr lang="en-US" smtClean="0"/>
              <a:t>40</a:t>
            </a:fld>
            <a:endParaRPr lang="en-US"/>
          </a:p>
        </p:txBody>
      </p:sp>
    </p:spTree>
    <p:extLst>
      <p:ext uri="{BB962C8B-B14F-4D97-AF65-F5344CB8AC3E}">
        <p14:creationId xmlns:p14="http://schemas.microsoft.com/office/powerpoint/2010/main" val="143368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3BB55-89A6-9424-15D3-DD7535CBE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CD34D5-6901-4A83-1E4B-0F742ED8B6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D49E9-CF0E-783B-D68C-5D838117C088}"/>
              </a:ext>
            </a:extLst>
          </p:cNvPr>
          <p:cNvSpPr>
            <a:spLocks noGrp="1"/>
          </p:cNvSpPr>
          <p:nvPr>
            <p:ph type="body" idx="1"/>
          </p:nvPr>
        </p:nvSpPr>
        <p:spPr/>
        <p:txBody>
          <a:bodyPr/>
          <a:lstStyle/>
          <a:p>
            <a:r>
              <a:rPr lang="en-US">
                <a:ea typeface="Calibri"/>
                <a:cs typeface="Calibri"/>
              </a:rPr>
              <a:t>As mentioned at the beginning of today’s call, for the next part of the call we are going to focus on things we’re hearing on social media, from providers, from the community, and in the news. We will then provide some grounding facts to try to help provide context. That doesn’t mean we will have solutions or a crystal ball, but our goal is try to inform folks on how some things that have heard may impact the immunization landscape as a whole, and particularly within Vermont. </a:t>
            </a:r>
          </a:p>
        </p:txBody>
      </p:sp>
      <p:sp>
        <p:nvSpPr>
          <p:cNvPr id="4" name="Slide Number Placeholder 3">
            <a:extLst>
              <a:ext uri="{FF2B5EF4-FFF2-40B4-BE49-F238E27FC236}">
                <a16:creationId xmlns:a16="http://schemas.microsoft.com/office/drawing/2014/main" id="{9C3333C7-C4B6-0E19-C5C0-3F978E319D81}"/>
              </a:ext>
            </a:extLst>
          </p:cNvPr>
          <p:cNvSpPr>
            <a:spLocks noGrp="1"/>
          </p:cNvSpPr>
          <p:nvPr>
            <p:ph type="sldNum" sz="quarter" idx="5"/>
          </p:nvPr>
        </p:nvSpPr>
        <p:spPr/>
        <p:txBody>
          <a:bodyPr/>
          <a:lstStyle/>
          <a:p>
            <a:fld id="{D015CBDD-436F-4787-A35C-DB0FBC8BB9CC}" type="slidenum">
              <a:rPr lang="en-US"/>
              <a:t>41</a:t>
            </a:fld>
            <a:endParaRPr lang="en-US"/>
          </a:p>
        </p:txBody>
      </p:sp>
    </p:spTree>
    <p:extLst>
      <p:ext uri="{BB962C8B-B14F-4D97-AF65-F5344CB8AC3E}">
        <p14:creationId xmlns:p14="http://schemas.microsoft.com/office/powerpoint/2010/main" val="15697435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before we dig in, I want to put together some ground rules. We are not seeking to disparage any specific political view or specific government official. Some of the slides in this section feature screenshots from news headlines and they include government figures’ names, but the purpose is solely to share some headlines you have likely seen. The focus is not on the individuals mentioned in the headline – we are not here to provide political commentary.</a:t>
            </a:r>
          </a:p>
          <a:p>
            <a:endParaRPr lang="en-US"/>
          </a:p>
          <a:p>
            <a:r>
              <a:rPr lang="en-US"/>
              <a:t>The things we want to address are those that we have specifically been seeing cropping up in news and sometimes for analysis in trusted sources that I’m sure many of you also receive, like Your Local Epidemiologist. So we want to add some state context to that information. Or there are statements we have heard directly from partners, colleagues and community members.</a:t>
            </a:r>
          </a:p>
          <a:p>
            <a:endParaRPr lang="en-US"/>
          </a:p>
          <a:p>
            <a:r>
              <a:rPr lang="en-US"/>
              <a:t>Our goal is to be open and transparent. Much of what we will be talking about are things in which we don’t have a crystal ball to know what will happen, including the exact impacts of some of these potential actions – we are walking in uncharted territory.  </a:t>
            </a:r>
          </a:p>
          <a:p>
            <a:endParaRPr lang="en-US"/>
          </a:p>
          <a:p>
            <a:r>
              <a:rPr lang="en-US"/>
              <a:t>And, we aren’t legal experts so none of this is any type of legal analysis.</a:t>
            </a:r>
          </a:p>
          <a:p>
            <a:endParaRPr lang="en-US"/>
          </a:p>
          <a:p>
            <a:r>
              <a:rPr lang="en-US"/>
              <a:t>And, hopefully this goes without saying but since we don’t have a crystal ball and we aren’t legal experts, none of this should be taken as concrete fact – we are attempting, with guidance from partners, to keep up with the potential changes and interpret how they may impact us – we could be wrong as lots of things could come down to someone’s interpretation of policies or statutes, such as in a court case.</a:t>
            </a:r>
          </a:p>
          <a:p>
            <a:endParaRPr lang="en-US"/>
          </a:p>
          <a:p>
            <a:r>
              <a:rPr lang="en-US"/>
              <a:t>Anyway, given all these caveats, in the next few slides we will focus on sharing information with you about the federal vaccine infrastructure as well as the Vermont immunization infrastructure to help provide context for the headlines.</a:t>
            </a:r>
          </a:p>
        </p:txBody>
      </p:sp>
      <p:sp>
        <p:nvSpPr>
          <p:cNvPr id="4" name="Slide Number Placeholder 3"/>
          <p:cNvSpPr>
            <a:spLocks noGrp="1"/>
          </p:cNvSpPr>
          <p:nvPr>
            <p:ph type="sldNum" sz="quarter" idx="5"/>
          </p:nvPr>
        </p:nvSpPr>
        <p:spPr/>
        <p:txBody>
          <a:bodyPr/>
          <a:lstStyle/>
          <a:p>
            <a:fld id="{D015CBDD-436F-4787-A35C-DB0FBC8BB9CC}" type="slidenum">
              <a:rPr lang="en-US" smtClean="0"/>
              <a:t>42</a:t>
            </a:fld>
            <a:endParaRPr lang="en-US"/>
          </a:p>
        </p:txBody>
      </p:sp>
    </p:spTree>
    <p:extLst>
      <p:ext uri="{BB962C8B-B14F-4D97-AF65-F5344CB8AC3E}">
        <p14:creationId xmlns:p14="http://schemas.microsoft.com/office/powerpoint/2010/main" val="2327076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ED042-3EC2-31DB-30B8-11402F330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8B3EF-62E3-D167-3C7C-7C93039E9C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9266C6-722D-3E44-C569-E09012A491A4}"/>
              </a:ext>
            </a:extLst>
          </p:cNvPr>
          <p:cNvSpPr>
            <a:spLocks noGrp="1"/>
          </p:cNvSpPr>
          <p:nvPr>
            <p:ph type="body" idx="1"/>
          </p:nvPr>
        </p:nvSpPr>
        <p:spPr/>
        <p:txBody>
          <a:bodyPr/>
          <a:lstStyle/>
          <a:p>
            <a:r>
              <a:rPr lang="en-US"/>
              <a:t>Next, we will talk about Nirsevimab administration – something we have seen on the rise this year.</a:t>
            </a:r>
          </a:p>
        </p:txBody>
      </p:sp>
      <p:sp>
        <p:nvSpPr>
          <p:cNvPr id="4" name="Slide Number Placeholder 3">
            <a:extLst>
              <a:ext uri="{FF2B5EF4-FFF2-40B4-BE49-F238E27FC236}">
                <a16:creationId xmlns:a16="http://schemas.microsoft.com/office/drawing/2014/main" id="{FC2A8630-E729-FFE0-5569-80357BD24638}"/>
              </a:ext>
            </a:extLst>
          </p:cNvPr>
          <p:cNvSpPr>
            <a:spLocks noGrp="1"/>
          </p:cNvSpPr>
          <p:nvPr>
            <p:ph type="sldNum" sz="quarter" idx="5"/>
          </p:nvPr>
        </p:nvSpPr>
        <p:spPr/>
        <p:txBody>
          <a:bodyPr/>
          <a:lstStyle/>
          <a:p>
            <a:fld id="{D015CBDD-436F-4787-A35C-DB0FBC8BB9CC}" type="slidenum">
              <a:rPr lang="en-US" smtClean="0"/>
              <a:t>43</a:t>
            </a:fld>
            <a:endParaRPr lang="en-US"/>
          </a:p>
        </p:txBody>
      </p:sp>
    </p:spTree>
    <p:extLst>
      <p:ext uri="{BB962C8B-B14F-4D97-AF65-F5344CB8AC3E}">
        <p14:creationId xmlns:p14="http://schemas.microsoft.com/office/powerpoint/2010/main" val="2138388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Okay, let’s start with what may seem the obvious thing we are hearing as it directly impacted today’s content and that is some form of “What is going on with the ACIP?” Some of this may be related to recent events such as the ACIP meeting being postponed or related to headlines about the ACIP such as membership possibly being changed. </a:t>
            </a:r>
          </a:p>
          <a:p>
            <a:endParaRPr lang="en-US"/>
          </a:p>
          <a:p>
            <a:endParaRPr lang="en-US">
              <a:hlinkClick r:id="rId3"/>
            </a:endParaRPr>
          </a:p>
          <a:p>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44</a:t>
            </a:fld>
            <a:endParaRPr lang="en-US"/>
          </a:p>
        </p:txBody>
      </p:sp>
    </p:spTree>
    <p:extLst>
      <p:ext uri="{BB962C8B-B14F-4D97-AF65-F5344CB8AC3E}">
        <p14:creationId xmlns:p14="http://schemas.microsoft.com/office/powerpoint/2010/main" val="2687578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here’s what we know. The ACIP normally meets 3 times at a year to the make recommendations and obviously the meeting that was scheduled for February was postponed. </a:t>
            </a:r>
          </a:p>
          <a:p>
            <a:endParaRPr lang="en-US"/>
          </a:p>
          <a:p>
            <a:r>
              <a:rPr lang="en-US"/>
              <a:t>Just to make sure everyone has the same information, it is important to know the role of the ACIP. First, we know that the ACIP is responsible for creating immunization recommendations that comprise the vaccine schedule. The ACIP-approved vaccine schedule is used by insurers as well as they are required to cover ACIP recommended vaccines under the Affordable Care Act. Second, the ACIP determines which immunizations are included in the federal Vaccines for Children program. Third, ACIP regularly updates vaccine recommendations as they are reviewing the safety and effectiveness data of immunizations. A recent example is the updates they made this year for the recommendations for RSV vaccines for adults. </a:t>
            </a:r>
          </a:p>
          <a:p>
            <a:endParaRPr lang="en-US"/>
          </a:p>
          <a:p>
            <a:r>
              <a:rPr lang="en-US"/>
              <a:t>We have heard rumors of different approaches that may happen in terms of ACIP changes, including potentially not calling ACIP to meet, letting its charter expire, disbanding it, or changes to membership. Each of these would have a different type of impact as you can imagine.  </a:t>
            </a:r>
          </a:p>
          <a:p>
            <a:endParaRPr lang="en-US"/>
          </a:p>
          <a:p>
            <a:r>
              <a:rPr lang="en-US"/>
              <a:t>In terms of membership, it is important to know that the Secretary of HHS can appoint or replace ACIP committee members, which may lead to new sets of CDC recommendations. Changes could look like a move to shared clinical decision making, changes on who is recommended to receive vaccines, or removing a vaccine altogether. </a:t>
            </a:r>
          </a:p>
          <a:p>
            <a:endParaRPr lang="en-US"/>
          </a:p>
          <a:p>
            <a:r>
              <a:rPr lang="en-US"/>
              <a:t>Before we really talk a bit more about the implications of this and what this means for Vermont, I want to also go to two other ‘what we are hearing topics’, immunization schedules and Vaccines for Children program, because they are intrinsically linked as shown by what we just reviewed in terms of the ACIP’s role . </a:t>
            </a:r>
          </a:p>
          <a:p>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45</a:t>
            </a:fld>
            <a:endParaRPr lang="en-US"/>
          </a:p>
        </p:txBody>
      </p:sp>
    </p:spTree>
    <p:extLst>
      <p:ext uri="{BB962C8B-B14F-4D97-AF65-F5344CB8AC3E}">
        <p14:creationId xmlns:p14="http://schemas.microsoft.com/office/powerpoint/2010/main" val="29665549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First, we know there have also been things in the news and concerns heard among community members about an overhaul of the vaccine schedule, with the childhood vaccine schedule sometimes being particularly called out as being at risk. This is intrinsically linked to concerns about ACIP changes because when we are talking about the childhood vaccine schedule we are essentially talking about the ACIP recommendations.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3"/>
            </a:endParaRPr>
          </a:p>
          <a:p>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46</a:t>
            </a:fld>
            <a:endParaRPr lang="en-US"/>
          </a:p>
        </p:txBody>
      </p:sp>
    </p:spTree>
    <p:extLst>
      <p:ext uri="{BB962C8B-B14F-4D97-AF65-F5344CB8AC3E}">
        <p14:creationId xmlns:p14="http://schemas.microsoft.com/office/powerpoint/2010/main" val="20093035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85AF-DD88-DE66-7D4A-1B59091DE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43DF7-A760-79EA-8E10-CB95B20F1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8E1C1C-E440-191C-4D64-602EC5B0D6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What we commonly refer to as the childhood immunization schedule (seen here) is essentially the recommended schedule where the CDC director has adopted the recommendations of the ACIP. When we talk about the child immunization schedule that is generally used as shorthand for the ACIP recommended schedule that as we said in the last slide is also used by insurers to determine which vaccines are covered under insurance.  </a:t>
            </a:r>
          </a:p>
          <a:p>
            <a:endParaRPr lang="en-US"/>
          </a:p>
        </p:txBody>
      </p:sp>
      <p:sp>
        <p:nvSpPr>
          <p:cNvPr id="4" name="Slide Number Placeholder 3">
            <a:extLst>
              <a:ext uri="{FF2B5EF4-FFF2-40B4-BE49-F238E27FC236}">
                <a16:creationId xmlns:a16="http://schemas.microsoft.com/office/drawing/2014/main" id="{9046F68A-B31E-7C84-6C2C-56CD545242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5CBDD-436F-4787-A35C-DB0FBC8BB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949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just a few quick, grounding pieces of information about the childhood vaccine schedule. The CDC director must accept the ACIP recommendations for them to officially become a part of the schedule and there is precedent where the director has chosen to amend or overrule them. For example, it happened in 2021 with the COVID-19 boosters. Additionally, it is important to know that national partners, such as AAP and AAFP, also approve the vaccine schedules. </a:t>
            </a:r>
          </a:p>
          <a:p>
            <a:endParaRPr lang="en-US"/>
          </a:p>
          <a:p>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48</a:t>
            </a:fld>
            <a:endParaRPr lang="en-US"/>
          </a:p>
        </p:txBody>
      </p:sp>
    </p:spTree>
    <p:extLst>
      <p:ext uri="{BB962C8B-B14F-4D97-AF65-F5344CB8AC3E}">
        <p14:creationId xmlns:p14="http://schemas.microsoft.com/office/powerpoint/2010/main" val="9351342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491E8-1C90-93EE-4493-5BE18F8B0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004E9-706F-BAB7-7948-1E7B01814C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126A1-F955-D3DF-0AC1-F8BFE8CA4386}"/>
              </a:ext>
            </a:extLst>
          </p:cNvPr>
          <p:cNvSpPr>
            <a:spLocks noGrp="1"/>
          </p:cNvSpPr>
          <p:nvPr>
            <p:ph type="body" idx="1"/>
          </p:nvPr>
        </p:nvSpPr>
        <p:spPr/>
        <p:txBody>
          <a:bodyPr/>
          <a:lstStyle/>
          <a:p>
            <a:r>
              <a:rPr lang="en-US"/>
              <a:t>Next, we will talk about Nirsevimab administration – something we have seen on the rise this year.</a:t>
            </a:r>
          </a:p>
        </p:txBody>
      </p:sp>
      <p:sp>
        <p:nvSpPr>
          <p:cNvPr id="4" name="Slide Number Placeholder 3">
            <a:extLst>
              <a:ext uri="{FF2B5EF4-FFF2-40B4-BE49-F238E27FC236}">
                <a16:creationId xmlns:a16="http://schemas.microsoft.com/office/drawing/2014/main" id="{1A9B1AF7-E760-2D90-284E-44F9D25D2330}"/>
              </a:ext>
            </a:extLst>
          </p:cNvPr>
          <p:cNvSpPr>
            <a:spLocks noGrp="1"/>
          </p:cNvSpPr>
          <p:nvPr>
            <p:ph type="sldNum" sz="quarter" idx="5"/>
          </p:nvPr>
        </p:nvSpPr>
        <p:spPr/>
        <p:txBody>
          <a:bodyPr/>
          <a:lstStyle/>
          <a:p>
            <a:fld id="{D015CBDD-436F-4787-A35C-DB0FBC8BB9CC}" type="slidenum">
              <a:rPr lang="en-US" smtClean="0"/>
              <a:t>49</a:t>
            </a:fld>
            <a:endParaRPr lang="en-US"/>
          </a:p>
        </p:txBody>
      </p:sp>
    </p:spTree>
    <p:extLst>
      <p:ext uri="{BB962C8B-B14F-4D97-AF65-F5344CB8AC3E}">
        <p14:creationId xmlns:p14="http://schemas.microsoft.com/office/powerpoint/2010/main" val="2843798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Okay, lets jump into our ‘on the rise’ section. We will start with a topic you have likely seen in the news, through VDH emails and in health alert messages– the measles. </a:t>
            </a:r>
          </a:p>
        </p:txBody>
      </p:sp>
      <p:sp>
        <p:nvSpPr>
          <p:cNvPr id="4" name="Slide Number Placeholder 3"/>
          <p:cNvSpPr>
            <a:spLocks noGrp="1"/>
          </p:cNvSpPr>
          <p:nvPr>
            <p:ph type="sldNum" sz="quarter" idx="5"/>
          </p:nvPr>
        </p:nvSpPr>
        <p:spPr/>
        <p:txBody>
          <a:bodyPr/>
          <a:lstStyle/>
          <a:p>
            <a:fld id="{D015CBDD-436F-4787-A35C-DB0FBC8BB9CC}" type="slidenum">
              <a:rPr lang="en-US"/>
              <a:t>5</a:t>
            </a:fld>
            <a:endParaRPr lang="en-US"/>
          </a:p>
        </p:txBody>
      </p:sp>
    </p:spTree>
    <p:extLst>
      <p:ext uri="{BB962C8B-B14F-4D97-AF65-F5344CB8AC3E}">
        <p14:creationId xmlns:p14="http://schemas.microsoft.com/office/powerpoint/2010/main" val="21163279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finally, the third area that we have seen some messaging around is the possibility of changes to the Vaccines for Children Program. </a:t>
            </a:r>
          </a:p>
        </p:txBody>
      </p:sp>
      <p:sp>
        <p:nvSpPr>
          <p:cNvPr id="4" name="Slide Number Placeholder 3"/>
          <p:cNvSpPr>
            <a:spLocks noGrp="1"/>
          </p:cNvSpPr>
          <p:nvPr>
            <p:ph type="sldNum" sz="quarter" idx="5"/>
          </p:nvPr>
        </p:nvSpPr>
        <p:spPr/>
        <p:txBody>
          <a:bodyPr/>
          <a:lstStyle/>
          <a:p>
            <a:fld id="{507BB18D-BBAE-4F1F-A0A3-CA4B9F4D498F}" type="slidenum">
              <a:rPr lang="en-US" smtClean="0"/>
              <a:t>50</a:t>
            </a:fld>
            <a:endParaRPr lang="en-US"/>
          </a:p>
        </p:txBody>
      </p:sp>
    </p:spTree>
    <p:extLst>
      <p:ext uri="{BB962C8B-B14F-4D97-AF65-F5344CB8AC3E}">
        <p14:creationId xmlns:p14="http://schemas.microsoft.com/office/powerpoint/2010/main" val="6353501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Vaccines For Children (VFC) program is a federal program established under Section 1928 of the Social Security Act. It is an entitlement program that removes cost barriers for children and adolescents who are uninsured, Medicaid-eligible or Medicaid-enrolled, American Indian or Alaska Native or underinsured. This federal program allows CDC to contract with pharmaceutical companies to buy discounted vaccines to distribute to VFC-enrolled providers across the country through state immunization programs. </a:t>
            </a:r>
          </a:p>
          <a:p>
            <a:endParaRPr lang="en-US"/>
          </a:p>
        </p:txBody>
      </p:sp>
      <p:sp>
        <p:nvSpPr>
          <p:cNvPr id="4" name="Slide Number Placeholder 3"/>
          <p:cNvSpPr>
            <a:spLocks noGrp="1"/>
          </p:cNvSpPr>
          <p:nvPr>
            <p:ph type="sldNum" sz="quarter" idx="5"/>
          </p:nvPr>
        </p:nvSpPr>
        <p:spPr/>
        <p:txBody>
          <a:bodyPr/>
          <a:lstStyle/>
          <a:p>
            <a:fld id="{507BB18D-BBAE-4F1F-A0A3-CA4B9F4D498F}" type="slidenum">
              <a:rPr lang="en-US" smtClean="0"/>
              <a:t>51</a:t>
            </a:fld>
            <a:endParaRPr lang="en-US"/>
          </a:p>
        </p:txBody>
      </p:sp>
    </p:spTree>
    <p:extLst>
      <p:ext uri="{BB962C8B-B14F-4D97-AF65-F5344CB8AC3E}">
        <p14:creationId xmlns:p14="http://schemas.microsoft.com/office/powerpoint/2010/main" val="33741714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Okay, so now I’ve given a bit of an overview of these three interconnected areas -- the ACIP, childhood vaccine schedules and the Vaccines for Children Program.</a:t>
            </a:r>
          </a:p>
          <a:p>
            <a:endParaRPr lang="en-US"/>
          </a:p>
          <a:p>
            <a:r>
              <a:rPr lang="en-US"/>
              <a:t> So I want to provide some context to how this could impact the vaccine landscape, particularly in Vermont. I think most people know this but Vermont is a universal vaccine state allowing vaccines to be provided at no cost to providers for all patients birth to 64 years regardless of insurance status. This program is established per statute and is funded through insurer funding. Insurers pay a fee per insured individual that goes into a pool of funding to support vaccine purchases. </a:t>
            </a:r>
          </a:p>
          <a:p>
            <a:endParaRPr lang="en-US"/>
          </a:p>
          <a:p>
            <a:r>
              <a:rPr lang="en-US"/>
              <a:t>I will note that in the statute immunizations are defined as ACIP recommended vaccines. </a:t>
            </a:r>
          </a:p>
          <a:p>
            <a:endParaRPr lang="en-US"/>
          </a:p>
          <a:p>
            <a:r>
              <a:rPr lang="en-US"/>
              <a:t>It’s important to think about the context of these changes for Vermont in the context of being a universal changes because that means for some possible federal actions we would be somewhat more insulated and for other possible actions there may be more of an impact. </a:t>
            </a:r>
          </a:p>
          <a:p>
            <a:endParaRPr lang="en-US"/>
          </a:p>
          <a:p>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52</a:t>
            </a:fld>
            <a:endParaRPr lang="en-US"/>
          </a:p>
        </p:txBody>
      </p:sp>
    </p:spTree>
    <p:extLst>
      <p:ext uri="{BB962C8B-B14F-4D97-AF65-F5344CB8AC3E}">
        <p14:creationId xmlns:p14="http://schemas.microsoft.com/office/powerpoint/2010/main" val="6872540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main takeaways from this slide are 1) the Immunization Program itself is primarily federally funded, but that there are other funding sources which is different than some other states. And the second main takeaway, when you look at vaccine funding you can see that nearly all adult vaccine and nearly half of pediatric vaccine is funded through the Vermont Vaccine Purchasing Program through insurer funding. So this is good news in terms of thinking of sustainability if there were to be funding cuts to federal immunization funding or even more specifically to the Vaccines for Children federal program. </a:t>
            </a:r>
          </a:p>
        </p:txBody>
      </p:sp>
      <p:sp>
        <p:nvSpPr>
          <p:cNvPr id="4" name="Slide Number Placeholder 3"/>
          <p:cNvSpPr>
            <a:spLocks noGrp="1"/>
          </p:cNvSpPr>
          <p:nvPr>
            <p:ph type="sldNum" sz="quarter" idx="5"/>
          </p:nvPr>
        </p:nvSpPr>
        <p:spPr/>
        <p:txBody>
          <a:bodyPr/>
          <a:lstStyle/>
          <a:p>
            <a:fld id="{D015CBDD-436F-4787-A35C-DB0FBC8BB9CC}" type="slidenum">
              <a:rPr lang="en-US" smtClean="0"/>
              <a:t>53</a:t>
            </a:fld>
            <a:endParaRPr lang="en-US"/>
          </a:p>
        </p:txBody>
      </p:sp>
    </p:spTree>
    <p:extLst>
      <p:ext uri="{BB962C8B-B14F-4D97-AF65-F5344CB8AC3E}">
        <p14:creationId xmlns:p14="http://schemas.microsoft.com/office/powerpoint/2010/main" val="30550394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Vermont is actively participating in conversations with national partners, such as the Association of Immunization Managers (AIM), on how to have a coordinated, unified approach to address potential changes to ACIP. We want there to be a unified approach with a singular source so that if someone lives in New Hampshire or New Mexico they aren’t hearing something completely different than Vermont. Conversations are happening at a national level and within specific states on leaning on AAP and potentially AAFP for recommendations if ACIP were to quit making recommendations or start rescinding recommendations in an alarming manner. </a:t>
            </a:r>
          </a:p>
          <a:p>
            <a:endParaRPr lang="en-US"/>
          </a:p>
          <a:p>
            <a:r>
              <a:rPr lang="en-US"/>
              <a:t>Vermont already belongs to a purchasing group for vaccines that we use for purchasing employee vaccines that we have identified as a potential access point if CDC starts to drop specific vaccines from the VFC program and thus potentially drops the contracts for those vaccines. </a:t>
            </a:r>
          </a:p>
          <a:p>
            <a:endParaRPr lang="en-US"/>
          </a:p>
          <a:p>
            <a:r>
              <a:rPr lang="en-US"/>
              <a:t>Merideth Plumpton, our Immunization Program Manager, is regularly meeting with national partners, the Department leadership and state partners and advocating hard to make sure we have clear plans for how to pivot if needed.</a:t>
            </a:r>
          </a:p>
          <a:p>
            <a:endParaRPr lang="en-US"/>
          </a:p>
          <a:p>
            <a:r>
              <a:rPr lang="en-US"/>
              <a:t>I also just want to add that we want to keep in mind that on a national level, many insurers covered vaccines prior to the Affordable Care Act. So even before the Affordable Care Act mandate to cover ACIP recommended vaccines there was strong support for vaccines. Vaccines make economical sense for insurers as a cost savings. Also, as was mentioned earlier, we have national partners that are incredible vaccine champions, including being a part of the process in the development and approval of the vaccination schedule. We have seen this advocacy replicated on the state level as well with the Vermont chapter of AAP and other state professional organizations. </a:t>
            </a:r>
          </a:p>
          <a:p>
            <a:endParaRPr lang="en-US"/>
          </a:p>
          <a:p>
            <a:r>
              <a:rPr lang="en-US"/>
              <a:t>Finally, Vermont itself has a history of having a strong immunization program that has used creative means like the universal vaccine program to ensure access. Our goal regardless of federal changes is to maintain an universal program and vaccine access for Vermonters. </a:t>
            </a:r>
          </a:p>
          <a:p>
            <a:endParaRPr lang="en-US"/>
          </a:p>
          <a:p>
            <a:endParaRPr lang="en-US"/>
          </a:p>
        </p:txBody>
      </p:sp>
      <p:sp>
        <p:nvSpPr>
          <p:cNvPr id="4" name="Slide Number Placeholder 3"/>
          <p:cNvSpPr>
            <a:spLocks noGrp="1"/>
          </p:cNvSpPr>
          <p:nvPr>
            <p:ph type="sldNum" sz="quarter" idx="5"/>
          </p:nvPr>
        </p:nvSpPr>
        <p:spPr/>
        <p:txBody>
          <a:bodyPr/>
          <a:lstStyle/>
          <a:p>
            <a:fld id="{507BB18D-BBAE-4F1F-A0A3-CA4B9F4D498F}" type="slidenum">
              <a:rPr lang="en-US" smtClean="0"/>
              <a:t>54</a:t>
            </a:fld>
            <a:endParaRPr lang="en-US"/>
          </a:p>
        </p:txBody>
      </p:sp>
    </p:spTree>
    <p:extLst>
      <p:ext uri="{BB962C8B-B14F-4D97-AF65-F5344CB8AC3E}">
        <p14:creationId xmlns:p14="http://schemas.microsoft.com/office/powerpoint/2010/main" val="30386468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Next, we want to address what you may have heard in the news about potential changes for Food &amp; Drug Administration, or the FDA. You may have seen some of these headlines about potential changes to FDA committee members or perhaps the cancellation of the VRBPAC. VRBPAC, or the Vaccines and Related Biological Products Advisory Committee, is the FDA Committee.</a:t>
            </a:r>
          </a:p>
          <a:p>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55</a:t>
            </a:fld>
            <a:endParaRPr lang="en-US"/>
          </a:p>
        </p:txBody>
      </p:sp>
    </p:spTree>
    <p:extLst>
      <p:ext uri="{BB962C8B-B14F-4D97-AF65-F5344CB8AC3E}">
        <p14:creationId xmlns:p14="http://schemas.microsoft.com/office/powerpoint/2010/main" val="36321380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Food and Drug Administration, or the FDA, has a number of roles listed here, including being responsible for protecting the public health by ensuring the safety, efficacy, and security of human and veterinary drugs, biological products, and medical device. </a:t>
            </a:r>
          </a:p>
          <a:p>
            <a:endParaRPr lang="en-US"/>
          </a:p>
          <a:p>
            <a:r>
              <a:rPr lang="en-US"/>
              <a:t>In terms of vaccines, the FDA oversees the review of the safety and efficacy of possible vaccine products and only vaccines that have been FDA-approved can be legally administered in the U.S. (Although FDA can also provide emergency use authorization for select vaccines under certain circumstances, as was done during the COVID-19 pandemic).</a:t>
            </a:r>
          </a:p>
          <a:p>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56</a:t>
            </a:fld>
            <a:endParaRPr lang="en-US"/>
          </a:p>
        </p:txBody>
      </p:sp>
    </p:spTree>
    <p:extLst>
      <p:ext uri="{BB962C8B-B14F-4D97-AF65-F5344CB8AC3E}">
        <p14:creationId xmlns:p14="http://schemas.microsoft.com/office/powerpoint/2010/main" val="28096500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like CDC has the ACIP as an external advisory body, the FDA has an external advisory body called VRBPAC that reviews and evaluates data on the safety, effectiveness and appropriate use of vaccines. VRBPAC has a charter that is renewed every two years and has a core of 15 voting members who are selected by the FDA Commissioner. Like the HHS Secretary and CDC Director, the FDA Commissioner is a position that is nominated by the president and confirmed by the Senate. </a:t>
            </a:r>
          </a:p>
        </p:txBody>
      </p:sp>
      <p:sp>
        <p:nvSpPr>
          <p:cNvPr id="4" name="Slide Number Placeholder 3"/>
          <p:cNvSpPr>
            <a:spLocks noGrp="1"/>
          </p:cNvSpPr>
          <p:nvPr>
            <p:ph type="sldNum" sz="quarter" idx="5"/>
          </p:nvPr>
        </p:nvSpPr>
        <p:spPr/>
        <p:txBody>
          <a:bodyPr/>
          <a:lstStyle/>
          <a:p>
            <a:fld id="{507BB18D-BBAE-4F1F-A0A3-CA4B9F4D498F}" type="slidenum">
              <a:rPr lang="en-US" smtClean="0"/>
              <a:t>57</a:t>
            </a:fld>
            <a:endParaRPr lang="en-US"/>
          </a:p>
        </p:txBody>
      </p:sp>
    </p:spTree>
    <p:extLst>
      <p:ext uri="{BB962C8B-B14F-4D97-AF65-F5344CB8AC3E}">
        <p14:creationId xmlns:p14="http://schemas.microsoft.com/office/powerpoint/2010/main" val="42444372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right, so the last two slides gave some overview of FDA and perhaps may have you panicking a bit and feeling close to an existential crisis, or at least some sort of vaccine crisis. Here is what I will just call the final breakdown. </a:t>
            </a:r>
          </a:p>
          <a:p>
            <a:endParaRPr lang="en-US"/>
          </a:p>
          <a:p>
            <a:r>
              <a:rPr lang="en-US"/>
              <a:t>So when we are speaking specifically to the recent cancellation of VRBPAC in terms of the flu strain selection, we have seen FDA issue a statement assuring people that the necessary manufacturing process will not be impacted and will continue in a timely manner for the 2025-2026 flu vaccine strain selection. So that is reassuring.</a:t>
            </a:r>
          </a:p>
          <a:p>
            <a:endParaRPr lang="en-US"/>
          </a:p>
          <a:p>
            <a:r>
              <a:rPr lang="en-US"/>
              <a:t>What else do we want to emphasize? I said this earlier but it bears repeating even if it is disheartening and that is that only vaccines that have been FDA-approved can be legally administered in the U.S. This is important because if a licensure was to be revoked for a specific vaccine it would have significant impacts on accessing that vaccine in terms of just basic supply as well as the legal ramifications of administering an unlicensed product. </a:t>
            </a:r>
          </a:p>
          <a:p>
            <a:endParaRPr lang="en-US"/>
          </a:p>
          <a:p>
            <a:r>
              <a:rPr lang="en-US"/>
              <a:t>The other point to emphasize is a bit of distinction from ACIP. FDA is a regulatory agency with drug and vaccine approval standards set in FDA regulations beyond the Commissioner’s unilateral control. We have been advised by our national partners that there is more opportunity for legal review of major regulatory changes than there is with ACIP. Additionally, FDA’s budget is set by Congress, and significant funding changes need Congressional approval. So these are all important pieces of the puzzle, and hopefully somewhat comforting.</a:t>
            </a:r>
          </a:p>
          <a:p>
            <a:endParaRPr lang="en-US"/>
          </a:p>
        </p:txBody>
      </p:sp>
      <p:sp>
        <p:nvSpPr>
          <p:cNvPr id="4" name="Slide Number Placeholder 3"/>
          <p:cNvSpPr>
            <a:spLocks noGrp="1"/>
          </p:cNvSpPr>
          <p:nvPr>
            <p:ph type="sldNum" sz="quarter" idx="5"/>
          </p:nvPr>
        </p:nvSpPr>
        <p:spPr/>
        <p:txBody>
          <a:bodyPr/>
          <a:lstStyle/>
          <a:p>
            <a:fld id="{507BB18D-BBAE-4F1F-A0A3-CA4B9F4D498F}" type="slidenum">
              <a:rPr lang="en-US" smtClean="0"/>
              <a:t>58</a:t>
            </a:fld>
            <a:endParaRPr lang="en-US"/>
          </a:p>
        </p:txBody>
      </p:sp>
    </p:spTree>
    <p:extLst>
      <p:ext uri="{BB962C8B-B14F-4D97-AF65-F5344CB8AC3E}">
        <p14:creationId xmlns:p14="http://schemas.microsoft.com/office/powerpoint/2010/main" val="16670656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 want to say next is important. Vaccines are still the social norm. We regularly see evidence of this in Vermont in not only the questions and engagement we have from the community around vaccines, but also in our high coverage rates. Even though we were saying that we want higher MMR coverage rates earlier, we were also looking at rates that were telling us that nearly 9 out of 10 parents of 2 years has chosen to vaccinate their child against measles. We also have some recent national polling here that I won’t go into detail, but that shows there is strong support for vaccines nationally. We are hearing a vocal minority that is driving the public conversation about vaccines. And, yes, there are lots of parents that have questions about vaccines or may express some hesitancy or concerns as a part of their vaccine journey. But, we should expect to be in dialogue with parents and families about their child’s care. </a:t>
            </a:r>
          </a:p>
          <a:p>
            <a:endParaRPr lang="en-US"/>
          </a:p>
          <a:p>
            <a:r>
              <a:rPr lang="en-US"/>
              <a:t>The point here is that what this is telling us is that we have a majority who want access to vaccines and we would expect to see that silent majority become vocal if vaccine access is curtailed through vaccine licenses being revoked. </a:t>
            </a:r>
          </a:p>
          <a:p>
            <a:endParaRPr lang="en-US"/>
          </a:p>
          <a:p>
            <a:r>
              <a:rPr lang="en-US"/>
              <a:t>Partnership to Fight Infectious Disease released results of a public opinion poll that revealed most American voters support continued availability of FDA approved vaccines.  In fact, 74% of American voters believe the US should prioritize having FDA vaccines widely available. In that same poll, 81% of voters felt that it is important for the US to remain a leader in developing vaccines, and about 70% of those who responded to the poll voiced concern over declining vaccine rates among children. </a:t>
            </a:r>
          </a:p>
          <a:p>
            <a:endParaRPr lang="en-US"/>
          </a:p>
          <a:p>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59</a:t>
            </a:fld>
            <a:endParaRPr lang="en-US"/>
          </a:p>
        </p:txBody>
      </p:sp>
    </p:spTree>
    <p:extLst>
      <p:ext uri="{BB962C8B-B14F-4D97-AF65-F5344CB8AC3E}">
        <p14:creationId xmlns:p14="http://schemas.microsoft.com/office/powerpoint/2010/main" val="4024759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6</a:t>
            </a:fld>
            <a:endParaRPr lang="en-US"/>
          </a:p>
        </p:txBody>
      </p:sp>
    </p:spTree>
    <p:extLst>
      <p:ext uri="{BB962C8B-B14F-4D97-AF65-F5344CB8AC3E}">
        <p14:creationId xmlns:p14="http://schemas.microsoft.com/office/powerpoint/2010/main" val="23187337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 sure you are all aware through your own visits to CDC’s website as well as well as through headlines like those shown here that there have been some changes in CDC’s website.</a:t>
            </a:r>
          </a:p>
          <a:p>
            <a:endParaRPr lang="en-US"/>
          </a:p>
          <a:p>
            <a:r>
              <a:rPr lang="en-US"/>
              <a:t>For example, we saw this happen with the mpox interim clinical considerations. I just want to point out that we have identified that it won’t necessarily accurately reflect the date of change either at the bottom of the page which I this image on the bottom right hand corner or in the summary of recent changes as you see in the top right hand corner. It seems as if the banner that we have a screenshot of here is the forewarning that any page may be changed.</a:t>
            </a:r>
          </a:p>
        </p:txBody>
      </p:sp>
      <p:sp>
        <p:nvSpPr>
          <p:cNvPr id="4" name="Slide Number Placeholder 3"/>
          <p:cNvSpPr>
            <a:spLocks noGrp="1"/>
          </p:cNvSpPr>
          <p:nvPr>
            <p:ph type="sldNum" sz="quarter" idx="5"/>
          </p:nvPr>
        </p:nvSpPr>
        <p:spPr/>
        <p:txBody>
          <a:bodyPr/>
          <a:lstStyle/>
          <a:p>
            <a:fld id="{D015CBDD-436F-4787-A35C-DB0FBC8BB9CC}" type="slidenum">
              <a:rPr lang="en-US" smtClean="0"/>
              <a:t>60</a:t>
            </a:fld>
            <a:endParaRPr lang="en-US"/>
          </a:p>
        </p:txBody>
      </p:sp>
    </p:spTree>
    <p:extLst>
      <p:ext uri="{BB962C8B-B14F-4D97-AF65-F5344CB8AC3E}">
        <p14:creationId xmlns:p14="http://schemas.microsoft.com/office/powerpoint/2010/main" val="3931687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ECE26-0F2C-0693-E6EE-CDA86F5FC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5C492-3574-99AB-1DE9-82906FF825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845A1C-07F2-29BA-8540-B135DA7D5ED5}"/>
              </a:ext>
            </a:extLst>
          </p:cNvPr>
          <p:cNvSpPr>
            <a:spLocks noGrp="1"/>
          </p:cNvSpPr>
          <p:nvPr>
            <p:ph type="body" idx="1"/>
          </p:nvPr>
        </p:nvSpPr>
        <p:spPr/>
        <p:txBody>
          <a:bodyPr/>
          <a:lstStyle/>
          <a:p>
            <a:r>
              <a:rPr lang="en-US"/>
              <a:t>Next, we will talk about Nirsevimab administration – something we have seen on the rise this year.</a:t>
            </a:r>
          </a:p>
        </p:txBody>
      </p:sp>
      <p:sp>
        <p:nvSpPr>
          <p:cNvPr id="4" name="Slide Number Placeholder 3">
            <a:extLst>
              <a:ext uri="{FF2B5EF4-FFF2-40B4-BE49-F238E27FC236}">
                <a16:creationId xmlns:a16="http://schemas.microsoft.com/office/drawing/2014/main" id="{C84F8E00-C03B-D338-6851-FA394E8BDF89}"/>
              </a:ext>
            </a:extLst>
          </p:cNvPr>
          <p:cNvSpPr>
            <a:spLocks noGrp="1"/>
          </p:cNvSpPr>
          <p:nvPr>
            <p:ph type="sldNum" sz="quarter" idx="5"/>
          </p:nvPr>
        </p:nvSpPr>
        <p:spPr/>
        <p:txBody>
          <a:bodyPr/>
          <a:lstStyle/>
          <a:p>
            <a:fld id="{D015CBDD-436F-4787-A35C-DB0FBC8BB9CC}" type="slidenum">
              <a:rPr lang="en-US" smtClean="0"/>
              <a:t>61</a:t>
            </a:fld>
            <a:endParaRPr lang="en-US"/>
          </a:p>
        </p:txBody>
      </p:sp>
    </p:spTree>
    <p:extLst>
      <p:ext uri="{BB962C8B-B14F-4D97-AF65-F5344CB8AC3E}">
        <p14:creationId xmlns:p14="http://schemas.microsoft.com/office/powerpoint/2010/main" val="23311603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to note that if it were to be necessary, one of our national partners, Immunize.org, has all VISs and MMWRs downloaded and available if needed. </a:t>
            </a:r>
          </a:p>
          <a:p>
            <a:endParaRPr lang="en-US"/>
          </a:p>
          <a:p>
            <a:r>
              <a:rPr lang="en-US"/>
              <a:t>If you find resources or information is missing that you need due to any changes in the wording on clinical guidance pages, please reach out to us. </a:t>
            </a:r>
          </a:p>
          <a:p>
            <a:endParaRPr lang="en-US"/>
          </a:p>
          <a:p>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62</a:t>
            </a:fld>
            <a:endParaRPr lang="en-US"/>
          </a:p>
        </p:txBody>
      </p:sp>
    </p:spTree>
    <p:extLst>
      <p:ext uri="{BB962C8B-B14F-4D97-AF65-F5344CB8AC3E}">
        <p14:creationId xmlns:p14="http://schemas.microsoft.com/office/powerpoint/2010/main" val="10895534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Considering some of the uncertainties around future availability of CDC vaccination resources, we wanted to share other reputable immunization websites.  This is not a comprehensive list, but it is a fair start.  </a:t>
            </a:r>
          </a:p>
          <a:p>
            <a:endParaRPr lang="en-US"/>
          </a:p>
          <a:p>
            <a:r>
              <a:rPr lang="en-US"/>
              <a:t>Your local epidemiologist, the last link on this slide, has an email subscription option. </a:t>
            </a:r>
          </a:p>
        </p:txBody>
      </p:sp>
      <p:sp>
        <p:nvSpPr>
          <p:cNvPr id="4" name="Slide Number Placeholder 3"/>
          <p:cNvSpPr>
            <a:spLocks noGrp="1"/>
          </p:cNvSpPr>
          <p:nvPr>
            <p:ph type="sldNum" sz="quarter" idx="5"/>
          </p:nvPr>
        </p:nvSpPr>
        <p:spPr/>
        <p:txBody>
          <a:bodyPr/>
          <a:lstStyle/>
          <a:p>
            <a:fld id="{507BB18D-BBAE-4F1F-A0A3-CA4B9F4D498F}" type="slidenum">
              <a:rPr lang="en-US" smtClean="0"/>
              <a:t>63</a:t>
            </a:fld>
            <a:endParaRPr lang="en-US"/>
          </a:p>
        </p:txBody>
      </p:sp>
    </p:spTree>
    <p:extLst>
      <p:ext uri="{BB962C8B-B14F-4D97-AF65-F5344CB8AC3E}">
        <p14:creationId xmlns:p14="http://schemas.microsoft.com/office/powerpoint/2010/main" val="33120132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35ED9-527F-1904-2769-5958EB8387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C0C61-13A7-7A25-FE2C-DD8BE354F6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DE295-01D0-DF6B-E81B-464E99957507}"/>
              </a:ext>
            </a:extLst>
          </p:cNvPr>
          <p:cNvSpPr>
            <a:spLocks noGrp="1"/>
          </p:cNvSpPr>
          <p:nvPr>
            <p:ph type="body" idx="1"/>
          </p:nvPr>
        </p:nvSpPr>
        <p:spPr/>
        <p:txBody>
          <a:bodyPr/>
          <a:lstStyle/>
          <a:p>
            <a:r>
              <a:rPr lang="en-US"/>
              <a:t>Next, we will talk about Nirsevimab administration – something we have seen on the rise this year.</a:t>
            </a:r>
          </a:p>
        </p:txBody>
      </p:sp>
      <p:sp>
        <p:nvSpPr>
          <p:cNvPr id="4" name="Slide Number Placeholder 3">
            <a:extLst>
              <a:ext uri="{FF2B5EF4-FFF2-40B4-BE49-F238E27FC236}">
                <a16:creationId xmlns:a16="http://schemas.microsoft.com/office/drawing/2014/main" id="{CAF53C29-8524-1083-3BD6-2183A78391AF}"/>
              </a:ext>
            </a:extLst>
          </p:cNvPr>
          <p:cNvSpPr>
            <a:spLocks noGrp="1"/>
          </p:cNvSpPr>
          <p:nvPr>
            <p:ph type="sldNum" sz="quarter" idx="5"/>
          </p:nvPr>
        </p:nvSpPr>
        <p:spPr/>
        <p:txBody>
          <a:bodyPr/>
          <a:lstStyle/>
          <a:p>
            <a:fld id="{D015CBDD-436F-4787-A35C-DB0FBC8BB9CC}" type="slidenum">
              <a:rPr lang="en-US" smtClean="0"/>
              <a:t>64</a:t>
            </a:fld>
            <a:endParaRPr lang="en-US"/>
          </a:p>
        </p:txBody>
      </p:sp>
    </p:spTree>
    <p:extLst>
      <p:ext uri="{BB962C8B-B14F-4D97-AF65-F5344CB8AC3E}">
        <p14:creationId xmlns:p14="http://schemas.microsoft.com/office/powerpoint/2010/main" val="22480429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have seen recently in the news a number of stories about states restricting messenger RNA vaccines and may have even heard rumors about messenger RNA vaccine access being curtailed federally. And, it is true, there are a number of states that have bills that are being debated on messenger RNA vaccines. What we often see is that once one state has a bill that several other states will follow with a similar bill. There are lobbying groups that provide the template for the bill and freely share it across the country trying to find someone in each state to sponsor the bill. So we will likely continue to see these bills. We have not seen this bill in Vermont at this time and hopefully will not. </a:t>
            </a:r>
          </a:p>
          <a:p>
            <a:endParaRPr lang="en-US"/>
          </a:p>
          <a:p>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65</a:t>
            </a:fld>
            <a:endParaRPr lang="en-US"/>
          </a:p>
        </p:txBody>
      </p:sp>
    </p:spTree>
    <p:extLst>
      <p:ext uri="{BB962C8B-B14F-4D97-AF65-F5344CB8AC3E}">
        <p14:creationId xmlns:p14="http://schemas.microsoft.com/office/powerpoint/2010/main" val="252483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I do want to provide context to the rumors at the federal level. There have been some rumors that the intention is to ban messenger RNA vaccines at the federal level. For what we know, we need to start with understanding that there is currently two different ways these vaccines are available – some messenger RNA vaccines, particularly those for 6 months – 11 years, are available under EUA, or emergency use authorization. Those for 12 years and older, or Spikevax and Comirnaty, are licensed and available under BLA or Biologics License Application like any other routine vaccine. </a:t>
            </a:r>
          </a:p>
          <a:p>
            <a:endParaRPr lang="en-US"/>
          </a:p>
          <a:p>
            <a:r>
              <a:rPr lang="en-US"/>
              <a:t>If we are trying to think of ways these vaccines may disappear from the market or be inaccessible we have a couple of different potential options. The first few are some of those we discussed earlier. One option is the ACIP recommendation for these vaccines could be changed to be for a smaller, more specific population, become shared clinical decision making or could be removed. Second, the vaccines could be removed from the Vaccines for Children list. Third, CDC contracts for messenger RNA vaccines could be pulled. </a:t>
            </a:r>
          </a:p>
          <a:p>
            <a:endParaRPr lang="en-US"/>
          </a:p>
          <a:p>
            <a:r>
              <a:rPr lang="en-US"/>
              <a:t>But, I want to place special attention at this time on the fact that the COVID-19 pediatric vaccines are available for EUA. As you can see here, the type of EUA, the pediatric vaccines are under is a specific type that exists after a public health emergency ends, and it is dependent on the HHS Secretary determining that circumstances exist to justify the authorization. </a:t>
            </a:r>
          </a:p>
          <a:p>
            <a:endParaRPr lang="en-US"/>
          </a:p>
          <a:p>
            <a:r>
              <a:rPr lang="en-US"/>
              <a:t>Now to be clear, we haven’t heard anything specific that causes us to have immediate fear of these EUAs being pulled, but we wanted to provide the context in which these rumors are occurring. And the context is that these pediatric COVID-19 vaccines are perhaps a bit more vulnerable based on their availability under EUA. </a:t>
            </a:r>
          </a:p>
          <a:p>
            <a:endParaRPr lang="en-US"/>
          </a:p>
          <a:p>
            <a:endParaRPr lang="en-US"/>
          </a:p>
          <a:p>
            <a:endParaRPr lang="en-US"/>
          </a:p>
          <a:p>
            <a:r>
              <a:rPr lang="en-US"/>
              <a:t>Products under EUA: </a:t>
            </a:r>
          </a:p>
          <a:p>
            <a:r>
              <a:rPr lang="en-US"/>
              <a:t>COVID-19 messenger RNA vaccines for 6 months – 11 years (Moderna, Pfizer)</a:t>
            </a:r>
          </a:p>
          <a:p>
            <a:r>
              <a:rPr lang="en-US"/>
              <a:t>Novavax COVID-19 vaccine</a:t>
            </a:r>
          </a:p>
          <a:p>
            <a:r>
              <a:rPr lang="en-US" err="1"/>
              <a:t>Jynneos</a:t>
            </a:r>
            <a:r>
              <a:rPr lang="en-US"/>
              <a:t> vaccine (mpox prevention) for under 18 years </a:t>
            </a:r>
          </a:p>
          <a:p>
            <a:endParaRPr lang="en-US"/>
          </a:p>
        </p:txBody>
      </p:sp>
      <p:sp>
        <p:nvSpPr>
          <p:cNvPr id="4" name="Slide Number Placeholder 3"/>
          <p:cNvSpPr>
            <a:spLocks noGrp="1"/>
          </p:cNvSpPr>
          <p:nvPr>
            <p:ph type="sldNum" sz="quarter" idx="5"/>
          </p:nvPr>
        </p:nvSpPr>
        <p:spPr/>
        <p:txBody>
          <a:bodyPr/>
          <a:lstStyle/>
          <a:p>
            <a:fld id="{D015CBDD-436F-4787-A35C-DB0FBC8BB9CC}" type="slidenum">
              <a:rPr lang="en-US" smtClean="0"/>
              <a:t>66</a:t>
            </a:fld>
            <a:endParaRPr lang="en-US"/>
          </a:p>
        </p:txBody>
      </p:sp>
    </p:spTree>
    <p:extLst>
      <p:ext uri="{BB962C8B-B14F-4D97-AF65-F5344CB8AC3E}">
        <p14:creationId xmlns:p14="http://schemas.microsoft.com/office/powerpoint/2010/main" val="29229675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I want to end by saying, regardless of what is happening on the national level, </a:t>
            </a:r>
          </a:p>
        </p:txBody>
      </p:sp>
      <p:sp>
        <p:nvSpPr>
          <p:cNvPr id="4" name="Slide Number Placeholder 3"/>
          <p:cNvSpPr>
            <a:spLocks noGrp="1"/>
          </p:cNvSpPr>
          <p:nvPr>
            <p:ph type="sldNum" sz="quarter" idx="5"/>
          </p:nvPr>
        </p:nvSpPr>
        <p:spPr/>
        <p:txBody>
          <a:bodyPr/>
          <a:lstStyle/>
          <a:p>
            <a:fld id="{507BB18D-BBAE-4F1F-A0A3-CA4B9F4D498F}" type="slidenum">
              <a:rPr lang="en-US" smtClean="0"/>
              <a:t>67</a:t>
            </a:fld>
            <a:endParaRPr lang="en-US"/>
          </a:p>
        </p:txBody>
      </p:sp>
    </p:spTree>
    <p:extLst>
      <p:ext uri="{BB962C8B-B14F-4D97-AF65-F5344CB8AC3E}">
        <p14:creationId xmlns:p14="http://schemas.microsoft.com/office/powerpoint/2010/main" val="23808468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EAF03-CB3D-52C5-D571-CA3734445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826A5-D37C-59A8-E367-877E682B47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48F2B7-8D8F-335D-7B53-71F485061B4B}"/>
              </a:ext>
            </a:extLst>
          </p:cNvPr>
          <p:cNvSpPr>
            <a:spLocks noGrp="1"/>
          </p:cNvSpPr>
          <p:nvPr>
            <p:ph type="body" idx="1"/>
          </p:nvPr>
        </p:nvSpPr>
        <p:spPr/>
        <p:txBody>
          <a:bodyPr/>
          <a:lstStyle/>
          <a:p>
            <a:r>
              <a:rPr lang="en-US"/>
              <a:t>Before we open it to questions, we want to end by again saying, please come join us in Burlington on May 21 for a day of learning and connection. </a:t>
            </a:r>
          </a:p>
        </p:txBody>
      </p:sp>
      <p:sp>
        <p:nvSpPr>
          <p:cNvPr id="4" name="Slide Number Placeholder 3">
            <a:extLst>
              <a:ext uri="{FF2B5EF4-FFF2-40B4-BE49-F238E27FC236}">
                <a16:creationId xmlns:a16="http://schemas.microsoft.com/office/drawing/2014/main" id="{1F7134F7-DC35-3152-5CD1-4E5211EA3077}"/>
              </a:ext>
            </a:extLst>
          </p:cNvPr>
          <p:cNvSpPr>
            <a:spLocks noGrp="1"/>
          </p:cNvSpPr>
          <p:nvPr>
            <p:ph type="sldNum" sz="quarter" idx="5"/>
          </p:nvPr>
        </p:nvSpPr>
        <p:spPr/>
        <p:txBody>
          <a:bodyPr/>
          <a:lstStyle/>
          <a:p>
            <a:fld id="{D015CBDD-436F-4787-A35C-DB0FBC8BB9CC}" type="slidenum">
              <a:rPr lang="en-US" smtClean="0"/>
              <a:t>68</a:t>
            </a:fld>
            <a:endParaRPr lang="en-US"/>
          </a:p>
        </p:txBody>
      </p:sp>
    </p:spTree>
    <p:extLst>
      <p:ext uri="{BB962C8B-B14F-4D97-AF65-F5344CB8AC3E}">
        <p14:creationId xmlns:p14="http://schemas.microsoft.com/office/powerpoint/2010/main" val="41149869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BB18D-BBAE-4F1F-A0A3-CA4B9F4D498F}" type="slidenum">
              <a:rPr lang="en-US" smtClean="0"/>
              <a:t>69</a:t>
            </a:fld>
            <a:endParaRPr lang="en-US"/>
          </a:p>
        </p:txBody>
      </p:sp>
    </p:spTree>
    <p:extLst>
      <p:ext uri="{BB962C8B-B14F-4D97-AF65-F5344CB8AC3E}">
        <p14:creationId xmlns:p14="http://schemas.microsoft.com/office/powerpoint/2010/main" val="841696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of March 7</a:t>
            </a:r>
            <a:r>
              <a:rPr lang="en-US" baseline="30000"/>
              <a:t>th</a:t>
            </a:r>
            <a:r>
              <a:rPr lang="en-US"/>
              <a:t>, CDC reports 222 cases of Measles in the US. Reported cases were in 12 jurisdictions. The bolded states on this slide indicate the three jurisdictions that reported new cases to CDC between February 28</a:t>
            </a:r>
            <a:r>
              <a:rPr lang="en-US" baseline="30000"/>
              <a:t>th</a:t>
            </a:r>
            <a:r>
              <a:rPr lang="en-US"/>
              <a:t> and noon on March 6th . </a:t>
            </a:r>
            <a:r>
              <a:rPr lang="en-US" sz="1200"/>
              <a:t>For comparison, there was a total of 285 cases in 2024. As you have likely seen on the news and through other communications, measles cases are increasing at an alarming rate that is expected to soon surpass the total number of cases seen last year. CDC case and outbreak data is updated weekly, on Fridays, reflect cases reported as of noon on Thursdays. We know that this data is nearly a week old and not a reflection of the actual number of cases nationwide. We can expect to see an update tomorrow that will provide us with an accurate number of cases including those newly reported from the afternoon of March 6</a:t>
            </a:r>
            <a:r>
              <a:rPr lang="en-US" sz="1200" baseline="30000"/>
              <a:t>th</a:t>
            </a:r>
            <a:r>
              <a:rPr lang="en-US" sz="1200"/>
              <a:t> through noon on March 13</a:t>
            </a:r>
            <a:r>
              <a:rPr lang="en-US" sz="1200" baseline="30000"/>
              <a:t>th</a:t>
            </a:r>
            <a:r>
              <a:rPr lang="en-US" sz="1200"/>
              <a:t>.  We encourage all of you to check the update.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Now back to the data. There have been three outbreaks reported this year with a majority of cases being outbreak related.  Let’s dive deeper.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fld id="{507BB18D-BBAE-4F1F-A0A3-CA4B9F4D498F}" type="slidenum">
              <a:rPr lang="en-US" smtClean="0"/>
              <a:t>7</a:t>
            </a:fld>
            <a:endParaRPr lang="en-US"/>
          </a:p>
        </p:txBody>
      </p:sp>
    </p:spTree>
    <p:extLst>
      <p:ext uri="{BB962C8B-B14F-4D97-AF65-F5344CB8AC3E}">
        <p14:creationId xmlns:p14="http://schemas.microsoft.com/office/powerpoint/2010/main" val="957308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Most positive cases were among individuals 19 years and younger, with few cases occurring in the 20 plus year age group.  This data demonstrates that individuals without vaccination, or with unknown vaccine status, are more likely to become infected, with very few cases among individuals who have completed the MMR vaccine series or have partial series completion.  We can see that MMR vaccines provide protection from measles and want to emphasize the importance of making sure everyone is up to date.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I’d like to take a moment to discuss cases reported by health departments that are not yet included in the CDC data- but will hopefully be tomorrow with the update.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507BB18D-BBAE-4F1F-A0A3-CA4B9F4D498F}" type="slidenum">
              <a:rPr lang="en-US" smtClean="0"/>
              <a:t>8</a:t>
            </a:fld>
            <a:endParaRPr lang="en-US"/>
          </a:p>
        </p:txBody>
      </p:sp>
    </p:spTree>
    <p:extLst>
      <p:ext uri="{BB962C8B-B14F-4D97-AF65-F5344CB8AC3E}">
        <p14:creationId xmlns:p14="http://schemas.microsoft.com/office/powerpoint/2010/main" val="3466105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Among the jurisdictions currently reporting measles cases, Texas has the largest count -reporting 223 cases as of March 11</a:t>
            </a:r>
            <a:r>
              <a:rPr lang="en-US" baseline="30000"/>
              <a:t>th</a:t>
            </a:r>
            <a:r>
              <a:rPr lang="en-US"/>
              <a:t>.  Most of these are among unvaccinated school aged children.  There have been 29 hospitalizations, a number that has steadily climbed throughout the outbreak and reminds us of the potential health risks of measles infection.  On February 26</a:t>
            </a:r>
            <a:r>
              <a:rPr lang="en-US" baseline="30000"/>
              <a:t>th</a:t>
            </a:r>
            <a:r>
              <a:rPr lang="en-US"/>
              <a:t>, </a:t>
            </a:r>
            <a:r>
              <a:rPr lang="en-US" err="1"/>
              <a:t>texas</a:t>
            </a:r>
            <a:r>
              <a:rPr lang="en-US"/>
              <a:t> reported the death of an unvaccinated child.  Case updates are posted twice a week on their health department website- specifically on Tuesday and Fridays.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Another state with a large number of cases is New Mexico.  They report 33 cases, and this includes a measles related death on March 6th.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also want to note, that although not in the US, there have been 36 cases in Quebec.  The Quebec outbreak is still active and expected to grow.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more details and the most up to date case and outbreak data for each state, please visit state health department websites as many are reporting updates more frequently than the CDC.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Let's discuss additional cases not yet included in the CDC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07BB18D-BBAE-4F1F-A0A3-CA4B9F4D498F}" type="slidenum">
              <a:rPr lang="en-US" smtClean="0"/>
              <a:t>9</a:t>
            </a:fld>
            <a:endParaRPr lang="en-US"/>
          </a:p>
        </p:txBody>
      </p:sp>
    </p:spTree>
    <p:extLst>
      <p:ext uri="{BB962C8B-B14F-4D97-AF65-F5344CB8AC3E}">
        <p14:creationId xmlns:p14="http://schemas.microsoft.com/office/powerpoint/2010/main" val="402769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lit Screen Title Slide">
    <p:spTree>
      <p:nvGrpSpPr>
        <p:cNvPr id="1" name=""/>
        <p:cNvGrpSpPr/>
        <p:nvPr/>
      </p:nvGrpSpPr>
      <p:grpSpPr>
        <a:xfrm>
          <a:off x="0" y="0"/>
          <a:ext cx="0" cy="0"/>
          <a:chOff x="0" y="0"/>
          <a:chExt cx="0" cy="0"/>
        </a:xfrm>
      </p:grpSpPr>
      <p:sp>
        <p:nvSpPr>
          <p:cNvPr id="12" name="Content Placeholder 21">
            <a:extLst>
              <a:ext uri="{FF2B5EF4-FFF2-40B4-BE49-F238E27FC236}">
                <a16:creationId xmlns:a16="http://schemas.microsoft.com/office/drawing/2014/main" id="{48A7FCA1-3FE6-48AC-95C0-55D266CB5DB0}"/>
              </a:ext>
            </a:extLst>
          </p:cNvPr>
          <p:cNvSpPr>
            <a:spLocks noGrp="1"/>
          </p:cNvSpPr>
          <p:nvPr>
            <p:ph sz="quarter" idx="13" hasCustomPrompt="1"/>
          </p:nvPr>
        </p:nvSpPr>
        <p:spPr>
          <a:xfrm>
            <a:off x="2" y="0"/>
            <a:ext cx="4456671" cy="6858000"/>
          </a:xfrm>
        </p:spPr>
        <p:txBody>
          <a:bodyPr>
            <a:normAutofit/>
          </a:bodyPr>
          <a:lstStyle>
            <a:lvl1pPr marL="0" marR="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sz="2400" b="0"/>
            </a:lvl1pPr>
          </a:lstStyle>
          <a:p>
            <a:pPr marL="0" marR="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Put an image or icon on this side that is related to your presentation. Remember to check or add Alt-text to your image (Review &gt; Accessibility).</a:t>
            </a:r>
          </a:p>
        </p:txBody>
      </p:sp>
      <p:sp>
        <p:nvSpPr>
          <p:cNvPr id="2" name="Title 1">
            <a:extLst>
              <a:ext uri="{FF2B5EF4-FFF2-40B4-BE49-F238E27FC236}">
                <a16:creationId xmlns:a16="http://schemas.microsoft.com/office/drawing/2014/main" id="{510B863C-96B9-4115-9C08-E71570C5F37E}"/>
              </a:ext>
            </a:extLst>
          </p:cNvPr>
          <p:cNvSpPr>
            <a:spLocks noGrp="1"/>
          </p:cNvSpPr>
          <p:nvPr>
            <p:ph type="ctrTitle" hasCustomPrompt="1"/>
          </p:nvPr>
        </p:nvSpPr>
        <p:spPr>
          <a:xfrm>
            <a:off x="4880008" y="480469"/>
            <a:ext cx="6375133" cy="2387600"/>
          </a:xfrm>
        </p:spPr>
        <p:txBody>
          <a:bodyPr anchor="b">
            <a:normAutofit/>
          </a:bodyPr>
          <a:lstStyle>
            <a:lvl1pPr algn="l">
              <a:defRPr sz="4000">
                <a:latin typeface="Franklin Gothic Demi" panose="020B0703020102020204" pitchFamily="34" charset="0"/>
              </a:defRPr>
            </a:lvl1pPr>
          </a:lstStyle>
          <a:p>
            <a:r>
              <a:rPr lang="en-US"/>
              <a:t>Presentation Title</a:t>
            </a:r>
          </a:p>
        </p:txBody>
      </p:sp>
      <p:sp>
        <p:nvSpPr>
          <p:cNvPr id="3" name="Subtitle 2">
            <a:extLst>
              <a:ext uri="{FF2B5EF4-FFF2-40B4-BE49-F238E27FC236}">
                <a16:creationId xmlns:a16="http://schemas.microsoft.com/office/drawing/2014/main" id="{0BE84404-6AAE-4713-8412-14D5B6FB51C5}"/>
              </a:ext>
            </a:extLst>
          </p:cNvPr>
          <p:cNvSpPr>
            <a:spLocks noGrp="1"/>
          </p:cNvSpPr>
          <p:nvPr>
            <p:ph type="subTitle" idx="1" hasCustomPrompt="1"/>
          </p:nvPr>
        </p:nvSpPr>
        <p:spPr>
          <a:xfrm>
            <a:off x="4880011" y="2960144"/>
            <a:ext cx="6375133" cy="1294974"/>
          </a:xfrm>
        </p:spPr>
        <p:txBody>
          <a:bodyPr>
            <a:noAutofit/>
          </a:bodyPr>
          <a:lstStyle>
            <a:lvl1pPr marL="0" indent="0" algn="l">
              <a:buNone/>
              <a:defRPr sz="2400">
                <a:solidFill>
                  <a:schemeClr val="tx1"/>
                </a:solidFill>
                <a:latin typeface="Franklin Gothic Medium" panose="020B06030201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Put a subtitle here if needed.</a:t>
            </a:r>
          </a:p>
        </p:txBody>
      </p:sp>
      <p:pic>
        <p:nvPicPr>
          <p:cNvPr id="8" name="Picture 7" descr="Vermont Department of Health Logo">
            <a:extLst>
              <a:ext uri="{FF2B5EF4-FFF2-40B4-BE49-F238E27FC236}">
                <a16:creationId xmlns:a16="http://schemas.microsoft.com/office/drawing/2014/main" id="{02251580-7171-4B22-A86F-641F2D0E14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1367" y="5925744"/>
            <a:ext cx="1683774" cy="451787"/>
          </a:xfrm>
          <a:prstGeom prst="rect">
            <a:avLst/>
          </a:prstGeom>
        </p:spPr>
      </p:pic>
      <p:sp>
        <p:nvSpPr>
          <p:cNvPr id="7" name="Date">
            <a:extLst>
              <a:ext uri="{FF2B5EF4-FFF2-40B4-BE49-F238E27FC236}">
                <a16:creationId xmlns:a16="http://schemas.microsoft.com/office/drawing/2014/main" id="{6D956C2A-1D08-4F7E-8F15-F176BB2D6502}"/>
              </a:ext>
            </a:extLst>
          </p:cNvPr>
          <p:cNvSpPr>
            <a:spLocks noGrp="1"/>
          </p:cNvSpPr>
          <p:nvPr>
            <p:ph type="body" sz="quarter" idx="14" hasCustomPrompt="1"/>
          </p:nvPr>
        </p:nvSpPr>
        <p:spPr>
          <a:xfrm>
            <a:off x="4880011" y="4530726"/>
            <a:ext cx="6375367" cy="359930"/>
          </a:xfrm>
        </p:spPr>
        <p:txBody>
          <a:bodyPr>
            <a:normAutofit/>
          </a:bodyPr>
          <a:lstStyle>
            <a:lvl1pPr>
              <a:defRPr sz="1800"/>
            </a:lvl1pPr>
          </a:lstStyle>
          <a:p>
            <a:pPr lvl="0"/>
            <a:r>
              <a:rPr lang="en-US"/>
              <a:t>Date</a:t>
            </a:r>
          </a:p>
        </p:txBody>
      </p:sp>
    </p:spTree>
    <p:extLst>
      <p:ext uri="{BB962C8B-B14F-4D97-AF65-F5344CB8AC3E}">
        <p14:creationId xmlns:p14="http://schemas.microsoft.com/office/powerpoint/2010/main" val="529291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3" name="Decorative-Logo">
            <a:extLst>
              <a:ext uri="{FF2B5EF4-FFF2-40B4-BE49-F238E27FC236}">
                <a16:creationId xmlns:a16="http://schemas.microsoft.com/office/drawing/2014/main" id="{19C2C04E-98F3-4E37-95CF-3F1927C4FF4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8795" y="5449400"/>
            <a:ext cx="2380239" cy="638661"/>
          </a:xfrm>
          <a:prstGeom prst="rect">
            <a:avLst/>
          </a:prstGeom>
        </p:spPr>
      </p:pic>
      <p:sp>
        <p:nvSpPr>
          <p:cNvPr id="24" name="Decorative-Rectangle">
            <a:extLst>
              <a:ext uri="{FF2B5EF4-FFF2-40B4-BE49-F238E27FC236}">
                <a16:creationId xmlns:a16="http://schemas.microsoft.com/office/drawing/2014/main" id="{35317015-F85D-4753-B5BA-F9F1A37347C3}"/>
              </a:ext>
              <a:ext uri="{C183D7F6-B498-43B3-948B-1728B52AA6E4}">
                <adec:decorative xmlns:adec="http://schemas.microsoft.com/office/drawing/2017/decorative" val="1"/>
              </a:ext>
            </a:extLst>
          </p:cNvPr>
          <p:cNvSpPr/>
          <p:nvPr userDrawn="1"/>
        </p:nvSpPr>
        <p:spPr>
          <a:xfrm>
            <a:off x="-1" y="-30702"/>
            <a:ext cx="12192001" cy="3373992"/>
          </a:xfrm>
          <a:prstGeom prst="rect">
            <a:avLst/>
          </a:prstGeom>
          <a:solidFill>
            <a:srgbClr val="0071A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25" name="email address">
            <a:extLst>
              <a:ext uri="{FF2B5EF4-FFF2-40B4-BE49-F238E27FC236}">
                <a16:creationId xmlns:a16="http://schemas.microsoft.com/office/drawing/2014/main" id="{31EC38E7-90DC-4240-BB07-17CB10FC0E81}"/>
              </a:ext>
            </a:extLst>
          </p:cNvPr>
          <p:cNvSpPr>
            <a:spLocks noGrp="1"/>
          </p:cNvSpPr>
          <p:nvPr>
            <p:ph type="body" sz="quarter" idx="12" hasCustomPrompt="1"/>
          </p:nvPr>
        </p:nvSpPr>
        <p:spPr>
          <a:xfrm>
            <a:off x="2327399" y="4743945"/>
            <a:ext cx="5606428" cy="439738"/>
          </a:xfrm>
        </p:spPr>
        <p:txBody>
          <a:bodyPr>
            <a:normAutofit/>
          </a:bodyPr>
          <a:lstStyle>
            <a:lvl1pPr marL="0" indent="0">
              <a:buFont typeface="Arial" panose="020B0604020202020204" pitchFamily="34" charset="0"/>
              <a:buNone/>
              <a:defRPr sz="2400">
                <a:solidFill>
                  <a:schemeClr val="tx1"/>
                </a:solidFill>
              </a:defRPr>
            </a:lvl1pPr>
            <a:lvl2pPr marL="257175" indent="0">
              <a:buNone/>
              <a:defRPr/>
            </a:lvl2pPr>
            <a:lvl3pPr marL="514350" indent="0">
              <a:buNone/>
              <a:defRPr/>
            </a:lvl3pPr>
            <a:lvl4pPr marL="771525" indent="0">
              <a:buNone/>
              <a:defRPr/>
            </a:lvl4pPr>
            <a:lvl5pPr marL="1028700" indent="0">
              <a:buNone/>
              <a:defRPr/>
            </a:lvl5pPr>
          </a:lstStyle>
          <a:p>
            <a:pPr lvl="0"/>
            <a:r>
              <a:rPr lang="en-US"/>
              <a:t>Type email here (First.Last@vermont.gov)</a:t>
            </a:r>
          </a:p>
        </p:txBody>
      </p:sp>
      <p:sp>
        <p:nvSpPr>
          <p:cNvPr id="31" name="healthvermont.gov">
            <a:extLst>
              <a:ext uri="{FF2B5EF4-FFF2-40B4-BE49-F238E27FC236}">
                <a16:creationId xmlns:a16="http://schemas.microsoft.com/office/drawing/2014/main" id="{4C596046-DA51-49D0-8BCC-BDCE7C4D0FA6}"/>
              </a:ext>
            </a:extLst>
          </p:cNvPr>
          <p:cNvSpPr>
            <a:spLocks noGrp="1"/>
          </p:cNvSpPr>
          <p:nvPr>
            <p:ph type="body" sz="quarter" idx="17" hasCustomPrompt="1"/>
          </p:nvPr>
        </p:nvSpPr>
        <p:spPr>
          <a:xfrm>
            <a:off x="2327081" y="5196483"/>
            <a:ext cx="5606428" cy="439738"/>
          </a:xfrm>
        </p:spPr>
        <p:txBody>
          <a:bodyPr>
            <a:normAutofit/>
          </a:bodyPr>
          <a:lstStyle>
            <a:lvl1pPr marL="0" indent="0">
              <a:buFont typeface="Arial" panose="020B0604020202020204" pitchFamily="34" charset="0"/>
              <a:buNone/>
              <a:defRPr sz="2400">
                <a:solidFill>
                  <a:schemeClr val="tx1"/>
                </a:solidFill>
              </a:defRPr>
            </a:lvl1pPr>
            <a:lvl2pPr marL="257175" indent="0">
              <a:buNone/>
              <a:defRPr/>
            </a:lvl2pPr>
            <a:lvl3pPr marL="514350" indent="0">
              <a:buNone/>
              <a:defRPr/>
            </a:lvl3pPr>
            <a:lvl4pPr marL="771525" indent="0">
              <a:buNone/>
              <a:defRPr/>
            </a:lvl4pPr>
            <a:lvl5pPr marL="1028700" indent="0">
              <a:buNone/>
              <a:defRPr/>
            </a:lvl5pPr>
          </a:lstStyle>
          <a:p>
            <a:pPr lvl="0"/>
            <a:r>
              <a:rPr lang="en-US"/>
              <a:t>Type short URL here (HealthVermont.gov)</a:t>
            </a:r>
          </a:p>
        </p:txBody>
      </p:sp>
      <p:sp>
        <p:nvSpPr>
          <p:cNvPr id="4" name="TextBox 3">
            <a:extLst>
              <a:ext uri="{FF2B5EF4-FFF2-40B4-BE49-F238E27FC236}">
                <a16:creationId xmlns:a16="http://schemas.microsoft.com/office/drawing/2014/main" id="{D79E4C8E-D2A7-B932-1D55-FFC303FE029C}"/>
              </a:ext>
            </a:extLst>
          </p:cNvPr>
          <p:cNvSpPr txBox="1"/>
          <p:nvPr userDrawn="1"/>
        </p:nvSpPr>
        <p:spPr>
          <a:xfrm>
            <a:off x="1324575" y="3937234"/>
            <a:ext cx="4047525" cy="535531"/>
          </a:xfrm>
          <a:prstGeom prst="rect">
            <a:avLst/>
          </a:prstGeom>
          <a:noFill/>
        </p:spPr>
        <p:txBody>
          <a:bodyPr wrap="square" rtlCol="0">
            <a:spAutoFit/>
          </a:bodyPr>
          <a:lstStyle/>
          <a:p>
            <a:pPr marL="0" lvl="0" indent="0" algn="l" defTabSz="514350" rtl="0" eaLnBrk="1" latinLnBrk="0" hangingPunct="1">
              <a:lnSpc>
                <a:spcPct val="90000"/>
              </a:lnSpc>
              <a:spcBef>
                <a:spcPts val="563"/>
              </a:spcBef>
              <a:buFont typeface="Arial" panose="020B0604020202020204" pitchFamily="34" charset="0"/>
              <a:buNone/>
            </a:pPr>
            <a:r>
              <a:rPr lang="en-US" sz="3200" kern="1200">
                <a:solidFill>
                  <a:schemeClr val="tx1"/>
                </a:solidFill>
                <a:latin typeface="+mj-lt"/>
                <a:ea typeface="+mn-ea"/>
                <a:cs typeface="+mn-cs"/>
              </a:rPr>
              <a:t>Let’s stay in touch.</a:t>
            </a:r>
          </a:p>
        </p:txBody>
      </p:sp>
      <p:sp>
        <p:nvSpPr>
          <p:cNvPr id="5" name="TextBox 4">
            <a:extLst>
              <a:ext uri="{FF2B5EF4-FFF2-40B4-BE49-F238E27FC236}">
                <a16:creationId xmlns:a16="http://schemas.microsoft.com/office/drawing/2014/main" id="{30382BC2-C7BE-F883-F204-1B57159EED5B}"/>
              </a:ext>
            </a:extLst>
          </p:cNvPr>
          <p:cNvSpPr txBox="1"/>
          <p:nvPr userDrawn="1"/>
        </p:nvSpPr>
        <p:spPr>
          <a:xfrm>
            <a:off x="1324575" y="4751448"/>
            <a:ext cx="1085250" cy="424732"/>
          </a:xfrm>
          <a:prstGeom prst="rect">
            <a:avLst/>
          </a:prstGeom>
          <a:noFill/>
        </p:spPr>
        <p:txBody>
          <a:bodyPr wrap="square" rtlCol="0">
            <a:spAutoFit/>
          </a:bodyPr>
          <a:lstStyle/>
          <a:p>
            <a:pPr marL="0" lvl="0" indent="0" algn="l" defTabSz="514350" rtl="0" eaLnBrk="1" latinLnBrk="0" hangingPunct="1">
              <a:lnSpc>
                <a:spcPct val="90000"/>
              </a:lnSpc>
              <a:spcBef>
                <a:spcPts val="563"/>
              </a:spcBef>
              <a:buFont typeface="Arial" panose="020B0604020202020204" pitchFamily="34" charset="0"/>
              <a:buNone/>
            </a:pPr>
            <a:r>
              <a:rPr lang="en-US" sz="2400" kern="1200">
                <a:solidFill>
                  <a:schemeClr val="tx1"/>
                </a:solidFill>
                <a:latin typeface="+mj-lt"/>
                <a:ea typeface="+mn-ea"/>
                <a:cs typeface="+mn-cs"/>
              </a:rPr>
              <a:t>Email:</a:t>
            </a:r>
            <a:endParaRPr lang="en-US" sz="3600" kern="1200">
              <a:solidFill>
                <a:schemeClr val="tx1"/>
              </a:solidFill>
              <a:latin typeface="+mj-lt"/>
              <a:ea typeface="+mn-ea"/>
              <a:cs typeface="+mn-cs"/>
            </a:endParaRPr>
          </a:p>
        </p:txBody>
      </p:sp>
      <p:sp>
        <p:nvSpPr>
          <p:cNvPr id="8" name="TextBox 7">
            <a:extLst>
              <a:ext uri="{FF2B5EF4-FFF2-40B4-BE49-F238E27FC236}">
                <a16:creationId xmlns:a16="http://schemas.microsoft.com/office/drawing/2014/main" id="{DF32A187-27F1-321A-3EDD-9E635EC48C41}"/>
              </a:ext>
            </a:extLst>
          </p:cNvPr>
          <p:cNvSpPr txBox="1"/>
          <p:nvPr userDrawn="1"/>
        </p:nvSpPr>
        <p:spPr>
          <a:xfrm>
            <a:off x="1324575" y="5203986"/>
            <a:ext cx="1085250" cy="424732"/>
          </a:xfrm>
          <a:prstGeom prst="rect">
            <a:avLst/>
          </a:prstGeom>
          <a:noFill/>
        </p:spPr>
        <p:txBody>
          <a:bodyPr wrap="square" rtlCol="0">
            <a:spAutoFit/>
          </a:bodyPr>
          <a:lstStyle/>
          <a:p>
            <a:pPr marL="0" lvl="0" indent="0" algn="l" defTabSz="514350" rtl="0" eaLnBrk="1" latinLnBrk="0" hangingPunct="1">
              <a:lnSpc>
                <a:spcPct val="90000"/>
              </a:lnSpc>
              <a:spcBef>
                <a:spcPts val="563"/>
              </a:spcBef>
              <a:buFont typeface="Arial" panose="020B0604020202020204" pitchFamily="34" charset="0"/>
              <a:buNone/>
            </a:pPr>
            <a:r>
              <a:rPr lang="en-US" sz="2400" kern="1200">
                <a:solidFill>
                  <a:schemeClr val="tx1"/>
                </a:solidFill>
                <a:latin typeface="+mj-lt"/>
                <a:ea typeface="+mn-ea"/>
                <a:cs typeface="+mn-cs"/>
              </a:rPr>
              <a:t>Web:</a:t>
            </a:r>
            <a:endParaRPr lang="en-US" sz="3600" kern="1200">
              <a:solidFill>
                <a:schemeClr val="tx1"/>
              </a:solidFill>
              <a:latin typeface="+mj-lt"/>
              <a:ea typeface="+mn-ea"/>
              <a:cs typeface="+mn-cs"/>
            </a:endParaRPr>
          </a:p>
        </p:txBody>
      </p:sp>
      <p:sp>
        <p:nvSpPr>
          <p:cNvPr id="9" name="TextBox 8">
            <a:extLst>
              <a:ext uri="{FF2B5EF4-FFF2-40B4-BE49-F238E27FC236}">
                <a16:creationId xmlns:a16="http://schemas.microsoft.com/office/drawing/2014/main" id="{0C8AC44E-2926-D448-B2DF-FEB96A17C1D7}"/>
              </a:ext>
            </a:extLst>
          </p:cNvPr>
          <p:cNvSpPr txBox="1"/>
          <p:nvPr userDrawn="1"/>
        </p:nvSpPr>
        <p:spPr>
          <a:xfrm>
            <a:off x="1324575" y="5642621"/>
            <a:ext cx="1085250" cy="424732"/>
          </a:xfrm>
          <a:prstGeom prst="rect">
            <a:avLst/>
          </a:prstGeom>
          <a:noFill/>
        </p:spPr>
        <p:txBody>
          <a:bodyPr wrap="square" rtlCol="0">
            <a:spAutoFit/>
          </a:bodyPr>
          <a:lstStyle/>
          <a:p>
            <a:pPr marL="0" lvl="0" indent="0" algn="l" defTabSz="514350" rtl="0" eaLnBrk="1" latinLnBrk="0" hangingPunct="1">
              <a:lnSpc>
                <a:spcPct val="90000"/>
              </a:lnSpc>
              <a:spcBef>
                <a:spcPts val="563"/>
              </a:spcBef>
              <a:buFont typeface="Arial" panose="020B0604020202020204" pitchFamily="34" charset="0"/>
              <a:buNone/>
            </a:pPr>
            <a:r>
              <a:rPr lang="en-US" sz="2400" kern="1200">
                <a:solidFill>
                  <a:schemeClr val="tx1"/>
                </a:solidFill>
                <a:latin typeface="+mj-lt"/>
                <a:ea typeface="+mn-ea"/>
                <a:cs typeface="+mn-cs"/>
              </a:rPr>
              <a:t>Social:</a:t>
            </a:r>
            <a:endParaRPr lang="en-US" sz="3600" kern="1200">
              <a:solidFill>
                <a:schemeClr val="tx1"/>
              </a:solidFill>
              <a:latin typeface="+mj-lt"/>
              <a:ea typeface="+mn-ea"/>
              <a:cs typeface="+mn-cs"/>
            </a:endParaRPr>
          </a:p>
        </p:txBody>
      </p:sp>
      <p:sp>
        <p:nvSpPr>
          <p:cNvPr id="10" name="TextBox 9">
            <a:extLst>
              <a:ext uri="{FF2B5EF4-FFF2-40B4-BE49-F238E27FC236}">
                <a16:creationId xmlns:a16="http://schemas.microsoft.com/office/drawing/2014/main" id="{CD5DBC0D-AA33-125D-EE89-E1AEC2AAC359}"/>
              </a:ext>
            </a:extLst>
          </p:cNvPr>
          <p:cNvSpPr txBox="1"/>
          <p:nvPr userDrawn="1"/>
        </p:nvSpPr>
        <p:spPr>
          <a:xfrm>
            <a:off x="2327081" y="5642621"/>
            <a:ext cx="4047525" cy="424732"/>
          </a:xfrm>
          <a:prstGeom prst="rect">
            <a:avLst/>
          </a:prstGeom>
          <a:noFill/>
        </p:spPr>
        <p:txBody>
          <a:bodyPr wrap="square" rtlCol="0">
            <a:spAutoFit/>
          </a:bodyPr>
          <a:lstStyle/>
          <a:p>
            <a:pPr marL="0" lvl="0" indent="0" algn="l" defTabSz="514350" rtl="0" eaLnBrk="1" latinLnBrk="0" hangingPunct="1">
              <a:lnSpc>
                <a:spcPct val="90000"/>
              </a:lnSpc>
              <a:spcBef>
                <a:spcPts val="563"/>
              </a:spcBef>
              <a:buFont typeface="Arial" panose="020B0604020202020204" pitchFamily="34" charset="0"/>
              <a:buNone/>
            </a:pPr>
            <a:r>
              <a:rPr lang="en-US" sz="2400" kern="1200">
                <a:solidFill>
                  <a:schemeClr val="tx1"/>
                </a:solidFill>
                <a:latin typeface="+mn-lt"/>
                <a:ea typeface="+mn-ea"/>
                <a:cs typeface="+mn-cs"/>
              </a:rPr>
              <a:t>@HealthVermont.gov</a:t>
            </a:r>
          </a:p>
        </p:txBody>
      </p:sp>
      <p:sp>
        <p:nvSpPr>
          <p:cNvPr id="11" name="TextBox 10">
            <a:extLst>
              <a:ext uri="{FF2B5EF4-FFF2-40B4-BE49-F238E27FC236}">
                <a16:creationId xmlns:a16="http://schemas.microsoft.com/office/drawing/2014/main" id="{20A21F0B-DDF8-F94D-0DA6-9E8D0DAA8DA9}"/>
              </a:ext>
            </a:extLst>
          </p:cNvPr>
          <p:cNvSpPr txBox="1"/>
          <p:nvPr userDrawn="1"/>
        </p:nvSpPr>
        <p:spPr>
          <a:xfrm>
            <a:off x="1324575" y="2509384"/>
            <a:ext cx="6608934" cy="646331"/>
          </a:xfrm>
          <a:prstGeom prst="rect">
            <a:avLst/>
          </a:prstGeom>
          <a:noFill/>
        </p:spPr>
        <p:txBody>
          <a:bodyPr wrap="square" rtlCol="0" anchor="b">
            <a:spAutoFit/>
          </a:bodyPr>
          <a:lstStyle/>
          <a:p>
            <a:pPr marL="0" lvl="0" indent="0" algn="l" defTabSz="514350" rtl="0" eaLnBrk="1" latinLnBrk="0" hangingPunct="1">
              <a:lnSpc>
                <a:spcPct val="90000"/>
              </a:lnSpc>
              <a:spcBef>
                <a:spcPts val="563"/>
              </a:spcBef>
              <a:buFont typeface="Arial" panose="020B0604020202020204" pitchFamily="34" charset="0"/>
              <a:buNone/>
            </a:pPr>
            <a:r>
              <a:rPr lang="en-US" sz="4000" kern="1200">
                <a:solidFill>
                  <a:schemeClr val="bg1"/>
                </a:solidFill>
                <a:latin typeface="+mj-lt"/>
                <a:ea typeface="+mn-ea"/>
                <a:cs typeface="+mn-cs"/>
              </a:rPr>
              <a:t>Thank you!</a:t>
            </a:r>
          </a:p>
        </p:txBody>
      </p:sp>
    </p:spTree>
    <p:extLst>
      <p:ext uri="{BB962C8B-B14F-4D97-AF65-F5344CB8AC3E}">
        <p14:creationId xmlns:p14="http://schemas.microsoft.com/office/powerpoint/2010/main" val="97548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5317015-F85D-4753-B5BA-F9F1A37347C3}"/>
              </a:ext>
            </a:extLst>
          </p:cNvPr>
          <p:cNvSpPr/>
          <p:nvPr userDrawn="1"/>
        </p:nvSpPr>
        <p:spPr>
          <a:xfrm>
            <a:off x="-1" y="3484008"/>
            <a:ext cx="12192001" cy="337399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pic>
        <p:nvPicPr>
          <p:cNvPr id="23" name="Picture 22">
            <a:extLst>
              <a:ext uri="{FF2B5EF4-FFF2-40B4-BE49-F238E27FC236}">
                <a16:creationId xmlns:a16="http://schemas.microsoft.com/office/drawing/2014/main" id="{19C2C04E-98F3-4E37-95CF-3F1927C4FF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317" y="743409"/>
            <a:ext cx="2380239" cy="638661"/>
          </a:xfrm>
          <a:prstGeom prst="rect">
            <a:avLst/>
          </a:prstGeom>
        </p:spPr>
      </p:pic>
      <p:sp>
        <p:nvSpPr>
          <p:cNvPr id="25" name="Text Placeholder 11">
            <a:extLst>
              <a:ext uri="{FF2B5EF4-FFF2-40B4-BE49-F238E27FC236}">
                <a16:creationId xmlns:a16="http://schemas.microsoft.com/office/drawing/2014/main" id="{31EC38E7-90DC-4240-BB07-17CB10FC0E81}"/>
              </a:ext>
            </a:extLst>
          </p:cNvPr>
          <p:cNvSpPr>
            <a:spLocks noGrp="1"/>
          </p:cNvSpPr>
          <p:nvPr>
            <p:ph type="body" sz="quarter" idx="12"/>
          </p:nvPr>
        </p:nvSpPr>
        <p:spPr>
          <a:xfrm>
            <a:off x="5028557" y="4919056"/>
            <a:ext cx="5606428" cy="439738"/>
          </a:xfrm>
        </p:spPr>
        <p:txBody>
          <a:bodyPr>
            <a:normAutofit/>
          </a:bodyPr>
          <a:lstStyle>
            <a:lvl1pPr marL="0" indent="0">
              <a:buFont typeface="Arial" panose="020B0604020202020204" pitchFamily="34" charset="0"/>
              <a:buNone/>
              <a:defRPr sz="2400">
                <a:solidFill>
                  <a:schemeClr val="bg1"/>
                </a:solidFill>
              </a:defRPr>
            </a:lvl1pPr>
            <a:lvl2pPr marL="257175" indent="0">
              <a:buNone/>
              <a:defRPr/>
            </a:lvl2pPr>
            <a:lvl3pPr marL="514350" indent="0">
              <a:buNone/>
              <a:defRPr/>
            </a:lvl3pPr>
            <a:lvl4pPr marL="771525" indent="0">
              <a:buNone/>
              <a:defRPr/>
            </a:lvl4pPr>
            <a:lvl5pPr marL="1028700" indent="0">
              <a:buNone/>
              <a:defRPr/>
            </a:lvl5pPr>
          </a:lstStyle>
          <a:p>
            <a:pPr lvl="0"/>
            <a:r>
              <a:rPr lang="en-US"/>
              <a:t>Click to edit Master text styles</a:t>
            </a:r>
          </a:p>
        </p:txBody>
      </p:sp>
      <p:sp>
        <p:nvSpPr>
          <p:cNvPr id="26" name="Title 1">
            <a:extLst>
              <a:ext uri="{FF2B5EF4-FFF2-40B4-BE49-F238E27FC236}">
                <a16:creationId xmlns:a16="http://schemas.microsoft.com/office/drawing/2014/main" id="{888AF295-1154-4875-880B-78365AB7D58E}"/>
              </a:ext>
            </a:extLst>
          </p:cNvPr>
          <p:cNvSpPr>
            <a:spLocks noGrp="1"/>
          </p:cNvSpPr>
          <p:nvPr>
            <p:ph type="title" hasCustomPrompt="1"/>
          </p:nvPr>
        </p:nvSpPr>
        <p:spPr>
          <a:xfrm>
            <a:off x="4026115" y="1607392"/>
            <a:ext cx="6608934" cy="1600200"/>
          </a:xfrm>
        </p:spPr>
        <p:txBody>
          <a:bodyPr anchor="b">
            <a:normAutofit/>
          </a:bodyPr>
          <a:lstStyle>
            <a:lvl1pPr>
              <a:defRPr sz="4000">
                <a:solidFill>
                  <a:schemeClr val="tx1"/>
                </a:solidFill>
              </a:defRPr>
            </a:lvl1pPr>
          </a:lstStyle>
          <a:p>
            <a:r>
              <a:rPr lang="en-US"/>
              <a:t>Thank you!</a:t>
            </a:r>
          </a:p>
        </p:txBody>
      </p:sp>
      <p:sp>
        <p:nvSpPr>
          <p:cNvPr id="27" name="Text Placeholder 4">
            <a:extLst>
              <a:ext uri="{FF2B5EF4-FFF2-40B4-BE49-F238E27FC236}">
                <a16:creationId xmlns:a16="http://schemas.microsoft.com/office/drawing/2014/main" id="{3C5D7E38-A48C-4E81-A5DB-A88FFB1D56A9}"/>
              </a:ext>
            </a:extLst>
          </p:cNvPr>
          <p:cNvSpPr>
            <a:spLocks noGrp="1"/>
          </p:cNvSpPr>
          <p:nvPr>
            <p:ph type="body" sz="quarter" idx="13" hasCustomPrompt="1"/>
          </p:nvPr>
        </p:nvSpPr>
        <p:spPr>
          <a:xfrm>
            <a:off x="4026115" y="4172109"/>
            <a:ext cx="6608552" cy="509503"/>
          </a:xfrm>
        </p:spPr>
        <p:txBody>
          <a:bodyPr>
            <a:normAutofit/>
          </a:bodyPr>
          <a:lstStyle>
            <a:lvl1pPr>
              <a:defRPr sz="3200">
                <a:solidFill>
                  <a:schemeClr val="bg1"/>
                </a:solidFill>
                <a:latin typeface="+mj-lt"/>
              </a:defRPr>
            </a:lvl1pPr>
          </a:lstStyle>
          <a:p>
            <a:pPr lvl="0"/>
            <a:r>
              <a:rPr lang="en-US"/>
              <a:t>Let’s stay in touch.</a:t>
            </a:r>
          </a:p>
        </p:txBody>
      </p:sp>
      <p:sp>
        <p:nvSpPr>
          <p:cNvPr id="28" name="Text Placeholder 11">
            <a:extLst>
              <a:ext uri="{FF2B5EF4-FFF2-40B4-BE49-F238E27FC236}">
                <a16:creationId xmlns:a16="http://schemas.microsoft.com/office/drawing/2014/main" id="{FA6E5943-7075-4F81-B9DA-EFBF6C7EA548}"/>
              </a:ext>
            </a:extLst>
          </p:cNvPr>
          <p:cNvSpPr>
            <a:spLocks noGrp="1"/>
          </p:cNvSpPr>
          <p:nvPr>
            <p:ph type="body" sz="quarter" idx="14" hasCustomPrompt="1"/>
          </p:nvPr>
        </p:nvSpPr>
        <p:spPr>
          <a:xfrm>
            <a:off x="4025796" y="4919056"/>
            <a:ext cx="1002443" cy="439738"/>
          </a:xfrm>
        </p:spPr>
        <p:txBody>
          <a:bodyPr>
            <a:normAutofit/>
          </a:bodyPr>
          <a:lstStyle>
            <a:lvl1pPr marL="0" indent="0">
              <a:buFont typeface="Arial" panose="020B0604020202020204" pitchFamily="34" charset="0"/>
              <a:buNone/>
              <a:defRPr sz="2400">
                <a:solidFill>
                  <a:schemeClr val="bg1"/>
                </a:solidFill>
                <a:latin typeface="+mj-lt"/>
              </a:defRPr>
            </a:lvl1pPr>
            <a:lvl2pPr marL="257175" indent="0">
              <a:buNone/>
              <a:defRPr/>
            </a:lvl2pPr>
            <a:lvl3pPr marL="514350" indent="0">
              <a:buNone/>
              <a:defRPr/>
            </a:lvl3pPr>
            <a:lvl4pPr marL="771525" indent="0">
              <a:buNone/>
              <a:defRPr/>
            </a:lvl4pPr>
            <a:lvl5pPr marL="1028700" indent="0">
              <a:buNone/>
              <a:defRPr/>
            </a:lvl5pPr>
          </a:lstStyle>
          <a:p>
            <a:pPr lvl="0"/>
            <a:r>
              <a:rPr lang="en-US"/>
              <a:t>Email:</a:t>
            </a:r>
          </a:p>
        </p:txBody>
      </p:sp>
      <p:sp>
        <p:nvSpPr>
          <p:cNvPr id="29" name="Text Placeholder 11">
            <a:extLst>
              <a:ext uri="{FF2B5EF4-FFF2-40B4-BE49-F238E27FC236}">
                <a16:creationId xmlns:a16="http://schemas.microsoft.com/office/drawing/2014/main" id="{1C7F5132-370C-4BF1-9F89-384CFC67F03D}"/>
              </a:ext>
            </a:extLst>
          </p:cNvPr>
          <p:cNvSpPr>
            <a:spLocks noGrp="1"/>
          </p:cNvSpPr>
          <p:nvPr>
            <p:ph type="body" sz="quarter" idx="15" hasCustomPrompt="1"/>
          </p:nvPr>
        </p:nvSpPr>
        <p:spPr>
          <a:xfrm>
            <a:off x="4025796" y="5384394"/>
            <a:ext cx="1002443" cy="439738"/>
          </a:xfrm>
        </p:spPr>
        <p:txBody>
          <a:bodyPr>
            <a:normAutofit/>
          </a:bodyPr>
          <a:lstStyle>
            <a:lvl1pPr marL="0" indent="0">
              <a:buFont typeface="Arial" panose="020B0604020202020204" pitchFamily="34" charset="0"/>
              <a:buNone/>
              <a:defRPr sz="2400">
                <a:solidFill>
                  <a:schemeClr val="bg1"/>
                </a:solidFill>
                <a:latin typeface="+mj-lt"/>
              </a:defRPr>
            </a:lvl1pPr>
            <a:lvl2pPr marL="257175" indent="0">
              <a:buNone/>
              <a:defRPr/>
            </a:lvl2pPr>
            <a:lvl3pPr marL="514350" indent="0">
              <a:buNone/>
              <a:defRPr/>
            </a:lvl3pPr>
            <a:lvl4pPr marL="771525" indent="0">
              <a:buNone/>
              <a:defRPr/>
            </a:lvl4pPr>
            <a:lvl5pPr marL="1028700" indent="0">
              <a:buNone/>
              <a:defRPr/>
            </a:lvl5pPr>
          </a:lstStyle>
          <a:p>
            <a:pPr lvl="0"/>
            <a:r>
              <a:rPr lang="en-US"/>
              <a:t>Web:</a:t>
            </a:r>
          </a:p>
        </p:txBody>
      </p:sp>
      <p:sp>
        <p:nvSpPr>
          <p:cNvPr id="30" name="Text Placeholder 11">
            <a:extLst>
              <a:ext uri="{FF2B5EF4-FFF2-40B4-BE49-F238E27FC236}">
                <a16:creationId xmlns:a16="http://schemas.microsoft.com/office/drawing/2014/main" id="{F5E824F4-6790-40DA-BF23-AC14B8A48591}"/>
              </a:ext>
            </a:extLst>
          </p:cNvPr>
          <p:cNvSpPr>
            <a:spLocks noGrp="1"/>
          </p:cNvSpPr>
          <p:nvPr>
            <p:ph type="body" sz="quarter" idx="16" hasCustomPrompt="1"/>
          </p:nvPr>
        </p:nvSpPr>
        <p:spPr>
          <a:xfrm>
            <a:off x="4025796" y="5824132"/>
            <a:ext cx="1002443" cy="439738"/>
          </a:xfrm>
        </p:spPr>
        <p:txBody>
          <a:bodyPr>
            <a:normAutofit/>
          </a:bodyPr>
          <a:lstStyle>
            <a:lvl1pPr marL="0" indent="0">
              <a:buFont typeface="Arial" panose="020B0604020202020204" pitchFamily="34" charset="0"/>
              <a:buNone/>
              <a:defRPr sz="2400">
                <a:solidFill>
                  <a:schemeClr val="bg1"/>
                </a:solidFill>
                <a:latin typeface="+mj-lt"/>
              </a:defRPr>
            </a:lvl1pPr>
            <a:lvl2pPr marL="257175" indent="0">
              <a:buNone/>
              <a:defRPr/>
            </a:lvl2pPr>
            <a:lvl3pPr marL="514350" indent="0">
              <a:buNone/>
              <a:defRPr/>
            </a:lvl3pPr>
            <a:lvl4pPr marL="771525" indent="0">
              <a:buNone/>
              <a:defRPr/>
            </a:lvl4pPr>
            <a:lvl5pPr marL="1028700" indent="0">
              <a:buNone/>
              <a:defRPr/>
            </a:lvl5pPr>
          </a:lstStyle>
          <a:p>
            <a:pPr lvl="0"/>
            <a:r>
              <a:rPr lang="en-US"/>
              <a:t>Social:</a:t>
            </a:r>
          </a:p>
        </p:txBody>
      </p:sp>
      <p:sp>
        <p:nvSpPr>
          <p:cNvPr id="31" name="Text Placeholder 11">
            <a:extLst>
              <a:ext uri="{FF2B5EF4-FFF2-40B4-BE49-F238E27FC236}">
                <a16:creationId xmlns:a16="http://schemas.microsoft.com/office/drawing/2014/main" id="{4C596046-DA51-49D0-8BCC-BDCE7C4D0FA6}"/>
              </a:ext>
            </a:extLst>
          </p:cNvPr>
          <p:cNvSpPr>
            <a:spLocks noGrp="1"/>
          </p:cNvSpPr>
          <p:nvPr>
            <p:ph type="body" sz="quarter" idx="17" hasCustomPrompt="1"/>
          </p:nvPr>
        </p:nvSpPr>
        <p:spPr>
          <a:xfrm>
            <a:off x="5028239" y="5378960"/>
            <a:ext cx="5606428" cy="439738"/>
          </a:xfrm>
        </p:spPr>
        <p:txBody>
          <a:bodyPr>
            <a:normAutofit/>
          </a:bodyPr>
          <a:lstStyle>
            <a:lvl1pPr marL="0" indent="0">
              <a:buFont typeface="Arial" panose="020B0604020202020204" pitchFamily="34" charset="0"/>
              <a:buNone/>
              <a:defRPr sz="2400">
                <a:solidFill>
                  <a:schemeClr val="bg1"/>
                </a:solidFill>
              </a:defRPr>
            </a:lvl1pPr>
            <a:lvl2pPr marL="257175" indent="0">
              <a:buNone/>
              <a:defRPr/>
            </a:lvl2pPr>
            <a:lvl3pPr marL="514350" indent="0">
              <a:buNone/>
              <a:defRPr/>
            </a:lvl3pPr>
            <a:lvl4pPr marL="771525" indent="0">
              <a:buNone/>
              <a:defRPr/>
            </a:lvl4pPr>
            <a:lvl5pPr marL="1028700" indent="0">
              <a:buNone/>
              <a:defRPr/>
            </a:lvl5pPr>
          </a:lstStyle>
          <a:p>
            <a:pPr lvl="0"/>
            <a:r>
              <a:rPr lang="en-US"/>
              <a:t>healthvermont.gov</a:t>
            </a:r>
          </a:p>
        </p:txBody>
      </p:sp>
      <p:sp>
        <p:nvSpPr>
          <p:cNvPr id="32" name="Text Placeholder 11">
            <a:extLst>
              <a:ext uri="{FF2B5EF4-FFF2-40B4-BE49-F238E27FC236}">
                <a16:creationId xmlns:a16="http://schemas.microsoft.com/office/drawing/2014/main" id="{28633B5A-E5E2-4F24-B8B2-96ED4105C5FD}"/>
              </a:ext>
            </a:extLst>
          </p:cNvPr>
          <p:cNvSpPr>
            <a:spLocks noGrp="1"/>
          </p:cNvSpPr>
          <p:nvPr>
            <p:ph type="body" sz="quarter" idx="18" hasCustomPrompt="1"/>
          </p:nvPr>
        </p:nvSpPr>
        <p:spPr>
          <a:xfrm>
            <a:off x="5028239" y="5824132"/>
            <a:ext cx="5606428" cy="439738"/>
          </a:xfrm>
        </p:spPr>
        <p:txBody>
          <a:bodyPr>
            <a:normAutofit/>
          </a:bodyPr>
          <a:lstStyle>
            <a:lvl1pPr marL="0" indent="0">
              <a:buFont typeface="Arial" panose="020B0604020202020204" pitchFamily="34" charset="0"/>
              <a:buNone/>
              <a:defRPr sz="2400">
                <a:solidFill>
                  <a:schemeClr val="bg1"/>
                </a:solidFill>
              </a:defRPr>
            </a:lvl1pPr>
            <a:lvl2pPr marL="257175" indent="0">
              <a:buNone/>
              <a:defRPr/>
            </a:lvl2pPr>
            <a:lvl3pPr marL="514350" indent="0">
              <a:buNone/>
              <a:defRPr/>
            </a:lvl3pPr>
            <a:lvl4pPr marL="771525" indent="0">
              <a:buNone/>
              <a:defRPr/>
            </a:lvl4pPr>
            <a:lvl5pPr marL="1028700" indent="0">
              <a:buNone/>
              <a:defRPr/>
            </a:lvl5pPr>
          </a:lstStyle>
          <a:p>
            <a:pPr lvl="0"/>
            <a:r>
              <a:rPr lang="en-US"/>
              <a:t>@</a:t>
            </a:r>
            <a:r>
              <a:rPr lang="en-US" err="1"/>
              <a:t>healthvermont</a:t>
            </a:r>
            <a:endParaRPr lang="en-US"/>
          </a:p>
        </p:txBody>
      </p:sp>
    </p:spTree>
    <p:extLst>
      <p:ext uri="{BB962C8B-B14F-4D97-AF65-F5344CB8AC3E}">
        <p14:creationId xmlns:p14="http://schemas.microsoft.com/office/powerpoint/2010/main" val="1084626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5769B8-9AC8-44C2-92EE-6502E01B8D95}"/>
              </a:ext>
              <a:ext uri="{C183D7F6-B498-43B3-948B-1728B52AA6E4}">
                <adec:decorative xmlns:adec="http://schemas.microsoft.com/office/drawing/2017/decorative" val="1"/>
              </a:ext>
            </a:extLst>
          </p:cNvPr>
          <p:cNvSpPr/>
          <p:nvPr userDrawn="1"/>
        </p:nvSpPr>
        <p:spPr>
          <a:xfrm>
            <a:off x="0" y="0"/>
            <a:ext cx="12192000" cy="1690688"/>
          </a:xfrm>
          <a:prstGeom prst="rect">
            <a:avLst/>
          </a:prstGeom>
          <a:solidFill>
            <a:srgbClr val="0071A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361FF16F-32E0-4B65-A384-AF4601536E5D}"/>
              </a:ext>
            </a:extLst>
          </p:cNvPr>
          <p:cNvSpPr>
            <a:spLocks noGrp="1"/>
          </p:cNvSpPr>
          <p:nvPr>
            <p:ph type="title" hasCustomPrompt="1"/>
          </p:nvPr>
        </p:nvSpPr>
        <p:spPr/>
        <p:txBody>
          <a:bodyPr>
            <a:normAutofit/>
          </a:bodyPr>
          <a:lstStyle>
            <a:lvl1pPr>
              <a:defRPr sz="3200">
                <a:solidFill>
                  <a:schemeClr val="bg1"/>
                </a:solidFill>
              </a:defRPr>
            </a:lvl1pPr>
          </a:lstStyle>
          <a:p>
            <a:r>
              <a:rPr lang="en-US"/>
              <a:t>Put your key takeaway here in a full sentence.</a:t>
            </a:r>
          </a:p>
        </p:txBody>
      </p:sp>
      <p:sp>
        <p:nvSpPr>
          <p:cNvPr id="3" name="Content Placeholder 2">
            <a:extLst>
              <a:ext uri="{FF2B5EF4-FFF2-40B4-BE49-F238E27FC236}">
                <a16:creationId xmlns:a16="http://schemas.microsoft.com/office/drawing/2014/main" id="{984D45EB-D754-4138-B747-9B757AF45E50}"/>
              </a:ext>
            </a:extLst>
          </p:cNvPr>
          <p:cNvSpPr>
            <a:spLocks noGrp="1"/>
          </p:cNvSpPr>
          <p:nvPr>
            <p:ph idx="1" hasCustomPrompt="1"/>
          </p:nvPr>
        </p:nvSpPr>
        <p:spPr/>
        <p:txBody>
          <a:bodyPr>
            <a:normAutofit/>
          </a:bodyPr>
          <a:lstStyle>
            <a:lvl1pPr marL="0" indent="0">
              <a:buNone/>
              <a:defRPr sz="2400"/>
            </a:lvl1pPr>
          </a:lstStyle>
          <a:p>
            <a:pPr lvl="0"/>
            <a:r>
              <a:rPr lang="en-US"/>
              <a:t>This is a slide layout for general purposes. Use it for some simple text or a large data visualization.</a:t>
            </a:r>
          </a:p>
          <a:p>
            <a:pPr lvl="0"/>
            <a:endParaRPr lang="en-US"/>
          </a:p>
          <a:p>
            <a:pPr lvl="0"/>
            <a:r>
              <a:rPr lang="en-US"/>
              <a:t>Remember: don’t fill your slides with text! Use your slides to reinforce the key messages of your presentation, but don’t overwhelm the viewer by giving them too much to read.</a:t>
            </a:r>
          </a:p>
        </p:txBody>
      </p:sp>
      <p:sp>
        <p:nvSpPr>
          <p:cNvPr id="9" name="Footer Placeholder 4">
            <a:extLst>
              <a:ext uri="{FF2B5EF4-FFF2-40B4-BE49-F238E27FC236}">
                <a16:creationId xmlns:a16="http://schemas.microsoft.com/office/drawing/2014/main" id="{2115853A-89C4-4567-A46A-6995F8939070}"/>
              </a:ext>
              <a:ext uri="{C183D7F6-B498-43B3-948B-1728B52AA6E4}">
                <adec:decorative xmlns:adec="http://schemas.microsoft.com/office/drawing/2017/decorative" val="1"/>
              </a:ext>
            </a:extLst>
          </p:cNvPr>
          <p:cNvSpPr>
            <a:spLocks noGrp="1"/>
          </p:cNvSpPr>
          <p:nvPr>
            <p:ph type="ftr" sz="quarter" idx="3"/>
          </p:nvPr>
        </p:nvSpPr>
        <p:spPr>
          <a:xfrm>
            <a:off x="838200" y="6356354"/>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
        <p:nvSpPr>
          <p:cNvPr id="4" name="Slide Number Placeholder 3">
            <a:extLst>
              <a:ext uri="{FF2B5EF4-FFF2-40B4-BE49-F238E27FC236}">
                <a16:creationId xmlns:a16="http://schemas.microsoft.com/office/drawing/2014/main" id="{4F961BDF-AD2D-9E15-EB0D-4E618EDEFC5E}"/>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Tree>
    <p:extLst>
      <p:ext uri="{BB962C8B-B14F-4D97-AF65-F5344CB8AC3E}">
        <p14:creationId xmlns:p14="http://schemas.microsoft.com/office/powerpoint/2010/main" val="2969800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CD12-6501-4514-912A-11CD1708F2D6}"/>
              </a:ext>
            </a:extLst>
          </p:cNvPr>
          <p:cNvSpPr>
            <a:spLocks noGrp="1"/>
          </p:cNvSpPr>
          <p:nvPr>
            <p:ph type="title" hasCustomPrompt="1"/>
          </p:nvPr>
        </p:nvSpPr>
        <p:spPr>
          <a:xfrm>
            <a:off x="831851" y="1709742"/>
            <a:ext cx="10515600" cy="2852737"/>
          </a:xfrm>
        </p:spPr>
        <p:txBody>
          <a:bodyPr anchor="b">
            <a:normAutofit/>
          </a:bodyPr>
          <a:lstStyle>
            <a:lvl1pPr>
              <a:defRPr sz="4000">
                <a:solidFill>
                  <a:srgbClr val="0071A1"/>
                </a:solidFill>
              </a:defRPr>
            </a:lvl1pPr>
          </a:lstStyle>
          <a:p>
            <a:r>
              <a:rPr lang="en-US"/>
              <a:t>Section Title</a:t>
            </a:r>
          </a:p>
        </p:txBody>
      </p:sp>
      <p:sp>
        <p:nvSpPr>
          <p:cNvPr id="3" name="Text Placeholder 2">
            <a:extLst>
              <a:ext uri="{FF2B5EF4-FFF2-40B4-BE49-F238E27FC236}">
                <a16:creationId xmlns:a16="http://schemas.microsoft.com/office/drawing/2014/main" id="{13AA1ECA-ED70-4B31-993D-12E5981F492C}"/>
              </a:ext>
            </a:extLst>
          </p:cNvPr>
          <p:cNvSpPr>
            <a:spLocks noGrp="1"/>
          </p:cNvSpPr>
          <p:nvPr>
            <p:ph type="body" idx="1" hasCustomPrompt="1"/>
          </p:nvPr>
        </p:nvSpPr>
        <p:spPr>
          <a:xfrm>
            <a:off x="831851" y="4589467"/>
            <a:ext cx="10515600" cy="1500187"/>
          </a:xfrm>
        </p:spPr>
        <p:txBody>
          <a:bodyPr>
            <a:normAutofit/>
          </a:bodyPr>
          <a:lstStyle>
            <a:lvl1pPr marL="0" indent="0">
              <a:buNone/>
              <a:defRPr sz="240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Use this slide to create a break between sections of your presentation. You can include subtext in this space if needed.</a:t>
            </a:r>
          </a:p>
        </p:txBody>
      </p:sp>
      <p:sp>
        <p:nvSpPr>
          <p:cNvPr id="4" name="Footer Placeholder 4">
            <a:extLst>
              <a:ext uri="{FF2B5EF4-FFF2-40B4-BE49-F238E27FC236}">
                <a16:creationId xmlns:a16="http://schemas.microsoft.com/office/drawing/2014/main" id="{C778A488-9581-3E8D-2BEC-3FFEF5FFD717}"/>
              </a:ext>
              <a:ext uri="{C183D7F6-B498-43B3-948B-1728B52AA6E4}">
                <adec:decorative xmlns:adec="http://schemas.microsoft.com/office/drawing/2017/decorative" val="1"/>
              </a:ext>
            </a:extLst>
          </p:cNvPr>
          <p:cNvSpPr>
            <a:spLocks noGrp="1"/>
          </p:cNvSpPr>
          <p:nvPr>
            <p:ph type="ftr" sz="quarter" idx="3"/>
          </p:nvPr>
        </p:nvSpPr>
        <p:spPr>
          <a:xfrm>
            <a:off x="838200" y="6356354"/>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
        <p:nvSpPr>
          <p:cNvPr id="5" name="Slide Number Placeholder 3">
            <a:extLst>
              <a:ext uri="{FF2B5EF4-FFF2-40B4-BE49-F238E27FC236}">
                <a16:creationId xmlns:a16="http://schemas.microsoft.com/office/drawing/2014/main" id="{B5EF0DF1-E1E2-95AC-2D3C-DD87AF4E29FB}"/>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Tree>
    <p:extLst>
      <p:ext uri="{BB962C8B-B14F-4D97-AF65-F5344CB8AC3E}">
        <p14:creationId xmlns:p14="http://schemas.microsoft.com/office/powerpoint/2010/main" val="203741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FDB5CC-2978-43FA-A375-024F0648C1F4}"/>
              </a:ext>
              <a:ext uri="{C183D7F6-B498-43B3-948B-1728B52AA6E4}">
                <adec:decorative xmlns:adec="http://schemas.microsoft.com/office/drawing/2017/decorative" val="1"/>
              </a:ext>
            </a:extLst>
          </p:cNvPr>
          <p:cNvSpPr/>
          <p:nvPr userDrawn="1"/>
        </p:nvSpPr>
        <p:spPr>
          <a:xfrm>
            <a:off x="0" y="0"/>
            <a:ext cx="12192000" cy="1690688"/>
          </a:xfrm>
          <a:prstGeom prst="rect">
            <a:avLst/>
          </a:prstGeom>
          <a:solidFill>
            <a:srgbClr val="0071A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8582F355-E948-42EE-A677-0FCC9BED4D53}"/>
              </a:ext>
            </a:extLst>
          </p:cNvPr>
          <p:cNvSpPr>
            <a:spLocks noGrp="1"/>
          </p:cNvSpPr>
          <p:nvPr>
            <p:ph type="title" hasCustomPrompt="1"/>
          </p:nvPr>
        </p:nvSpPr>
        <p:spPr/>
        <p:txBody>
          <a:bodyPr>
            <a:normAutofit/>
          </a:bodyPr>
          <a:lstStyle>
            <a:lvl1pPr>
              <a:defRPr sz="3200">
                <a:solidFill>
                  <a:schemeClr val="bg1"/>
                </a:solidFill>
              </a:defRPr>
            </a:lvl1pPr>
          </a:lstStyle>
          <a:p>
            <a:r>
              <a:rPr lang="en-US"/>
              <a:t>Put your key takeaway here in a short sentence.</a:t>
            </a:r>
          </a:p>
        </p:txBody>
      </p:sp>
      <p:sp>
        <p:nvSpPr>
          <p:cNvPr id="3" name="Content Placeholder 2">
            <a:extLst>
              <a:ext uri="{FF2B5EF4-FFF2-40B4-BE49-F238E27FC236}">
                <a16:creationId xmlns:a16="http://schemas.microsoft.com/office/drawing/2014/main" id="{3A36713B-3791-4932-8705-79F9316DC928}"/>
              </a:ext>
            </a:extLst>
          </p:cNvPr>
          <p:cNvSpPr>
            <a:spLocks noGrp="1"/>
          </p:cNvSpPr>
          <p:nvPr>
            <p:ph sz="half" idx="1" hasCustomPrompt="1"/>
          </p:nvPr>
        </p:nvSpPr>
        <p:spPr>
          <a:xfrm>
            <a:off x="838200" y="1825625"/>
            <a:ext cx="5181600" cy="4351338"/>
          </a:xfrm>
        </p:spPr>
        <p:txBody>
          <a:bodyPr>
            <a:normAutofit/>
          </a:bodyPr>
          <a:lstStyle>
            <a:lvl1pPr>
              <a:defRPr sz="2400"/>
            </a:lvl1pPr>
          </a:lstStyle>
          <a:p>
            <a:pPr lvl="0"/>
            <a:r>
              <a:rPr lang="en-US"/>
              <a:t>Text or data visualization here</a:t>
            </a:r>
          </a:p>
        </p:txBody>
      </p:sp>
      <p:sp>
        <p:nvSpPr>
          <p:cNvPr id="4" name="Content Placeholder 3">
            <a:extLst>
              <a:ext uri="{FF2B5EF4-FFF2-40B4-BE49-F238E27FC236}">
                <a16:creationId xmlns:a16="http://schemas.microsoft.com/office/drawing/2014/main" id="{8470189A-3AF6-4E59-AA0F-3F10CB7E7A19}"/>
              </a:ext>
            </a:extLst>
          </p:cNvPr>
          <p:cNvSpPr>
            <a:spLocks noGrp="1"/>
          </p:cNvSpPr>
          <p:nvPr>
            <p:ph sz="half" idx="2" hasCustomPrompt="1"/>
          </p:nvPr>
        </p:nvSpPr>
        <p:spPr>
          <a:xfrm>
            <a:off x="6172200" y="1825625"/>
            <a:ext cx="5181600" cy="4351338"/>
          </a:xfrm>
        </p:spPr>
        <p:txBody>
          <a:bodyPr>
            <a:normAutofit/>
          </a:bodyPr>
          <a:lstStyle>
            <a:lvl1pPr>
              <a:defRPr sz="2400"/>
            </a:lvl1pPr>
          </a:lstStyle>
          <a:p>
            <a:pPr lvl="0"/>
            <a:r>
              <a:rPr lang="en-US"/>
              <a:t>Text or data visualization here</a:t>
            </a:r>
          </a:p>
        </p:txBody>
      </p:sp>
      <p:sp>
        <p:nvSpPr>
          <p:cNvPr id="13" name="Slide Number Placeholder 3">
            <a:extLst>
              <a:ext uri="{FF2B5EF4-FFF2-40B4-BE49-F238E27FC236}">
                <a16:creationId xmlns:a16="http://schemas.microsoft.com/office/drawing/2014/main" id="{A97C5068-ED4B-4E8D-8D2B-2EAB2AE44054}"/>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
        <p:nvSpPr>
          <p:cNvPr id="14" name="Footer Placeholder 4">
            <a:extLst>
              <a:ext uri="{FF2B5EF4-FFF2-40B4-BE49-F238E27FC236}">
                <a16:creationId xmlns:a16="http://schemas.microsoft.com/office/drawing/2014/main" id="{5E436CFF-E5C4-4E0E-9D88-4FDBD8E2ED2A}"/>
              </a:ext>
              <a:ext uri="{C183D7F6-B498-43B3-948B-1728B52AA6E4}">
                <adec:decorative xmlns:adec="http://schemas.microsoft.com/office/drawing/2017/decorative" val="1"/>
              </a:ext>
            </a:extLst>
          </p:cNvPr>
          <p:cNvSpPr>
            <a:spLocks noGrp="1"/>
          </p:cNvSpPr>
          <p:nvPr>
            <p:ph type="ftr" sz="quarter" idx="3"/>
          </p:nvPr>
        </p:nvSpPr>
        <p:spPr>
          <a:xfrm>
            <a:off x="838200" y="6356354"/>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Tree>
    <p:extLst>
      <p:ext uri="{BB962C8B-B14F-4D97-AF65-F5344CB8AC3E}">
        <p14:creationId xmlns:p14="http://schemas.microsoft.com/office/powerpoint/2010/main" val="257386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CDE78A0C-6B5E-46AE-B27D-A51E59A88FBD}"/>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
        <p:nvSpPr>
          <p:cNvPr id="7" name="Footer Placeholder 4">
            <a:extLst>
              <a:ext uri="{FF2B5EF4-FFF2-40B4-BE49-F238E27FC236}">
                <a16:creationId xmlns:a16="http://schemas.microsoft.com/office/drawing/2014/main" id="{40F792BE-FFC2-4C14-9A28-B52AC8226735}"/>
              </a:ext>
              <a:ext uri="{C183D7F6-B498-43B3-948B-1728B52AA6E4}">
                <adec:decorative xmlns:adec="http://schemas.microsoft.com/office/drawing/2017/decorative" val="1"/>
              </a:ext>
            </a:extLst>
          </p:cNvPr>
          <p:cNvSpPr>
            <a:spLocks noGrp="1"/>
          </p:cNvSpPr>
          <p:nvPr>
            <p:ph type="ftr" sz="quarter" idx="3"/>
          </p:nvPr>
        </p:nvSpPr>
        <p:spPr>
          <a:xfrm>
            <a:off x="838200" y="6356354"/>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Tree>
    <p:extLst>
      <p:ext uri="{BB962C8B-B14F-4D97-AF65-F5344CB8AC3E}">
        <p14:creationId xmlns:p14="http://schemas.microsoft.com/office/powerpoint/2010/main" val="3928038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918DDE9-B18C-4318-898F-FF5C7A92DB5F}"/>
              </a:ext>
            </a:extLst>
          </p:cNvPr>
          <p:cNvSpPr>
            <a:spLocks noGrp="1"/>
          </p:cNvSpPr>
          <p:nvPr>
            <p:ph idx="1" hasCustomPrompt="1"/>
          </p:nvPr>
        </p:nvSpPr>
        <p:spPr>
          <a:xfrm>
            <a:off x="838200" y="963827"/>
            <a:ext cx="10515600" cy="5213136"/>
          </a:xfrm>
        </p:spPr>
        <p:txBody>
          <a:bodyPr/>
          <a:lstStyle>
            <a:lvl1pPr marL="0" indent="0" algn="l">
              <a:buNone/>
              <a:defRPr sz="3200">
                <a:latin typeface="Franklin Gothic Demi" panose="020B0703020102020204" pitchFamily="34" charset="0"/>
              </a:defRPr>
            </a:lvl1pPr>
          </a:lstStyle>
          <a:p>
            <a:pPr lvl="0"/>
            <a:r>
              <a:rPr lang="en-US"/>
              <a:t>“Quotes can help bring a human lens to the information you’re sharing. You can use color to highlight key words that drive your key messages home. Keep the font large but don’t fill the entire slide with text. Leave some white space!”</a:t>
            </a:r>
          </a:p>
          <a:p>
            <a:pPr lvl="0"/>
            <a:endParaRPr lang="en-US"/>
          </a:p>
          <a:p>
            <a:pPr lvl="0"/>
            <a:r>
              <a:rPr lang="en-US"/>
              <a:t>–Attribution</a:t>
            </a:r>
          </a:p>
        </p:txBody>
      </p:sp>
      <p:sp>
        <p:nvSpPr>
          <p:cNvPr id="6" name="Slide Number Placeholder 3">
            <a:extLst>
              <a:ext uri="{FF2B5EF4-FFF2-40B4-BE49-F238E27FC236}">
                <a16:creationId xmlns:a16="http://schemas.microsoft.com/office/drawing/2014/main" id="{2AB13E42-2D86-4131-B601-6F078CA98F4A}"/>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
        <p:nvSpPr>
          <p:cNvPr id="7" name="Footer Placeholder 4">
            <a:extLst>
              <a:ext uri="{FF2B5EF4-FFF2-40B4-BE49-F238E27FC236}">
                <a16:creationId xmlns:a16="http://schemas.microsoft.com/office/drawing/2014/main" id="{F8A30E44-A09F-4D0F-98E8-D9E1E5FC68F5}"/>
              </a:ext>
              <a:ext uri="{C183D7F6-B498-43B3-948B-1728B52AA6E4}">
                <adec:decorative xmlns:adec="http://schemas.microsoft.com/office/drawing/2017/decorative" val="1"/>
              </a:ext>
            </a:extLst>
          </p:cNvPr>
          <p:cNvSpPr>
            <a:spLocks noGrp="1"/>
          </p:cNvSpPr>
          <p:nvPr>
            <p:ph type="ftr" sz="quarter" idx="3"/>
          </p:nvPr>
        </p:nvSpPr>
        <p:spPr>
          <a:xfrm>
            <a:off x="838200" y="6356354"/>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Tree>
    <p:extLst>
      <p:ext uri="{BB962C8B-B14F-4D97-AF65-F5344CB8AC3E}">
        <p14:creationId xmlns:p14="http://schemas.microsoft.com/office/powerpoint/2010/main" val="586023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rgbClr val="0071A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918DDE9-B18C-4318-898F-FF5C7A92DB5F}"/>
              </a:ext>
            </a:extLst>
          </p:cNvPr>
          <p:cNvSpPr>
            <a:spLocks noGrp="1"/>
          </p:cNvSpPr>
          <p:nvPr>
            <p:ph idx="1" hasCustomPrompt="1"/>
          </p:nvPr>
        </p:nvSpPr>
        <p:spPr>
          <a:xfrm>
            <a:off x="838200" y="963827"/>
            <a:ext cx="10515600" cy="5213136"/>
          </a:xfrm>
        </p:spPr>
        <p:txBody>
          <a:bodyPr>
            <a:normAutofit/>
          </a:bodyPr>
          <a:lstStyle>
            <a:lvl1pPr marL="0" indent="0" algn="l">
              <a:buNone/>
              <a:defRPr sz="3200">
                <a:solidFill>
                  <a:schemeClr val="bg1"/>
                </a:solidFill>
                <a:latin typeface="Franklin Gothic Demi" panose="020B0703020102020204" pitchFamily="34" charset="0"/>
              </a:defRPr>
            </a:lvl1pPr>
          </a:lstStyle>
          <a:p>
            <a:pPr lvl="0"/>
            <a:r>
              <a:rPr lang="en-US"/>
              <a:t>“Quotes can help bring a human lens to the information you’re sharing. You can use color to highlight key words that drive your key messages home. Keep the font large but don’t fill the entire slide with text. Leave some white space!”</a:t>
            </a:r>
          </a:p>
          <a:p>
            <a:pPr lvl="0"/>
            <a:endParaRPr lang="en-US"/>
          </a:p>
          <a:p>
            <a:pPr lvl="0"/>
            <a:r>
              <a:rPr lang="en-US"/>
              <a:t>–Attribution</a:t>
            </a:r>
          </a:p>
        </p:txBody>
      </p:sp>
      <p:sp>
        <p:nvSpPr>
          <p:cNvPr id="10" name="Slide Number Placeholder 3">
            <a:extLst>
              <a:ext uri="{FF2B5EF4-FFF2-40B4-BE49-F238E27FC236}">
                <a16:creationId xmlns:a16="http://schemas.microsoft.com/office/drawing/2014/main" id="{5B509990-F7C6-4D6A-8711-A4EBAE1BAED5}"/>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bg1"/>
                </a:solidFill>
              </a:defRPr>
            </a:lvl1pPr>
          </a:lstStyle>
          <a:p>
            <a:fld id="{820DBD16-8F52-45AC-8998-73485FE4613D}" type="slidenum">
              <a:rPr lang="en-US" smtClean="0"/>
              <a:pPr/>
              <a:t>‹#›</a:t>
            </a:fld>
            <a:endParaRPr lang="en-US"/>
          </a:p>
        </p:txBody>
      </p:sp>
      <p:sp>
        <p:nvSpPr>
          <p:cNvPr id="11" name="Footer Placeholder 4">
            <a:extLst>
              <a:ext uri="{FF2B5EF4-FFF2-40B4-BE49-F238E27FC236}">
                <a16:creationId xmlns:a16="http://schemas.microsoft.com/office/drawing/2014/main" id="{735839DA-177B-439B-A35C-142DA0BF5ECB}"/>
              </a:ext>
              <a:ext uri="{C183D7F6-B498-43B3-948B-1728B52AA6E4}">
                <adec:decorative xmlns:adec="http://schemas.microsoft.com/office/drawing/2017/decorative" val="1"/>
              </a:ext>
            </a:extLst>
          </p:cNvPr>
          <p:cNvSpPr>
            <a:spLocks noGrp="1"/>
          </p:cNvSpPr>
          <p:nvPr>
            <p:ph type="ftr" sz="quarter" idx="3"/>
          </p:nvPr>
        </p:nvSpPr>
        <p:spPr>
          <a:xfrm>
            <a:off x="838200" y="6356354"/>
            <a:ext cx="4114800" cy="365125"/>
          </a:xfrm>
          <a:prstGeom prst="rect">
            <a:avLst/>
          </a:prstGeom>
        </p:spPr>
        <p:txBody>
          <a:bodyPr vert="horz" lIns="91440" tIns="45720" rIns="91440" bIns="45720" rtlCol="0" anchor="ctr"/>
          <a:lstStyle>
            <a:lvl1pPr algn="l">
              <a:defRPr sz="1000">
                <a:solidFill>
                  <a:schemeClr val="bg1"/>
                </a:solidFill>
              </a:defRPr>
            </a:lvl1pPr>
          </a:lstStyle>
          <a:p>
            <a:r>
              <a:rPr lang="en-US"/>
              <a:t>Vermont Department of Health</a:t>
            </a:r>
          </a:p>
        </p:txBody>
      </p:sp>
    </p:spTree>
    <p:extLst>
      <p:ext uri="{BB962C8B-B14F-4D97-AF65-F5344CB8AC3E}">
        <p14:creationId xmlns:p14="http://schemas.microsoft.com/office/powerpoint/2010/main" val="73568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Half P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BF316-2029-4109-AD44-4D3259B84309}"/>
              </a:ext>
            </a:extLst>
          </p:cNvPr>
          <p:cNvSpPr>
            <a:spLocks noGrp="1"/>
          </p:cNvSpPr>
          <p:nvPr>
            <p:ph type="title" hasCustomPrompt="1"/>
          </p:nvPr>
        </p:nvSpPr>
        <p:spPr>
          <a:xfrm>
            <a:off x="839788" y="987425"/>
            <a:ext cx="3932237" cy="1600200"/>
          </a:xfrm>
        </p:spPr>
        <p:txBody>
          <a:bodyPr anchor="b">
            <a:normAutofit/>
          </a:bodyPr>
          <a:lstStyle>
            <a:lvl1pPr>
              <a:defRPr sz="3200">
                <a:solidFill>
                  <a:schemeClr val="tx1"/>
                </a:solidFill>
              </a:defRPr>
            </a:lvl1pPr>
          </a:lstStyle>
          <a:p>
            <a:r>
              <a:rPr lang="en-US"/>
              <a:t>Put your key takeaway here in a short sentence.</a:t>
            </a:r>
          </a:p>
        </p:txBody>
      </p:sp>
      <p:sp>
        <p:nvSpPr>
          <p:cNvPr id="4" name="Text Placeholder 3">
            <a:extLst>
              <a:ext uri="{FF2B5EF4-FFF2-40B4-BE49-F238E27FC236}">
                <a16:creationId xmlns:a16="http://schemas.microsoft.com/office/drawing/2014/main" id="{C231308B-BE6E-4047-ABF5-41A9E7F11AC8}"/>
              </a:ext>
            </a:extLst>
          </p:cNvPr>
          <p:cNvSpPr>
            <a:spLocks noGrp="1"/>
          </p:cNvSpPr>
          <p:nvPr>
            <p:ph type="body" sz="half" idx="2" hasCustomPrompt="1"/>
          </p:nvPr>
        </p:nvSpPr>
        <p:spPr>
          <a:xfrm>
            <a:off x="839788" y="2587628"/>
            <a:ext cx="3932237" cy="3281363"/>
          </a:xfrm>
        </p:spPr>
        <p:txBody>
          <a:bodyPr>
            <a:normAutofit/>
          </a:bodyPr>
          <a:lstStyle>
            <a:lvl1pPr marL="0" indent="0">
              <a:buNone/>
              <a:defRPr sz="2400">
                <a:solidFill>
                  <a:schemeClr val="tx1"/>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Put supporting text here, but not too much!</a:t>
            </a:r>
          </a:p>
        </p:txBody>
      </p:sp>
      <p:sp>
        <p:nvSpPr>
          <p:cNvPr id="3" name="Content Placeholder 2">
            <a:extLst>
              <a:ext uri="{FF2B5EF4-FFF2-40B4-BE49-F238E27FC236}">
                <a16:creationId xmlns:a16="http://schemas.microsoft.com/office/drawing/2014/main" id="{A65F0E9F-F7D2-4151-9EFB-AA2749E8A8B0}"/>
              </a:ext>
            </a:extLst>
          </p:cNvPr>
          <p:cNvSpPr>
            <a:spLocks noGrp="1"/>
          </p:cNvSpPr>
          <p:nvPr>
            <p:ph idx="1"/>
          </p:nvPr>
        </p:nvSpPr>
        <p:spPr>
          <a:xfrm>
            <a:off x="5183188" y="987429"/>
            <a:ext cx="6172200" cy="4873625"/>
          </a:xfrm>
        </p:spPr>
        <p:txBody>
          <a:bodyPr>
            <a:normAutofit/>
          </a:bodyPr>
          <a:lstStyle>
            <a:lvl1pPr marL="0" indent="0">
              <a:buNone/>
              <a:defRPr sz="24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p:txBody>
      </p:sp>
      <p:sp>
        <p:nvSpPr>
          <p:cNvPr id="10" name="Footer Placeholder 4">
            <a:extLst>
              <a:ext uri="{FF2B5EF4-FFF2-40B4-BE49-F238E27FC236}">
                <a16:creationId xmlns:a16="http://schemas.microsoft.com/office/drawing/2014/main" id="{FAE77D1F-1547-478F-8ED2-2A92205F895F}"/>
              </a:ext>
              <a:ext uri="{C183D7F6-B498-43B3-948B-1728B52AA6E4}">
                <adec:decorative xmlns:adec="http://schemas.microsoft.com/office/drawing/2017/decorative" val="1"/>
              </a:ext>
            </a:extLst>
          </p:cNvPr>
          <p:cNvSpPr>
            <a:spLocks noGrp="1"/>
          </p:cNvSpPr>
          <p:nvPr>
            <p:ph type="ftr" sz="quarter" idx="3"/>
          </p:nvPr>
        </p:nvSpPr>
        <p:spPr>
          <a:xfrm>
            <a:off x="838200" y="6356354"/>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
        <p:nvSpPr>
          <p:cNvPr id="5" name="Slide Number Placeholder 3">
            <a:extLst>
              <a:ext uri="{FF2B5EF4-FFF2-40B4-BE49-F238E27FC236}">
                <a16:creationId xmlns:a16="http://schemas.microsoft.com/office/drawing/2014/main" id="{F75909CF-7F2E-9D43-BC82-2A9338FA10A0}"/>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Tree>
    <p:extLst>
      <p:ext uri="{BB962C8B-B14F-4D97-AF65-F5344CB8AC3E}">
        <p14:creationId xmlns:p14="http://schemas.microsoft.com/office/powerpoint/2010/main" val="2737563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1B5C-CBC5-4813-B9F4-1E4BD2B87BDD}"/>
              </a:ext>
            </a:extLst>
          </p:cNvPr>
          <p:cNvSpPr>
            <a:spLocks noGrp="1"/>
          </p:cNvSpPr>
          <p:nvPr>
            <p:ph type="title" hasCustomPrompt="1"/>
          </p:nvPr>
        </p:nvSpPr>
        <p:spPr/>
        <p:txBody>
          <a:bodyPr>
            <a:normAutofit/>
          </a:bodyPr>
          <a:lstStyle>
            <a:lvl1pPr>
              <a:defRPr sz="3200"/>
            </a:lvl1pPr>
          </a:lstStyle>
          <a:p>
            <a:r>
              <a:rPr lang="en-US"/>
              <a:t>Add your title here, for example “A Quick Recap”</a:t>
            </a:r>
          </a:p>
        </p:txBody>
      </p:sp>
      <p:sp>
        <p:nvSpPr>
          <p:cNvPr id="10" name="1">
            <a:extLst>
              <a:ext uri="{FF2B5EF4-FFF2-40B4-BE49-F238E27FC236}">
                <a16:creationId xmlns:a16="http://schemas.microsoft.com/office/drawing/2014/main" id="{3DCF7EA1-3A3E-4DD8-8050-FA5A3A498069}"/>
              </a:ext>
            </a:extLst>
          </p:cNvPr>
          <p:cNvSpPr txBox="1"/>
          <p:nvPr userDrawn="1"/>
        </p:nvSpPr>
        <p:spPr>
          <a:xfrm>
            <a:off x="879390" y="2057067"/>
            <a:ext cx="1376817" cy="784830"/>
          </a:xfrm>
          <a:prstGeom prst="rect">
            <a:avLst/>
          </a:prstGeom>
          <a:noFill/>
        </p:spPr>
        <p:txBody>
          <a:bodyPr wrap="square" rtlCol="0">
            <a:spAutoFit/>
          </a:bodyPr>
          <a:lstStyle/>
          <a:p>
            <a:r>
              <a:rPr lang="en-US" sz="4500">
                <a:solidFill>
                  <a:srgbClr val="0071A1"/>
                </a:solidFill>
                <a:latin typeface="+mj-lt"/>
              </a:rPr>
              <a:t>1</a:t>
            </a:r>
          </a:p>
        </p:txBody>
      </p:sp>
      <p:sp>
        <p:nvSpPr>
          <p:cNvPr id="6" name="Text Placeholder 5">
            <a:extLst>
              <a:ext uri="{FF2B5EF4-FFF2-40B4-BE49-F238E27FC236}">
                <a16:creationId xmlns:a16="http://schemas.microsoft.com/office/drawing/2014/main" id="{71337633-62BA-440A-8490-978F90888F01}"/>
              </a:ext>
            </a:extLst>
          </p:cNvPr>
          <p:cNvSpPr>
            <a:spLocks noGrp="1"/>
          </p:cNvSpPr>
          <p:nvPr>
            <p:ph type="body" sz="quarter" idx="12" hasCustomPrompt="1"/>
          </p:nvPr>
        </p:nvSpPr>
        <p:spPr>
          <a:xfrm>
            <a:off x="1993559" y="1872426"/>
            <a:ext cx="9362303" cy="1154112"/>
          </a:xfrm>
        </p:spPr>
        <p:txBody>
          <a:bodyPr/>
          <a:lstStyle>
            <a:lvl1pPr>
              <a:defRPr sz="2400"/>
            </a:lvl1pPr>
          </a:lstStyle>
          <a:p>
            <a:pPr lvl="0"/>
            <a:r>
              <a:rPr lang="en-US"/>
              <a:t>Use these points to share key takeaways from your presentation.</a:t>
            </a:r>
          </a:p>
        </p:txBody>
      </p:sp>
      <p:sp>
        <p:nvSpPr>
          <p:cNvPr id="11" name="2">
            <a:extLst>
              <a:ext uri="{FF2B5EF4-FFF2-40B4-BE49-F238E27FC236}">
                <a16:creationId xmlns:a16="http://schemas.microsoft.com/office/drawing/2014/main" id="{28B074D7-5222-44F8-BB3F-E5728699E8EB}"/>
              </a:ext>
            </a:extLst>
          </p:cNvPr>
          <p:cNvSpPr txBox="1"/>
          <p:nvPr userDrawn="1"/>
        </p:nvSpPr>
        <p:spPr>
          <a:xfrm>
            <a:off x="838202" y="3340109"/>
            <a:ext cx="1376817" cy="784830"/>
          </a:xfrm>
          <a:prstGeom prst="rect">
            <a:avLst/>
          </a:prstGeom>
          <a:noFill/>
        </p:spPr>
        <p:txBody>
          <a:bodyPr wrap="square" rtlCol="0">
            <a:spAutoFit/>
          </a:bodyPr>
          <a:lstStyle/>
          <a:p>
            <a:r>
              <a:rPr lang="en-US" sz="4500">
                <a:solidFill>
                  <a:srgbClr val="0071A1"/>
                </a:solidFill>
                <a:latin typeface="+mj-lt"/>
              </a:rPr>
              <a:t>2</a:t>
            </a:r>
          </a:p>
        </p:txBody>
      </p:sp>
      <p:sp>
        <p:nvSpPr>
          <p:cNvPr id="8" name="Text Placeholder 5">
            <a:extLst>
              <a:ext uri="{FF2B5EF4-FFF2-40B4-BE49-F238E27FC236}">
                <a16:creationId xmlns:a16="http://schemas.microsoft.com/office/drawing/2014/main" id="{44FF4757-61B2-411F-981B-09DDFCB67737}"/>
              </a:ext>
            </a:extLst>
          </p:cNvPr>
          <p:cNvSpPr>
            <a:spLocks noGrp="1"/>
          </p:cNvSpPr>
          <p:nvPr>
            <p:ph type="body" sz="quarter" idx="13" hasCustomPrompt="1"/>
          </p:nvPr>
        </p:nvSpPr>
        <p:spPr>
          <a:xfrm>
            <a:off x="1991499" y="3155468"/>
            <a:ext cx="9362303" cy="1154112"/>
          </a:xfrm>
        </p:spPr>
        <p:txBody>
          <a:bodyPr/>
          <a:lstStyle>
            <a:lvl1pPr algn="l">
              <a:defRPr sz="2400"/>
            </a:lvl1pPr>
          </a:lstStyle>
          <a:p>
            <a:pPr lvl="0"/>
            <a:r>
              <a:rPr lang="en-US"/>
              <a:t>Points should be no longer than one sentence – the more boiled down and digestible, the better!</a:t>
            </a:r>
          </a:p>
        </p:txBody>
      </p:sp>
      <p:sp>
        <p:nvSpPr>
          <p:cNvPr id="12" name="3">
            <a:extLst>
              <a:ext uri="{FF2B5EF4-FFF2-40B4-BE49-F238E27FC236}">
                <a16:creationId xmlns:a16="http://schemas.microsoft.com/office/drawing/2014/main" id="{463AEF0F-7350-45D4-94C7-679A13CA7CB7}"/>
              </a:ext>
            </a:extLst>
          </p:cNvPr>
          <p:cNvSpPr txBox="1"/>
          <p:nvPr userDrawn="1"/>
        </p:nvSpPr>
        <p:spPr>
          <a:xfrm>
            <a:off x="838202" y="4623154"/>
            <a:ext cx="1376817" cy="784830"/>
          </a:xfrm>
          <a:prstGeom prst="rect">
            <a:avLst/>
          </a:prstGeom>
          <a:noFill/>
        </p:spPr>
        <p:txBody>
          <a:bodyPr wrap="square" rtlCol="0">
            <a:spAutoFit/>
          </a:bodyPr>
          <a:lstStyle/>
          <a:p>
            <a:r>
              <a:rPr lang="en-US" sz="4500">
                <a:solidFill>
                  <a:srgbClr val="0071A1"/>
                </a:solidFill>
                <a:latin typeface="+mj-lt"/>
              </a:rPr>
              <a:t>3</a:t>
            </a:r>
          </a:p>
        </p:txBody>
      </p:sp>
      <p:sp>
        <p:nvSpPr>
          <p:cNvPr id="9" name="Text Placeholder 5">
            <a:extLst>
              <a:ext uri="{FF2B5EF4-FFF2-40B4-BE49-F238E27FC236}">
                <a16:creationId xmlns:a16="http://schemas.microsoft.com/office/drawing/2014/main" id="{3675A2CB-5BCC-42DC-AB4C-85E0423997B4}"/>
              </a:ext>
            </a:extLst>
          </p:cNvPr>
          <p:cNvSpPr>
            <a:spLocks noGrp="1"/>
          </p:cNvSpPr>
          <p:nvPr>
            <p:ph type="body" sz="quarter" idx="14" hasCustomPrompt="1"/>
          </p:nvPr>
        </p:nvSpPr>
        <p:spPr>
          <a:xfrm>
            <a:off x="1991499" y="4438513"/>
            <a:ext cx="9362303" cy="1154112"/>
          </a:xfrm>
        </p:spPr>
        <p:txBody>
          <a:bodyPr>
            <a:normAutofit/>
          </a:bodyPr>
          <a:lstStyle>
            <a:lvl1pPr>
              <a:defRPr sz="2400"/>
            </a:lvl1pPr>
          </a:lstStyle>
          <a:p>
            <a:pPr lvl="0"/>
            <a:r>
              <a:rPr lang="en-US"/>
              <a:t>This final point should bring it all home – this is what will stick in people’s minds.</a:t>
            </a:r>
          </a:p>
        </p:txBody>
      </p:sp>
      <p:sp>
        <p:nvSpPr>
          <p:cNvPr id="14" name="Footer Placeholder 4">
            <a:extLst>
              <a:ext uri="{FF2B5EF4-FFF2-40B4-BE49-F238E27FC236}">
                <a16:creationId xmlns:a16="http://schemas.microsoft.com/office/drawing/2014/main" id="{5165246F-2EF3-4711-AA1E-8B42840B69BE}"/>
              </a:ext>
              <a:ext uri="{C183D7F6-B498-43B3-948B-1728B52AA6E4}">
                <adec:decorative xmlns:adec="http://schemas.microsoft.com/office/drawing/2017/decorative" val="1"/>
              </a:ext>
            </a:extLst>
          </p:cNvPr>
          <p:cNvSpPr>
            <a:spLocks noGrp="1"/>
          </p:cNvSpPr>
          <p:nvPr>
            <p:ph type="ftr" sz="quarter" idx="3"/>
          </p:nvPr>
        </p:nvSpPr>
        <p:spPr>
          <a:xfrm>
            <a:off x="838200" y="6356354"/>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
        <p:nvSpPr>
          <p:cNvPr id="3" name="Slide Number Placeholder 3">
            <a:extLst>
              <a:ext uri="{FF2B5EF4-FFF2-40B4-BE49-F238E27FC236}">
                <a16:creationId xmlns:a16="http://schemas.microsoft.com/office/drawing/2014/main" id="{3DE9835A-C85A-0F06-8635-8A33A35339AB}"/>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Tree>
    <p:extLst>
      <p:ext uri="{BB962C8B-B14F-4D97-AF65-F5344CB8AC3E}">
        <p14:creationId xmlns:p14="http://schemas.microsoft.com/office/powerpoint/2010/main" val="94976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B1A1B-D138-4C0D-8129-C1208521962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646339-AB4D-403F-8C57-1C6D39546D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1588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8" r:id="rId6"/>
    <p:sldLayoutId id="2147483660" r:id="rId7"/>
    <p:sldLayoutId id="2147483656" r:id="rId8"/>
    <p:sldLayoutId id="2147483663" r:id="rId9"/>
    <p:sldLayoutId id="2147483662" r:id="rId10"/>
    <p:sldLayoutId id="2147483664" r:id="rId11"/>
  </p:sldLayoutIdLst>
  <p:hf hdr="0" dt="0"/>
  <p:txStyles>
    <p:titleStyle>
      <a:lvl1pPr algn="l" defTabSz="514350" rtl="0" eaLnBrk="1" latinLnBrk="0" hangingPunct="1">
        <a:lnSpc>
          <a:spcPct val="90000"/>
        </a:lnSpc>
        <a:spcBef>
          <a:spcPct val="0"/>
        </a:spcBef>
        <a:buNone/>
        <a:defRPr sz="3200" kern="1200">
          <a:solidFill>
            <a:schemeClr val="tx1"/>
          </a:solidFill>
          <a:latin typeface="Franklin Gothic Demi" panose="020B0703020102020204" pitchFamily="34" charset="0"/>
          <a:ea typeface="+mj-ea"/>
          <a:cs typeface="+mj-cs"/>
        </a:defRPr>
      </a:lvl1pPr>
    </p:titleStyle>
    <p:bodyStyle>
      <a:lvl1pPr marL="0" indent="0" algn="l" defTabSz="514350" rtl="0" eaLnBrk="1" latinLnBrk="0" hangingPunct="1">
        <a:lnSpc>
          <a:spcPct val="90000"/>
        </a:lnSpc>
        <a:spcBef>
          <a:spcPts val="563"/>
        </a:spcBef>
        <a:buFont typeface="Arial" panose="020B0604020202020204" pitchFamily="34" charset="0"/>
        <a:buNone/>
        <a:defRPr sz="2400"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healthvermont.gov/media/current-news-releases/vermont-department-health-confirms-case-measles"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hyperlink" Target="https://www.healthvermont.gov/sites/default/files/document/han-measles-case-2025.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www.cdc.gov/vaccines/vpd/mmr/public/index.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www.cdc.gov/vaccines/vpd/mmr/hcp/administering-mmr.html" TargetMode="External"/><Relationship Id="rId4" Type="http://schemas.openxmlformats.org/officeDocument/2006/relationships/hyperlink" Target="https://www.cdc.gov/acip-recs/hcp/vaccine-specific/mmr.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cdc.gov/acip-recs/hcp/vaccine-specific/mmrv.html"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hyperlink" Target="https://www.cdc.gov/vaccines/vpd/mmr/hcp/vacopt-factsheet-hcp.html"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hyperlink" Target="https://www.cdc.gov/measles/travel/index.html"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hyperlink" Target="https://www.cdc.gov/han/2025/han00522.html?ACSTrackingID=USCDC_486-DM145549&amp;ACSTrackingLabel=HAN%20522%20-%20Health%20Advisory%20(General%20Public)&amp;deliveryName=USCDC_486-DM145549"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vaccineinformation.org/vaccine-basics/finding-vaccine-record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healthvermont.gov/stats/surveillance-reporting-topic/school-vaccination-data"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mBV9LTCCNfo&amp;list=PLk9-Nj2hBiYrQLTdUEi539VAAXN0xyLOI&amp;index=4"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hyperlink" Target="https://www.healthvermont.gov/sites/default/files/documents/pdf/IMR_Not_My_Patient.pdf" TargetMode="External"/><Relationship Id="rId4" Type="http://schemas.openxmlformats.org/officeDocument/2006/relationships/hyperlink" Target="https://www.healthvermont.gov/sites/default/files/documents/pdf/IMR_Not_Up_To_Date_Report.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www.healthvermont.gov/disease-control/measles/measles-information-providers"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hyperlink" Target="https://www.healthvermont.gov/sites/default/files/document/lsid-epi-measles-factsheet.pdf" TargetMode="External"/><Relationship Id="rId4" Type="http://schemas.openxmlformats.org/officeDocument/2006/relationships/hyperlink" Target="https://view.officeapps.live.com/op/view.aspx?src=https%3A%2F%2Fwww.healthvermont.gov%2Fsites%2Fdefault%2Ffiles%2Fdocument%2Flsid-measles-messaging-toolkit-for-schools-child-care.docx&amp;wdOrigin=BROWSELINK"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gcc02.safelinks.protection.outlook.com/?url=https%3A%2F%2Fhealthvermont.us19.list-manage.com%2Ftrack%2Fclick%3Fu%3D8a4e0397263990410adc85cef%26id%3D8c0febe709%26e%3D920a188d14&amp;data=05%7C02%7CEve.Dolkart%40vermont.gov%7C02b3dd4194784dda648208dd49e5f413%7C20b4933bbaad433c9c0270edcc7559c6%7C0%7C0%7C638747974189971672%7CUnknown%7CTWFpbGZsb3d8eyJFbXB0eU1hcGkiOnRydWUsIlYiOiIwLjAuMDAwMCIsIlAiOiJXaW4zMiIsIkFOIjoiTWFpbCIsIldUIjoyfQ%3D%3D%7C0%7C%7C%7C&amp;sdata=GLaTJ8kHA7V%2BkVjIc9dK090El%2BI4N0qC9D4gWrqTV2Y%3D&amp;reserved=0"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hyperlink" Target="https://gcc02.safelinks.protection.outlook.com/?url=https%3A%2F%2Fhealthvermont.us19.list-manage.com%2Ftrack%2Fclick%3Fu%3D8a4e0397263990410adc85cef%26id%3D86fa49078c%26e%3D920a188d14&amp;data=05%7C02%7CEve.Dolkart%40vermont.gov%7C02b3dd4194784dda648208dd49e5f413%7C20b4933bbaad433c9c0270edcc7559c6%7C0%7C0%7C638747974190001532%7CUnknown%7CTWFpbGZsb3d8eyJFbXB0eU1hcGkiOnRydWUsIlYiOiIwLjAuMDAwMCIsIlAiOiJXaW4zMiIsIkFOIjoiTWFpbCIsIldUIjoyfQ%3D%3D%7C0%7C%7C%7C&amp;sdata=YrqnX7IOU1h4d%2Fpr8qVYjfwOPcDBhbN0SI2dZvcTPaA%3D&amp;reserved=0" TargetMode="External"/><Relationship Id="rId4" Type="http://schemas.openxmlformats.org/officeDocument/2006/relationships/hyperlink" Target="https://gcc02.safelinks.protection.outlook.com/?url=https%3A%2F%2Fhealthvermont.us19.list-manage.com%2Ftrack%2Fclick%3Fu%3D8a4e0397263990410adc85cef%26id%3Da9e247058f%26e%3D920a188d14&amp;data=05%7C02%7CEve.Dolkart%40vermont.gov%7C02b3dd4194784dda648208dd49e5f413%7C20b4933bbaad433c9c0270edcc7559c6%7C0%7C0%7C638747974189985630%7CUnknown%7CTWFpbGZsb3d8eyJFbXB0eU1hcGkiOnRydWUsIlYiOiIwLjAuMDAwMCIsIlAiOiJXaW4zMiIsIkFOIjoiTWFpbCIsIldUIjoyfQ%3D%3D%7C0%7C%7C%7C&amp;sdata=AUyTHPkF3MBLvTOSewYRUkiP7iIG7tuUfwx4MMMR%2FBg%3D&amp;reserved=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2DF_7B5595B0.xml"/><Relationship Id="rId7"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hyperlink" Target="https://forms.office.com/Pages/ResponsePage.aspx?id=O5O0IK26PEOcAnDtzHVZxuOa1a3rHUBLrxtJgVEeUOhUMllXVVlBMkJKWDJTV0hMQ0FMSlFTRzhPQS4u" TargetMode="Externa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cdc.gov/mmwr/volumes/74/wr/mm7406a1.htm?s_cid=mm7406a1_e&amp;ACSTrackingID=USCDC_921-DM145368&amp;ACSTrackingLabel=This%20Week%20in%20MMWR%3A%20Vol.%2074%2C%20February%2027%2C%202025&amp;deliveryName=USCDC_921-DM145368"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cdc.gov/bird-flu/situation-summary/index.html"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hyperlink" Target="https://www.cdc.gov/cfa-qualitative-assessments/php/data-research/h5-risk-assessment.html"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c.gov/rsvvaxview/dashboard/nirsevimab-coverage-jurisdiction.html"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healthvermont.gov/sites/default/files/document/lsid-iz-rsv-nirsevimab-fact-sheet.pdf"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hyperlink" Target="https://yourlocalepidemiologist.substack.com/p/rfk-jr-is-now-hhs-secretary-what"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37.svg"/><Relationship Id="rId4" Type="http://schemas.openxmlformats.org/officeDocument/2006/relationships/image" Target="../media/image39.png"/><Relationship Id="rId9"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https://www.npr.org/2021/09/24/1040353433/cdc-director-walensky-overrules-advisers-on-boosters-for-at-risk-workers"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7.sv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legislature.vermont.gov/statutes/section/18/021/01130"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37.sv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9.png"/><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fda.gov/advisory-committees/vaccines-and-related-biological-products-advisory-committee/charter-vaccines-and-related-biological-products-advisory-committee"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fightinfectiousdisease.org/post/new-poll-majority-of-americans-support-keeping-vaccines-widely-available-to-protect-children-and-co" TargetMode="External"/><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vaccinateyourfamily.org/?utm_source=substack&amp;utm_medium=email" TargetMode="External"/><Relationship Id="rId13" Type="http://schemas.openxmlformats.org/officeDocument/2006/relationships/hyperlink" Target="https://www.immregistries.org/" TargetMode="External"/><Relationship Id="rId3" Type="http://schemas.openxmlformats.org/officeDocument/2006/relationships/hyperlink" Target="https://www.vaccineinformation.org/" TargetMode="External"/><Relationship Id="rId7" Type="http://schemas.openxmlformats.org/officeDocument/2006/relationships/hyperlink" Target="https://www.immunizationmanagers.org/content/uploads/2025/01/Connecting-the-Dots_012225.pdf" TargetMode="External"/><Relationship Id="rId12" Type="http://schemas.openxmlformats.org/officeDocument/2006/relationships/hyperlink" Target="https://www.immunize.org/"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www.chop.edu/vaccine-education-center?utm_source=substack&amp;utm_medium=email" TargetMode="External"/><Relationship Id="rId11" Type="http://schemas.openxmlformats.org/officeDocument/2006/relationships/hyperlink" Target="https://www.aap.org/en/patient-care/immunizations/" TargetMode="External"/><Relationship Id="rId5" Type="http://schemas.openxmlformats.org/officeDocument/2006/relationships/hyperlink" Target="https://www.healthychildren.org/English/Pages/default.aspx" TargetMode="External"/><Relationship Id="rId10" Type="http://schemas.openxmlformats.org/officeDocument/2006/relationships/hyperlink" Target="https://www.vaccineinformation.org/?utm_source=substack&amp;utm_medium=email" TargetMode="External"/><Relationship Id="rId4" Type="http://schemas.openxmlformats.org/officeDocument/2006/relationships/hyperlink" Target="https://www.naccho.org/uploads/downloadable-resources/Increasing-Vaccine-Confidence-Resource-Guide-final.pdf" TargetMode="External"/><Relationship Id="rId9" Type="http://schemas.openxmlformats.org/officeDocument/2006/relationships/hyperlink" Target="https://www.voicesforvaccines.org/?utm_source=substack&amp;utm_medium=email" TargetMode="External"/><Relationship Id="rId14" Type="http://schemas.openxmlformats.org/officeDocument/2006/relationships/hyperlink" Target="https://www.yourlocalepidemiologist.co/"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55.png"/><Relationship Id="rId7"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hyperlink" Target="https://www.fda.gov/emergency-preparedness-and-response/mcm-legal-regulatory-and-policy-framework/faqs-what-happens-euas-when-public-health-emergency-ends"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cdc.gov/measles/data-research/index.html"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hyperlink" Target="mailto:ahsAHS.VDHImmunizationProgram@vermont.gov" TargetMode="Externa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www.cdc.gov/measles/data-research/index.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dshs.texas.gov/news-alerts/measles-outbreak-2025"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hyperlink" Target="https://www.quebec.ca/en/health/health-issues/a-z/measles/measles-outbreak" TargetMode="External"/><Relationship Id="rId4" Type="http://schemas.openxmlformats.org/officeDocument/2006/relationships/hyperlink" Target="https://www.nmhealth.org/about/erd/ideb/mo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AF55A8-91DC-4275-BE3D-9208C9FD900A}"/>
              </a:ext>
            </a:extLst>
          </p:cNvPr>
          <p:cNvSpPr>
            <a:spLocks noGrp="1"/>
          </p:cNvSpPr>
          <p:nvPr>
            <p:ph idx="1"/>
          </p:nvPr>
        </p:nvSpPr>
        <p:spPr>
          <a:xfrm>
            <a:off x="1026736" y="625129"/>
            <a:ext cx="9964918" cy="4682162"/>
          </a:xfrm>
        </p:spPr>
        <p:txBody>
          <a:bodyPr>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rPr>
              <a:t>Please note this meeting will be recorded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effectLst/>
                <a:uLnTx/>
                <a:uFillTx/>
              </a:rPr>
              <a:t>This recording and all paper and electronic copies of materials presented or shared on the screen will be subject to Vermont’s public records act, 1 V.S.A. §§ 315 et seq., and will be made available to the general public upon request.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effectLst/>
                <a:uLnTx/>
                <a:uFillTx/>
              </a:rPr>
              <a:t>Participants are responsible for ensuring that no confidential or proprietary information is presented or discussed in the meeting and associated materials. </a:t>
            </a:r>
          </a:p>
          <a:p>
            <a:endParaRPr lang="en-US"/>
          </a:p>
        </p:txBody>
      </p:sp>
      <p:sp>
        <p:nvSpPr>
          <p:cNvPr id="4" name="Footer Placeholder 3">
            <a:extLst>
              <a:ext uri="{FF2B5EF4-FFF2-40B4-BE49-F238E27FC236}">
                <a16:creationId xmlns:a16="http://schemas.microsoft.com/office/drawing/2014/main" id="{71208063-C199-1A11-FBA5-3D64433ECF0F}"/>
              </a:ext>
            </a:extLst>
          </p:cNvPr>
          <p:cNvSpPr>
            <a:spLocks noGrp="1"/>
          </p:cNvSpPr>
          <p:nvPr>
            <p:ph type="ftr" sz="quarter" idx="3"/>
          </p:nvPr>
        </p:nvSpPr>
        <p:spPr/>
        <p:txBody>
          <a:bodyPr/>
          <a:lstStyle/>
          <a:p>
            <a:r>
              <a:rPr lang="en-US"/>
              <a:t>Vermont Department of Health</a:t>
            </a:r>
          </a:p>
        </p:txBody>
      </p:sp>
      <p:pic>
        <p:nvPicPr>
          <p:cNvPr id="6" name="Picture 5">
            <a:extLst>
              <a:ext uri="{FF2B5EF4-FFF2-40B4-BE49-F238E27FC236}">
                <a16:creationId xmlns:a16="http://schemas.microsoft.com/office/drawing/2014/main" id="{2FB9F6F7-D50A-2015-C8C2-11E4782EE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4564" y="5894165"/>
            <a:ext cx="2524657" cy="677411"/>
          </a:xfrm>
          <a:prstGeom prst="rect">
            <a:avLst/>
          </a:prstGeom>
        </p:spPr>
      </p:pic>
    </p:spTree>
    <p:extLst>
      <p:ext uri="{BB962C8B-B14F-4D97-AF65-F5344CB8AC3E}">
        <p14:creationId xmlns:p14="http://schemas.microsoft.com/office/powerpoint/2010/main" val="3848669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7E310-21CE-F6D7-A39F-82773D305ECA}"/>
              </a:ext>
            </a:extLst>
          </p:cNvPr>
          <p:cNvSpPr>
            <a:spLocks noGrp="1"/>
          </p:cNvSpPr>
          <p:nvPr>
            <p:ph type="title"/>
          </p:nvPr>
        </p:nvSpPr>
        <p:spPr/>
        <p:txBody>
          <a:bodyPr/>
          <a:lstStyle/>
          <a:p>
            <a:r>
              <a:rPr lang="en-US"/>
              <a:t>2025 Measles Update</a:t>
            </a:r>
          </a:p>
        </p:txBody>
      </p:sp>
      <p:sp>
        <p:nvSpPr>
          <p:cNvPr id="3" name="Content Placeholder 2">
            <a:extLst>
              <a:ext uri="{FF2B5EF4-FFF2-40B4-BE49-F238E27FC236}">
                <a16:creationId xmlns:a16="http://schemas.microsoft.com/office/drawing/2014/main" id="{46D02B59-846C-E782-CE7F-4CAFFC8A10B1}"/>
              </a:ext>
            </a:extLst>
          </p:cNvPr>
          <p:cNvSpPr>
            <a:spLocks noGrp="1"/>
          </p:cNvSpPr>
          <p:nvPr>
            <p:ph sz="half" idx="1"/>
          </p:nvPr>
        </p:nvSpPr>
        <p:spPr/>
        <p:txBody>
          <a:bodyPr>
            <a:normAutofit/>
          </a:bodyPr>
          <a:lstStyle/>
          <a:p>
            <a:r>
              <a:rPr lang="en-US"/>
              <a:t>Vermont reports first 2025 positive measles case </a:t>
            </a:r>
            <a:endParaRPr lang="en-US" baseline="30000"/>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Press release:  </a:t>
            </a:r>
            <a:r>
              <a:rPr lang="en-US">
                <a:hlinkClick r:id="rId3"/>
              </a:rPr>
              <a:t>Vermont Department of Health Confirms Case of Measles | Vermont Department of Health</a:t>
            </a: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hlinkClick r:id="rId4"/>
              </a:rPr>
              <a:t>Health Alert: Confirmed Measles Case in Vermont</a:t>
            </a:r>
            <a:endParaRPr lang="en-US"/>
          </a:p>
          <a:p>
            <a:pPr marL="342900" indent="-342900">
              <a:buFont typeface="Arial" panose="020B0604020202020204" pitchFamily="34" charset="0"/>
              <a:buChar char="•"/>
            </a:pPr>
            <a:endParaRPr lang="en-US"/>
          </a:p>
        </p:txBody>
      </p:sp>
      <p:sp>
        <p:nvSpPr>
          <p:cNvPr id="5" name="Slide Number Placeholder 4">
            <a:extLst>
              <a:ext uri="{FF2B5EF4-FFF2-40B4-BE49-F238E27FC236}">
                <a16:creationId xmlns:a16="http://schemas.microsoft.com/office/drawing/2014/main" id="{B6B5DCDE-F797-70C7-5E6E-745E7D7E936B}"/>
              </a:ext>
            </a:extLst>
          </p:cNvPr>
          <p:cNvSpPr>
            <a:spLocks noGrp="1"/>
          </p:cNvSpPr>
          <p:nvPr>
            <p:ph type="sldNum" sz="quarter" idx="4"/>
          </p:nvPr>
        </p:nvSpPr>
        <p:spPr/>
        <p:txBody>
          <a:bodyPr/>
          <a:lstStyle/>
          <a:p>
            <a:fld id="{820DBD16-8F52-45AC-8998-73485FE4613D}" type="slidenum">
              <a:rPr lang="en-US" smtClean="0"/>
              <a:pPr/>
              <a:t>10</a:t>
            </a:fld>
            <a:endParaRPr lang="en-US"/>
          </a:p>
        </p:txBody>
      </p:sp>
      <p:sp>
        <p:nvSpPr>
          <p:cNvPr id="6" name="Footer Placeholder 5">
            <a:extLst>
              <a:ext uri="{FF2B5EF4-FFF2-40B4-BE49-F238E27FC236}">
                <a16:creationId xmlns:a16="http://schemas.microsoft.com/office/drawing/2014/main" id="{04ECABF4-7857-5F4F-BFDA-BA75241C60B5}"/>
              </a:ext>
            </a:extLst>
          </p:cNvPr>
          <p:cNvSpPr>
            <a:spLocks noGrp="1"/>
          </p:cNvSpPr>
          <p:nvPr>
            <p:ph type="ftr" sz="quarter" idx="3"/>
          </p:nvPr>
        </p:nvSpPr>
        <p:spPr/>
        <p:txBody>
          <a:bodyPr/>
          <a:lstStyle/>
          <a:p>
            <a:r>
              <a:rPr lang="en-US"/>
              <a:t>Vermont Department of Health</a:t>
            </a:r>
          </a:p>
        </p:txBody>
      </p:sp>
      <p:pic>
        <p:nvPicPr>
          <p:cNvPr id="2050" name="Picture 2" descr="Q&amp;A: America's measles outbreak—professor discusses what you need to know">
            <a:extLst>
              <a:ext uri="{FF2B5EF4-FFF2-40B4-BE49-F238E27FC236}">
                <a16:creationId xmlns:a16="http://schemas.microsoft.com/office/drawing/2014/main" id="{23C30FBF-94F6-4253-B078-B519351C09D7}"/>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360885" y="2284889"/>
            <a:ext cx="5181600" cy="343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452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55DE6-34F0-D7BB-229E-D5D7A5B670D6}"/>
              </a:ext>
            </a:extLst>
          </p:cNvPr>
          <p:cNvSpPr>
            <a:spLocks noGrp="1"/>
          </p:cNvSpPr>
          <p:nvPr>
            <p:ph type="title"/>
          </p:nvPr>
        </p:nvSpPr>
        <p:spPr/>
        <p:txBody>
          <a:bodyPr/>
          <a:lstStyle/>
          <a:p>
            <a:r>
              <a:rPr lang="en-US"/>
              <a:t>MMR Vaccine Effectiveness</a:t>
            </a:r>
          </a:p>
        </p:txBody>
      </p:sp>
      <p:pic>
        <p:nvPicPr>
          <p:cNvPr id="11" name="Content Placeholder 10" descr="Timeline&#10;&#10;AI-generated content may be incorrect.">
            <a:extLst>
              <a:ext uri="{FF2B5EF4-FFF2-40B4-BE49-F238E27FC236}">
                <a16:creationId xmlns:a16="http://schemas.microsoft.com/office/drawing/2014/main" id="{2B878B56-5BA8-41B5-B5CC-73DF6836E40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543969"/>
            <a:ext cx="5181600" cy="2914650"/>
          </a:xfrm>
        </p:spPr>
      </p:pic>
      <p:sp>
        <p:nvSpPr>
          <p:cNvPr id="7" name="Content Placeholder 6">
            <a:extLst>
              <a:ext uri="{FF2B5EF4-FFF2-40B4-BE49-F238E27FC236}">
                <a16:creationId xmlns:a16="http://schemas.microsoft.com/office/drawing/2014/main" id="{C0CCC36D-DF5B-3B94-A8F8-1DBB3184AD0E}"/>
              </a:ext>
            </a:extLst>
          </p:cNvPr>
          <p:cNvSpPr>
            <a:spLocks noGrp="1"/>
          </p:cNvSpPr>
          <p:nvPr>
            <p:ph sz="half" idx="2"/>
          </p:nvPr>
        </p:nvSpPr>
        <p:spPr/>
        <p:txBody>
          <a:bodyPr/>
          <a:lstStyle/>
          <a:p>
            <a:r>
              <a:rPr lang="en-US"/>
              <a:t>MMR Vaccine</a:t>
            </a:r>
          </a:p>
          <a:p>
            <a:pPr marL="342900" indent="-342900">
              <a:buChar char="•"/>
            </a:pPr>
            <a:r>
              <a:rPr lang="en-US"/>
              <a:t>One dose is 93% effective</a:t>
            </a:r>
          </a:p>
          <a:p>
            <a:pPr marL="342900" indent="-342900">
              <a:buChar char="•"/>
            </a:pPr>
            <a:r>
              <a:rPr lang="en-US"/>
              <a:t>Two doses are 97% effective</a:t>
            </a:r>
          </a:p>
          <a:p>
            <a:pPr marL="342900" indent="-342900">
              <a:buChar char="•"/>
            </a:pPr>
            <a:endParaRPr lang="en-US"/>
          </a:p>
          <a:p>
            <a:r>
              <a:rPr lang="en-US"/>
              <a:t>Measles is very contagious; 95% vaccine coverage is needed to achieve community immunity.</a:t>
            </a:r>
            <a:endParaRPr lang="en-US" sz="2000">
              <a:ea typeface="+mn-lt"/>
              <a:cs typeface="+mn-lt"/>
            </a:endParaRPr>
          </a:p>
          <a:p>
            <a:endParaRPr lang="en-US" sz="2000">
              <a:ea typeface="+mn-lt"/>
              <a:cs typeface="+mn-lt"/>
            </a:endParaRPr>
          </a:p>
          <a:p>
            <a:r>
              <a:rPr lang="en-US" sz="2000">
                <a:ea typeface="+mn-lt"/>
                <a:cs typeface="+mn-lt"/>
                <a:hlinkClick r:id="rId4"/>
              </a:rPr>
              <a:t>Measles, Mumps, and Rubella (MMR) Vaccination | CDC</a:t>
            </a:r>
            <a:endParaRPr lang="en-US" sz="2000"/>
          </a:p>
          <a:p>
            <a:endParaRPr lang="en-US"/>
          </a:p>
        </p:txBody>
      </p:sp>
      <p:sp>
        <p:nvSpPr>
          <p:cNvPr id="5" name="Slide Number Placeholder 4">
            <a:extLst>
              <a:ext uri="{FF2B5EF4-FFF2-40B4-BE49-F238E27FC236}">
                <a16:creationId xmlns:a16="http://schemas.microsoft.com/office/drawing/2014/main" id="{62DDA391-9368-6088-4252-F054174343CD}"/>
              </a:ext>
            </a:extLst>
          </p:cNvPr>
          <p:cNvSpPr>
            <a:spLocks noGrp="1"/>
          </p:cNvSpPr>
          <p:nvPr>
            <p:ph type="sldNum" sz="quarter" idx="4"/>
          </p:nvPr>
        </p:nvSpPr>
        <p:spPr/>
        <p:txBody>
          <a:bodyPr/>
          <a:lstStyle/>
          <a:p>
            <a:fld id="{820DBD16-8F52-45AC-8998-73485FE4613D}" type="slidenum">
              <a:rPr lang="en-US" smtClean="0"/>
              <a:pPr/>
              <a:t>11</a:t>
            </a:fld>
            <a:endParaRPr lang="en-US"/>
          </a:p>
        </p:txBody>
      </p:sp>
      <p:sp>
        <p:nvSpPr>
          <p:cNvPr id="6" name="Footer Placeholder 5">
            <a:extLst>
              <a:ext uri="{FF2B5EF4-FFF2-40B4-BE49-F238E27FC236}">
                <a16:creationId xmlns:a16="http://schemas.microsoft.com/office/drawing/2014/main" id="{F4AB163F-AA04-3EC5-1DAD-93D49715A81C}"/>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1753025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43CED4-B430-29FE-C4B3-08996066260F}"/>
              </a:ext>
            </a:extLst>
          </p:cNvPr>
          <p:cNvSpPr>
            <a:spLocks noGrp="1"/>
          </p:cNvSpPr>
          <p:nvPr>
            <p:ph type="title"/>
          </p:nvPr>
        </p:nvSpPr>
        <p:spPr/>
        <p:txBody>
          <a:bodyPr/>
          <a:lstStyle/>
          <a:p>
            <a:r>
              <a:rPr lang="en-US"/>
              <a:t>Measles, Mumps &amp; Rubella (MMR) Vaccine- hide</a:t>
            </a:r>
          </a:p>
        </p:txBody>
      </p:sp>
      <p:pic>
        <p:nvPicPr>
          <p:cNvPr id="8" name="Content Placeholder 7" descr="Text&#10;&#10;AI-generated content may be incorrect.">
            <a:extLst>
              <a:ext uri="{FF2B5EF4-FFF2-40B4-BE49-F238E27FC236}">
                <a16:creationId xmlns:a16="http://schemas.microsoft.com/office/drawing/2014/main" id="{806F1418-ADEB-0D04-E613-51F79C8B98D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480327"/>
            <a:ext cx="5181600" cy="3041933"/>
          </a:xfrm>
        </p:spPr>
      </p:pic>
      <p:sp>
        <p:nvSpPr>
          <p:cNvPr id="2" name="Content Placeholder 1">
            <a:extLst>
              <a:ext uri="{FF2B5EF4-FFF2-40B4-BE49-F238E27FC236}">
                <a16:creationId xmlns:a16="http://schemas.microsoft.com/office/drawing/2014/main" id="{450D0A15-88BF-62F6-1B10-CFA45991F1E1}"/>
              </a:ext>
            </a:extLst>
          </p:cNvPr>
          <p:cNvSpPr>
            <a:spLocks noGrp="1"/>
          </p:cNvSpPr>
          <p:nvPr>
            <p:ph sz="half" idx="2"/>
          </p:nvPr>
        </p:nvSpPr>
        <p:spPr/>
        <p:txBody>
          <a:bodyPr>
            <a:normAutofit fontScale="85000" lnSpcReduction="10000"/>
          </a:bodyPr>
          <a:lstStyle/>
          <a:p>
            <a:pPr marL="342900" indent="-342900">
              <a:buFont typeface="Arial" panose="020B0604020202020204" pitchFamily="34" charset="0"/>
              <a:buChar char="•"/>
            </a:pPr>
            <a:r>
              <a:rPr lang="en-US"/>
              <a:t>Two </a:t>
            </a:r>
            <a:r>
              <a:rPr lang="en-US">
                <a:hlinkClick r:id="rId4"/>
              </a:rPr>
              <a:t>measles, mumps and rubella (MMR) vaccines </a:t>
            </a:r>
            <a:r>
              <a:rPr lang="en-US"/>
              <a:t>are available for use in the US </a:t>
            </a:r>
          </a:p>
          <a:p>
            <a:endParaRPr lang="en-US"/>
          </a:p>
          <a:p>
            <a:pPr marL="342900" indent="-342900">
              <a:buFont typeface="Arial" panose="020B0604020202020204" pitchFamily="34" charset="0"/>
              <a:buChar char="•"/>
            </a:pPr>
            <a:r>
              <a:rPr lang="en-US"/>
              <a:t>MMR II (Merck)</a:t>
            </a:r>
          </a:p>
          <a:p>
            <a:pPr marL="728663" lvl="1" indent="-342900"/>
            <a:r>
              <a:rPr lang="en-US">
                <a:hlinkClick r:id="rId5"/>
              </a:rPr>
              <a:t>IM or Subcutaneous</a:t>
            </a:r>
            <a:endParaRPr lang="en-US"/>
          </a:p>
          <a:p>
            <a:endParaRPr lang="en-US"/>
          </a:p>
          <a:p>
            <a:pPr marL="342900" indent="-342900">
              <a:buFont typeface="Arial" panose="020B0604020202020204" pitchFamily="34" charset="0"/>
              <a:buChar char="•"/>
            </a:pPr>
            <a:r>
              <a:rPr lang="en-US" err="1"/>
              <a:t>Priorix</a:t>
            </a:r>
            <a:r>
              <a:rPr lang="en-US"/>
              <a:t> (GSK)</a:t>
            </a:r>
          </a:p>
          <a:p>
            <a:pPr marL="728663" lvl="1" indent="-342900"/>
            <a:r>
              <a:rPr lang="en-US"/>
              <a:t>Subcutaneous only </a:t>
            </a:r>
          </a:p>
          <a:p>
            <a:pPr marL="728663" lvl="1" indent="-342900"/>
            <a:r>
              <a:rPr lang="en-US"/>
              <a:t>Limited VVP supply</a:t>
            </a:r>
          </a:p>
          <a:p>
            <a:pPr marL="728663" lvl="1" indent="-342900"/>
            <a:endParaRPr lang="en-US"/>
          </a:p>
          <a:p>
            <a:pPr marL="342900" indent="-342900">
              <a:buFont typeface="Arial" panose="020B0604020202020204" pitchFamily="34" charset="0"/>
              <a:buChar char="•"/>
            </a:pPr>
            <a:r>
              <a:rPr lang="en-US"/>
              <a:t>Fully Interchangeable for all indications for which MMR vaccination is recommended</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Minimum interval between doses is 4 weeks (28 days)</a:t>
            </a:r>
          </a:p>
        </p:txBody>
      </p:sp>
      <p:sp>
        <p:nvSpPr>
          <p:cNvPr id="5" name="Slide Number Placeholder 4">
            <a:extLst>
              <a:ext uri="{FF2B5EF4-FFF2-40B4-BE49-F238E27FC236}">
                <a16:creationId xmlns:a16="http://schemas.microsoft.com/office/drawing/2014/main" id="{55E604C7-3064-9CB6-5AB5-8690617DE7F8}"/>
              </a:ext>
            </a:extLst>
          </p:cNvPr>
          <p:cNvSpPr>
            <a:spLocks noGrp="1"/>
          </p:cNvSpPr>
          <p:nvPr>
            <p:ph type="sldNum" sz="quarter" idx="4"/>
          </p:nvPr>
        </p:nvSpPr>
        <p:spPr/>
        <p:txBody>
          <a:bodyPr/>
          <a:lstStyle/>
          <a:p>
            <a:fld id="{820DBD16-8F52-45AC-8998-73485FE4613D}" type="slidenum">
              <a:rPr lang="en-US" smtClean="0"/>
              <a:pPr/>
              <a:t>12</a:t>
            </a:fld>
            <a:endParaRPr lang="en-US"/>
          </a:p>
        </p:txBody>
      </p:sp>
      <p:sp>
        <p:nvSpPr>
          <p:cNvPr id="6" name="Footer Placeholder 5">
            <a:extLst>
              <a:ext uri="{FF2B5EF4-FFF2-40B4-BE49-F238E27FC236}">
                <a16:creationId xmlns:a16="http://schemas.microsoft.com/office/drawing/2014/main" id="{8C5A91CE-77A0-F693-9EAB-047C5804FEF3}"/>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3985626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0FC6-EBF2-15BB-2844-A634847A0CDB}"/>
              </a:ext>
            </a:extLst>
          </p:cNvPr>
          <p:cNvSpPr>
            <a:spLocks noGrp="1"/>
          </p:cNvSpPr>
          <p:nvPr>
            <p:ph type="title"/>
          </p:nvPr>
        </p:nvSpPr>
        <p:spPr/>
        <p:txBody>
          <a:bodyPr/>
          <a:lstStyle/>
          <a:p>
            <a:r>
              <a:rPr lang="en-US"/>
              <a:t>Measles, Mumps, Rubella and Varicella (MMRV) Vaccine-hide</a:t>
            </a:r>
          </a:p>
        </p:txBody>
      </p:sp>
      <p:sp>
        <p:nvSpPr>
          <p:cNvPr id="3" name="Content Placeholder 2">
            <a:extLst>
              <a:ext uri="{FF2B5EF4-FFF2-40B4-BE49-F238E27FC236}">
                <a16:creationId xmlns:a16="http://schemas.microsoft.com/office/drawing/2014/main" id="{36A4D8DE-F6B7-25E2-69D2-4CE7830E4DAE}"/>
              </a:ext>
            </a:extLst>
          </p:cNvPr>
          <p:cNvSpPr>
            <a:spLocks noGrp="1"/>
          </p:cNvSpPr>
          <p:nvPr>
            <p:ph sz="half" idx="1"/>
          </p:nvPr>
        </p:nvSpPr>
        <p:spPr/>
        <p:txBody>
          <a:bodyPr/>
          <a:lstStyle/>
          <a:p>
            <a:pPr marL="342900" indent="-342900">
              <a:buFont typeface="Arial" panose="020B0604020202020204" pitchFamily="34" charset="0"/>
              <a:buChar char="•"/>
            </a:pPr>
            <a:endParaRPr lang="en-US">
              <a:hlinkClick r:id="rId3"/>
            </a:endParaRPr>
          </a:p>
          <a:p>
            <a:pPr marL="342900" indent="-342900">
              <a:buFont typeface="Arial" panose="020B0604020202020204" pitchFamily="34" charset="0"/>
              <a:buChar char="•"/>
            </a:pPr>
            <a:r>
              <a:rPr lang="en-US">
                <a:hlinkClick r:id="rId3"/>
              </a:rPr>
              <a:t>Measles, mumps, rubella and varicella (MMRV) vaccine </a:t>
            </a:r>
            <a:r>
              <a:rPr lang="en-US"/>
              <a:t>is also available</a:t>
            </a:r>
          </a:p>
          <a:p>
            <a:pPr marL="728663" lvl="1" indent="-342900"/>
            <a:r>
              <a:rPr lang="en-US"/>
              <a:t>Licensed for use in children 12 months through 12 years of age</a:t>
            </a:r>
          </a:p>
          <a:p>
            <a:pPr marL="728663" lvl="1" indent="-342900"/>
            <a:r>
              <a:rPr lang="en-US"/>
              <a:t>IM or Subcutaneous</a:t>
            </a:r>
          </a:p>
          <a:p>
            <a:pPr marL="728663" lvl="1" indent="-342900"/>
            <a:endParaRPr lang="en-US"/>
          </a:p>
          <a:p>
            <a:pPr marL="728663" lvl="1" indent="-342900"/>
            <a:endParaRPr lang="en-US"/>
          </a:p>
          <a:p>
            <a:pPr marL="342900" indent="-342900">
              <a:buFont typeface="Arial" panose="020B0604020202020204" pitchFamily="34" charset="0"/>
              <a:buChar char="•"/>
            </a:pPr>
            <a:r>
              <a:rPr lang="en-US"/>
              <a:t>Minimum interval between two MMRV doses is 3 months</a:t>
            </a:r>
          </a:p>
        </p:txBody>
      </p:sp>
      <p:pic>
        <p:nvPicPr>
          <p:cNvPr id="8" name="Content Placeholder 7" descr="A picture containing calendar&#10;&#10;AI-generated content may be incorrect.">
            <a:extLst>
              <a:ext uri="{FF2B5EF4-FFF2-40B4-BE49-F238E27FC236}">
                <a16:creationId xmlns:a16="http://schemas.microsoft.com/office/drawing/2014/main" id="{ED130891-EA76-BED3-0693-82FB1EEBC7C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169103" y="1825625"/>
            <a:ext cx="3187793" cy="4351338"/>
          </a:xfrm>
        </p:spPr>
      </p:pic>
      <p:sp>
        <p:nvSpPr>
          <p:cNvPr id="4" name="Slide Number Placeholder 3">
            <a:extLst>
              <a:ext uri="{FF2B5EF4-FFF2-40B4-BE49-F238E27FC236}">
                <a16:creationId xmlns:a16="http://schemas.microsoft.com/office/drawing/2014/main" id="{68BBFD58-C315-90D3-2C2A-D86FF3460B69}"/>
              </a:ext>
            </a:extLst>
          </p:cNvPr>
          <p:cNvSpPr>
            <a:spLocks noGrp="1"/>
          </p:cNvSpPr>
          <p:nvPr>
            <p:ph type="sldNum" sz="quarter" idx="4"/>
          </p:nvPr>
        </p:nvSpPr>
        <p:spPr/>
        <p:txBody>
          <a:bodyPr/>
          <a:lstStyle/>
          <a:p>
            <a:fld id="{820DBD16-8F52-45AC-8998-73485FE4613D}" type="slidenum">
              <a:rPr lang="en-US" smtClean="0"/>
              <a:pPr/>
              <a:t>13</a:t>
            </a:fld>
            <a:endParaRPr lang="en-US"/>
          </a:p>
        </p:txBody>
      </p:sp>
      <p:sp>
        <p:nvSpPr>
          <p:cNvPr id="5" name="Footer Placeholder 4">
            <a:extLst>
              <a:ext uri="{FF2B5EF4-FFF2-40B4-BE49-F238E27FC236}">
                <a16:creationId xmlns:a16="http://schemas.microsoft.com/office/drawing/2014/main" id="{B6564E83-D488-2B4D-656A-978BAC683F80}"/>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2525271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81D5E-F2B4-9CDD-2FBE-947CC4C0B328}"/>
              </a:ext>
            </a:extLst>
          </p:cNvPr>
          <p:cNvSpPr>
            <a:spLocks noGrp="1"/>
          </p:cNvSpPr>
          <p:nvPr>
            <p:ph type="title"/>
          </p:nvPr>
        </p:nvSpPr>
        <p:spPr/>
        <p:txBody>
          <a:bodyPr/>
          <a:lstStyle/>
          <a:p>
            <a:r>
              <a:rPr lang="en-US"/>
              <a:t>MMR Recommendations for Children and Adolescents</a:t>
            </a:r>
          </a:p>
        </p:txBody>
      </p:sp>
      <p:sp>
        <p:nvSpPr>
          <p:cNvPr id="3" name="Content Placeholder 2">
            <a:extLst>
              <a:ext uri="{FF2B5EF4-FFF2-40B4-BE49-F238E27FC236}">
                <a16:creationId xmlns:a16="http://schemas.microsoft.com/office/drawing/2014/main" id="{2AA982E7-2BC0-7748-5EA8-27639CB4CEAD}"/>
              </a:ext>
            </a:extLst>
          </p:cNvPr>
          <p:cNvSpPr>
            <a:spLocks noGrp="1"/>
          </p:cNvSpPr>
          <p:nvPr>
            <p:ph sz="half" idx="1"/>
          </p:nvPr>
        </p:nvSpPr>
        <p:spPr/>
        <p:txBody>
          <a:bodyPr anchor="ctr">
            <a:normAutofit fontScale="62500" lnSpcReduction="20000"/>
          </a:bodyPr>
          <a:lstStyle/>
          <a:p>
            <a:r>
              <a:rPr lang="en-US" sz="4400">
                <a:hlinkClick r:id="rId3"/>
              </a:rPr>
              <a:t>MMR Vaccine</a:t>
            </a:r>
            <a:endParaRPr lang="en-US" sz="4400"/>
          </a:p>
          <a:p>
            <a:endParaRPr lang="en-US" sz="4400"/>
          </a:p>
          <a:p>
            <a:pPr marL="342900" indent="-342900">
              <a:buFont typeface="Arial" panose="020B0604020202020204" pitchFamily="34" charset="0"/>
              <a:buChar char="•"/>
            </a:pPr>
            <a:r>
              <a:rPr lang="en-US" sz="4400"/>
              <a:t>Children should get two doses of MMR vaccine at least 28 days apart</a:t>
            </a:r>
          </a:p>
          <a:p>
            <a:pPr marL="728663" lvl="1" indent="-342900"/>
            <a:r>
              <a:rPr lang="en-US" sz="3600"/>
              <a:t>First dose at 12 to 15 months of age</a:t>
            </a:r>
          </a:p>
          <a:p>
            <a:pPr marL="728663" lvl="1" indent="-342900"/>
            <a:r>
              <a:rPr lang="en-US" sz="3600"/>
              <a:t>Second dose at 4-6 years of age</a:t>
            </a:r>
          </a:p>
          <a:p>
            <a:pPr marL="728663" lvl="1" indent="-342900"/>
            <a:endParaRPr lang="en-US" sz="3600"/>
          </a:p>
          <a:p>
            <a:pPr marL="342900" indent="-342900">
              <a:buFont typeface="Arial" panose="020B0604020202020204" pitchFamily="34" charset="0"/>
              <a:buChar char="•"/>
            </a:pPr>
            <a:r>
              <a:rPr lang="en-US" sz="4400"/>
              <a:t>Adolescents not up to date on MMR vaccination should be caught up</a:t>
            </a:r>
          </a:p>
          <a:p>
            <a:pPr marL="728663" lvl="1" indent="-342900"/>
            <a:r>
              <a:rPr lang="en-US" sz="3600"/>
              <a:t>2-dose series at least 4 weeks apart</a:t>
            </a:r>
          </a:p>
        </p:txBody>
      </p:sp>
      <p:pic>
        <p:nvPicPr>
          <p:cNvPr id="8" name="Content Placeholder 7" descr="A picture containing person, clothing, indoor, blue&#10;&#10;AI-generated content may be incorrect.">
            <a:extLst>
              <a:ext uri="{FF2B5EF4-FFF2-40B4-BE49-F238E27FC236}">
                <a16:creationId xmlns:a16="http://schemas.microsoft.com/office/drawing/2014/main" id="{B2FA98DC-AB64-7CD8-ED24-1940299EB56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274094"/>
            <a:ext cx="5181600" cy="3454400"/>
          </a:xfrm>
        </p:spPr>
      </p:pic>
      <p:sp>
        <p:nvSpPr>
          <p:cNvPr id="4" name="Slide Number Placeholder 3">
            <a:extLst>
              <a:ext uri="{FF2B5EF4-FFF2-40B4-BE49-F238E27FC236}">
                <a16:creationId xmlns:a16="http://schemas.microsoft.com/office/drawing/2014/main" id="{C69CBA60-F93F-6DC5-4B7C-B005A8E30737}"/>
              </a:ext>
            </a:extLst>
          </p:cNvPr>
          <p:cNvSpPr>
            <a:spLocks noGrp="1"/>
          </p:cNvSpPr>
          <p:nvPr>
            <p:ph type="sldNum" sz="quarter" idx="4"/>
          </p:nvPr>
        </p:nvSpPr>
        <p:spPr/>
        <p:txBody>
          <a:bodyPr/>
          <a:lstStyle/>
          <a:p>
            <a:fld id="{820DBD16-8F52-45AC-8998-73485FE4613D}" type="slidenum">
              <a:rPr lang="en-US" smtClean="0"/>
              <a:pPr/>
              <a:t>14</a:t>
            </a:fld>
            <a:endParaRPr lang="en-US"/>
          </a:p>
        </p:txBody>
      </p:sp>
      <p:sp>
        <p:nvSpPr>
          <p:cNvPr id="5" name="Footer Placeholder 4">
            <a:extLst>
              <a:ext uri="{FF2B5EF4-FFF2-40B4-BE49-F238E27FC236}">
                <a16:creationId xmlns:a16="http://schemas.microsoft.com/office/drawing/2014/main" id="{6E006F11-3B93-AFC0-DBAA-534657A0F78A}"/>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3886275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44737-F80C-DA56-8DD5-CF0A2843D656}"/>
              </a:ext>
            </a:extLst>
          </p:cNvPr>
          <p:cNvSpPr>
            <a:spLocks noGrp="1"/>
          </p:cNvSpPr>
          <p:nvPr>
            <p:ph type="title"/>
          </p:nvPr>
        </p:nvSpPr>
        <p:spPr/>
        <p:txBody>
          <a:bodyPr>
            <a:normAutofit/>
          </a:bodyPr>
          <a:lstStyle/>
          <a:p>
            <a:r>
              <a:rPr lang="en-US"/>
              <a:t>FAQ: What are the MMR Vaccine Travel Recommendations</a:t>
            </a:r>
          </a:p>
        </p:txBody>
      </p:sp>
      <p:sp>
        <p:nvSpPr>
          <p:cNvPr id="3" name="Content Placeholder 2">
            <a:extLst>
              <a:ext uri="{FF2B5EF4-FFF2-40B4-BE49-F238E27FC236}">
                <a16:creationId xmlns:a16="http://schemas.microsoft.com/office/drawing/2014/main" id="{CE5B35B1-1839-9512-4D37-B717311DE783}"/>
              </a:ext>
            </a:extLst>
          </p:cNvPr>
          <p:cNvSpPr>
            <a:spLocks noGrp="1"/>
          </p:cNvSpPr>
          <p:nvPr>
            <p:ph idx="1"/>
          </p:nvPr>
        </p:nvSpPr>
        <p:spPr/>
        <p:txBody>
          <a:bodyPr>
            <a:normAutofit/>
          </a:bodyPr>
          <a:lstStyle/>
          <a:p>
            <a:pPr marL="342900" indent="-342900">
              <a:buFont typeface="Arial" panose="020B0604020202020204" pitchFamily="34" charset="0"/>
              <a:buChar char="•"/>
            </a:pPr>
            <a:r>
              <a:rPr lang="en-US" sz="2400">
                <a:ea typeface="+mn-lt"/>
                <a:cs typeface="+mn-lt"/>
                <a:hlinkClick r:id="rId3"/>
              </a:rPr>
              <a:t>Infants 6-11 months </a:t>
            </a:r>
            <a:r>
              <a:rPr lang="en-US" sz="2400">
                <a:ea typeface="+mn-lt"/>
                <a:cs typeface="+mn-lt"/>
              </a:rPr>
              <a:t>travelling outside of U.S</a:t>
            </a:r>
            <a:r>
              <a:rPr lang="en-US">
                <a:ea typeface="+mn-lt"/>
                <a:cs typeface="+mn-lt"/>
              </a:rPr>
              <a:t>., </a:t>
            </a:r>
            <a:r>
              <a:rPr lang="en-US" sz="2400">
                <a:ea typeface="+mn-lt"/>
                <a:cs typeface="+mn-lt"/>
              </a:rPr>
              <a:t>or to an outbreak area, should receive a dose of MMR vaccine prior to travel. </a:t>
            </a:r>
          </a:p>
          <a:p>
            <a:pPr marL="728663" lvl="1" indent="-342900"/>
            <a:r>
              <a:rPr lang="en-US" sz="1800">
                <a:ea typeface="+mn-lt"/>
                <a:cs typeface="+mn-lt"/>
              </a:rPr>
              <a:t>Will still need to get 2 additional doses at recommended ages</a:t>
            </a:r>
          </a:p>
          <a:p>
            <a:pPr marL="342900" indent="-342900">
              <a:buFont typeface="Arial" panose="020B0604020202020204" pitchFamily="34" charset="0"/>
              <a:buChar char="•"/>
            </a:pPr>
            <a:endParaRPr lang="en-US" sz="2400">
              <a:ea typeface="+mn-lt"/>
              <a:cs typeface="+mn-lt"/>
            </a:endParaRPr>
          </a:p>
          <a:p>
            <a:pPr marL="342900" indent="-342900">
              <a:buFont typeface="Arial" panose="020B0604020202020204" pitchFamily="34" charset="0"/>
              <a:buChar char="•"/>
            </a:pPr>
            <a:r>
              <a:rPr lang="en-US"/>
              <a:t>Children 12 months and older</a:t>
            </a:r>
          </a:p>
          <a:p>
            <a:pPr marL="728663" lvl="1" indent="-342900"/>
            <a:r>
              <a:rPr lang="en-US" sz="1800"/>
              <a:t>Unvaccinated: 2-dose series separated by at least 4 weeks</a:t>
            </a:r>
          </a:p>
          <a:p>
            <a:pPr marL="728663" lvl="1" indent="-342900"/>
            <a:r>
              <a:rPr lang="en-US" sz="1800"/>
              <a:t>Previously received 1 dose: administer dose 2 at least 4 weeks after dose 1</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Adults- 2-dose series recommended for international travel, or to an outbreak area</a:t>
            </a:r>
          </a:p>
          <a:p>
            <a:endParaRPr lang="en-US"/>
          </a:p>
        </p:txBody>
      </p:sp>
      <p:sp>
        <p:nvSpPr>
          <p:cNvPr id="5" name="Footer Placeholder 4">
            <a:extLst>
              <a:ext uri="{FF2B5EF4-FFF2-40B4-BE49-F238E27FC236}">
                <a16:creationId xmlns:a16="http://schemas.microsoft.com/office/drawing/2014/main" id="{44A9DD31-F096-81F6-8291-CAB0C3F4F429}"/>
              </a:ext>
            </a:extLst>
          </p:cNvPr>
          <p:cNvSpPr>
            <a:spLocks noGrp="1"/>
          </p:cNvSpPr>
          <p:nvPr>
            <p:ph type="ftr" sz="quarter" idx="3"/>
          </p:nvPr>
        </p:nvSpPr>
        <p:spPr/>
        <p:txBody>
          <a:bodyPr/>
          <a:lstStyle/>
          <a:p>
            <a:r>
              <a:rPr lang="en-US"/>
              <a:t>Vermont Department of Health</a:t>
            </a:r>
          </a:p>
        </p:txBody>
      </p:sp>
      <p:sp>
        <p:nvSpPr>
          <p:cNvPr id="4" name="Slide Number Placeholder 3">
            <a:extLst>
              <a:ext uri="{FF2B5EF4-FFF2-40B4-BE49-F238E27FC236}">
                <a16:creationId xmlns:a16="http://schemas.microsoft.com/office/drawing/2014/main" id="{C567AAE8-10E2-8A81-D769-A12FD21A4CCD}"/>
              </a:ext>
            </a:extLst>
          </p:cNvPr>
          <p:cNvSpPr>
            <a:spLocks noGrp="1"/>
          </p:cNvSpPr>
          <p:nvPr>
            <p:ph type="sldNum" sz="quarter" idx="4"/>
          </p:nvPr>
        </p:nvSpPr>
        <p:spPr/>
        <p:txBody>
          <a:bodyPr/>
          <a:lstStyle/>
          <a:p>
            <a:fld id="{820DBD16-8F52-45AC-8998-73485FE4613D}" type="slidenum">
              <a:rPr lang="en-US" smtClean="0"/>
              <a:pPr/>
              <a:t>15</a:t>
            </a:fld>
            <a:endParaRPr lang="en-US"/>
          </a:p>
        </p:txBody>
      </p:sp>
      <p:pic>
        <p:nvPicPr>
          <p:cNvPr id="8" name="Picture 7" descr="A picture containing text, antenna&#10;&#10;AI-generated content may be incorrect.">
            <a:extLst>
              <a:ext uri="{FF2B5EF4-FFF2-40B4-BE49-F238E27FC236}">
                <a16:creationId xmlns:a16="http://schemas.microsoft.com/office/drawing/2014/main" id="{BBF6CFA6-5E36-E96A-8B2E-E996B7924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612" y="2835590"/>
            <a:ext cx="3431219" cy="3034985"/>
          </a:xfrm>
          <a:prstGeom prst="rect">
            <a:avLst/>
          </a:prstGeom>
        </p:spPr>
      </p:pic>
    </p:spTree>
    <p:extLst>
      <p:ext uri="{BB962C8B-B14F-4D97-AF65-F5344CB8AC3E}">
        <p14:creationId xmlns:p14="http://schemas.microsoft.com/office/powerpoint/2010/main" val="3972627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B83BD-26FA-AB8F-AA47-D4EC617E9A0C}"/>
              </a:ext>
            </a:extLst>
          </p:cNvPr>
          <p:cNvSpPr>
            <a:spLocks noGrp="1"/>
          </p:cNvSpPr>
          <p:nvPr>
            <p:ph type="title"/>
          </p:nvPr>
        </p:nvSpPr>
        <p:spPr/>
        <p:txBody>
          <a:bodyPr/>
          <a:lstStyle/>
          <a:p>
            <a:r>
              <a:rPr lang="en-US"/>
              <a:t>CDC HAN</a:t>
            </a:r>
          </a:p>
        </p:txBody>
      </p:sp>
      <p:sp>
        <p:nvSpPr>
          <p:cNvPr id="3" name="Content Placeholder 2">
            <a:extLst>
              <a:ext uri="{FF2B5EF4-FFF2-40B4-BE49-F238E27FC236}">
                <a16:creationId xmlns:a16="http://schemas.microsoft.com/office/drawing/2014/main" id="{EBFE9776-7CC5-7CF3-23BC-2B02E83B3F94}"/>
              </a:ext>
            </a:extLst>
          </p:cNvPr>
          <p:cNvSpPr>
            <a:spLocks noGrp="1"/>
          </p:cNvSpPr>
          <p:nvPr>
            <p:ph sz="half" idx="1"/>
          </p:nvPr>
        </p:nvSpPr>
        <p:spPr>
          <a:xfrm>
            <a:off x="613775" y="1825625"/>
            <a:ext cx="5406025" cy="4351338"/>
          </a:xfrm>
        </p:spPr>
        <p:txBody>
          <a:bodyPr>
            <a:normAutofit lnSpcReduction="10000"/>
          </a:bodyPr>
          <a:lstStyle/>
          <a:p>
            <a:r>
              <a:rPr lang="en-US">
                <a:hlinkClick r:id="rId3"/>
              </a:rPr>
              <a:t>Health Alert Network (HAN) - 00522 | Expanding Measles Outbreak in the United States and Guidance for the Upcoming Travel Season</a:t>
            </a:r>
          </a:p>
          <a:p>
            <a:endParaRPr lang="en-US"/>
          </a:p>
          <a:p>
            <a:pPr marL="342900" indent="-342900">
              <a:buFont typeface="Arial" panose="020B0604020202020204" pitchFamily="34" charset="0"/>
              <a:buChar char="•"/>
            </a:pPr>
            <a:r>
              <a:rPr lang="en-US"/>
              <a:t>Includes reminder regarding international travel vaccination recommendations</a:t>
            </a:r>
          </a:p>
          <a:p>
            <a:pPr marL="342900" indent="-342900">
              <a:buFont typeface="Arial" panose="020B0604020202020204" pitchFamily="34" charset="0"/>
              <a:buChar char="•"/>
            </a:pPr>
            <a:r>
              <a:rPr lang="en-US"/>
              <a:t>Requests healthcare providers “Ensure patients who reside in areas with an ongoing measles outbreak to follow state and local guidance”</a:t>
            </a:r>
          </a:p>
          <a:p>
            <a:endParaRPr lang="en-US"/>
          </a:p>
        </p:txBody>
      </p:sp>
      <p:sp>
        <p:nvSpPr>
          <p:cNvPr id="4" name="Content Placeholder 3">
            <a:extLst>
              <a:ext uri="{FF2B5EF4-FFF2-40B4-BE49-F238E27FC236}">
                <a16:creationId xmlns:a16="http://schemas.microsoft.com/office/drawing/2014/main" id="{2AE87AB0-A816-5884-28A2-C4ECD2AC1F67}"/>
              </a:ext>
            </a:extLst>
          </p:cNvPr>
          <p:cNvSpPr>
            <a:spLocks noGrp="1"/>
          </p:cNvSpPr>
          <p:nvPr>
            <p:ph sz="half" idx="2"/>
          </p:nvPr>
        </p:nvSpPr>
        <p:spPr>
          <a:xfrm>
            <a:off x="6172199" y="1825625"/>
            <a:ext cx="5677423" cy="4351338"/>
          </a:xfrm>
        </p:spPr>
        <p:txBody>
          <a:bodyPr>
            <a:normAutofit lnSpcReduction="10000"/>
          </a:bodyPr>
          <a:lstStyle/>
          <a:p>
            <a:pPr marL="342900" indent="-342900">
              <a:buFont typeface="Arial" panose="020B0604020202020204" pitchFamily="34" charset="0"/>
              <a:buChar char="•"/>
            </a:pPr>
            <a:r>
              <a:rPr lang="en-US"/>
              <a:t>Texas Department of State Health Services has issued recommendations for affected counties</a:t>
            </a:r>
          </a:p>
          <a:p>
            <a:pPr marL="728663" lvl="1" indent="-342900"/>
            <a:r>
              <a:rPr lang="en-US"/>
              <a:t>Infants 6-11 months receive an early dose of MMR vaccine</a:t>
            </a:r>
          </a:p>
          <a:p>
            <a:pPr marL="728663" lvl="1" indent="-342900"/>
            <a:r>
              <a:rPr lang="en-US"/>
              <a:t>Unvaccinated children should receive one dose immediately (and 2</a:t>
            </a:r>
            <a:r>
              <a:rPr lang="en-US" baseline="30000"/>
              <a:t>nd</a:t>
            </a:r>
            <a:r>
              <a:rPr lang="en-US"/>
              <a:t> dose 28 days later)</a:t>
            </a:r>
          </a:p>
          <a:p>
            <a:pPr marL="728663" lvl="1" indent="-342900"/>
            <a:r>
              <a:rPr lang="en-US"/>
              <a:t>Children older than 12 months with one prior dose should receive an early second dose of MMR vaccine separated by at least 28 days.</a:t>
            </a:r>
          </a:p>
          <a:p>
            <a:pPr marL="728663" lvl="1" indent="-342900"/>
            <a:r>
              <a:rPr lang="en-US"/>
              <a:t>Teenagers and adults previously vaccinated with one dose of MMR should receive a second dose</a:t>
            </a:r>
          </a:p>
          <a:p>
            <a:endParaRPr lang="en-US"/>
          </a:p>
        </p:txBody>
      </p:sp>
      <p:sp>
        <p:nvSpPr>
          <p:cNvPr id="5" name="Slide Number Placeholder 4">
            <a:extLst>
              <a:ext uri="{FF2B5EF4-FFF2-40B4-BE49-F238E27FC236}">
                <a16:creationId xmlns:a16="http://schemas.microsoft.com/office/drawing/2014/main" id="{0539A010-DBCB-D546-C85A-9686EB431D84}"/>
              </a:ext>
            </a:extLst>
          </p:cNvPr>
          <p:cNvSpPr>
            <a:spLocks noGrp="1"/>
          </p:cNvSpPr>
          <p:nvPr>
            <p:ph type="sldNum" sz="quarter" idx="4"/>
          </p:nvPr>
        </p:nvSpPr>
        <p:spPr/>
        <p:txBody>
          <a:bodyPr/>
          <a:lstStyle/>
          <a:p>
            <a:fld id="{820DBD16-8F52-45AC-8998-73485FE4613D}" type="slidenum">
              <a:rPr lang="en-US" smtClean="0"/>
              <a:pPr/>
              <a:t>16</a:t>
            </a:fld>
            <a:endParaRPr lang="en-US"/>
          </a:p>
        </p:txBody>
      </p:sp>
      <p:sp>
        <p:nvSpPr>
          <p:cNvPr id="6" name="Footer Placeholder 5">
            <a:extLst>
              <a:ext uri="{FF2B5EF4-FFF2-40B4-BE49-F238E27FC236}">
                <a16:creationId xmlns:a16="http://schemas.microsoft.com/office/drawing/2014/main" id="{52870FAB-D3AE-7C9B-1B94-BEBB206F5EAF}"/>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1667539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2F8B8-DBD8-28BE-8A1B-FF4B4CBCC193}"/>
              </a:ext>
            </a:extLst>
          </p:cNvPr>
          <p:cNvSpPr>
            <a:spLocks noGrp="1"/>
          </p:cNvSpPr>
          <p:nvPr>
            <p:ph type="title"/>
          </p:nvPr>
        </p:nvSpPr>
        <p:spPr/>
        <p:txBody>
          <a:bodyPr/>
          <a:lstStyle/>
          <a:p>
            <a:r>
              <a:rPr lang="en-US"/>
              <a:t>MMR Recommendations for Adults</a:t>
            </a:r>
          </a:p>
        </p:txBody>
      </p:sp>
      <p:sp>
        <p:nvSpPr>
          <p:cNvPr id="3" name="Content Placeholder 2">
            <a:extLst>
              <a:ext uri="{FF2B5EF4-FFF2-40B4-BE49-F238E27FC236}">
                <a16:creationId xmlns:a16="http://schemas.microsoft.com/office/drawing/2014/main" id="{069D96E2-1F61-9017-317C-D38DE1947D36}"/>
              </a:ext>
            </a:extLst>
          </p:cNvPr>
          <p:cNvSpPr>
            <a:spLocks noGrp="1"/>
          </p:cNvSpPr>
          <p:nvPr>
            <p:ph sz="half" idx="1"/>
          </p:nvPr>
        </p:nvSpPr>
        <p:spPr>
          <a:xfrm>
            <a:off x="287849" y="1711325"/>
            <a:ext cx="11669093" cy="4827588"/>
          </a:xfrm>
        </p:spPr>
        <p:txBody>
          <a:bodyPr vert="horz" lIns="91440" tIns="45720" rIns="91440" bIns="45720" rtlCol="0" anchor="t">
            <a:normAutofit fontScale="92500" lnSpcReduction="10000"/>
          </a:bodyPr>
          <a:lstStyle/>
          <a:p>
            <a:r>
              <a:rPr lang="en-US" b="1" i="1">
                <a:ea typeface="+mn-lt"/>
                <a:cs typeface="+mn-lt"/>
              </a:rPr>
              <a:t>Routine Immunization</a:t>
            </a:r>
            <a:endParaRPr lang="en-US" i="1">
              <a:ea typeface="+mn-lt"/>
              <a:cs typeface="+mn-lt"/>
            </a:endParaRPr>
          </a:p>
          <a:p>
            <a:r>
              <a:rPr lang="en-US" b="1">
                <a:ea typeface="+mn-lt"/>
                <a:cs typeface="+mn-lt"/>
              </a:rPr>
              <a:t>No evidence of immunity to measles, mumps, or rubella: 1 dose</a:t>
            </a:r>
            <a:r>
              <a:rPr lang="en-US">
                <a:ea typeface="+mn-lt"/>
                <a:cs typeface="+mn-lt"/>
              </a:rPr>
              <a:t> </a:t>
            </a:r>
            <a:endParaRPr lang="en-US"/>
          </a:p>
          <a:p>
            <a:pPr marL="342900" indent="-342900">
              <a:buChar char="•"/>
            </a:pPr>
            <a:r>
              <a:rPr lang="en-US">
                <a:ea typeface="+mn-lt"/>
                <a:cs typeface="+mn-lt"/>
              </a:rPr>
              <a:t>Evidence of immunity: </a:t>
            </a:r>
          </a:p>
          <a:p>
            <a:pPr marL="728345" lvl="1" indent="-342900">
              <a:buChar char="•"/>
            </a:pPr>
            <a:r>
              <a:rPr lang="en-US">
                <a:ea typeface="+mn-lt"/>
                <a:cs typeface="+mn-lt"/>
              </a:rPr>
              <a:t>Born before 1957 (except for health care personnel) </a:t>
            </a:r>
          </a:p>
          <a:p>
            <a:pPr marL="728345" lvl="1" indent="-342900">
              <a:buChar char="•"/>
            </a:pPr>
            <a:r>
              <a:rPr lang="en-US">
                <a:ea typeface="+mn-lt"/>
                <a:cs typeface="+mn-lt"/>
              </a:rPr>
              <a:t>Documentation of receipt of MMR vaccine</a:t>
            </a:r>
          </a:p>
          <a:p>
            <a:pPr marL="728345" lvl="1" indent="-342900">
              <a:buChar char="•"/>
            </a:pPr>
            <a:r>
              <a:rPr lang="en-US">
                <a:ea typeface="+mn-lt"/>
                <a:cs typeface="+mn-lt"/>
              </a:rPr>
              <a:t>Laboratory evidence of immunity or disease (diagnosis of disease without laboratory confirmation is not evidence of immunity)</a:t>
            </a:r>
          </a:p>
          <a:p>
            <a:pPr marL="0" lvl="1" indent="0">
              <a:spcBef>
                <a:spcPts val="563"/>
              </a:spcBef>
              <a:buNone/>
            </a:pPr>
            <a:r>
              <a:rPr lang="en-US" sz="2400" b="1" i="1">
                <a:ea typeface="+mn-lt"/>
                <a:cs typeface="+mn-lt"/>
              </a:rPr>
              <a:t>Special Situations</a:t>
            </a:r>
          </a:p>
          <a:p>
            <a:pPr marL="728345" lvl="1" indent="-342900"/>
            <a:r>
              <a:rPr lang="en-US"/>
              <a:t>HIV</a:t>
            </a:r>
            <a:r>
              <a:rPr lang="en-US">
                <a:ea typeface="+mn-lt"/>
                <a:cs typeface="+mn-lt"/>
              </a:rPr>
              <a:t> infection with CD4 percentages ≥15% and CD4 count ≥200 cells/mm3 for at least 6 months and no evidence of immunity to measles, mumps, or rubella: 2-dose series at least 4 weeks apart;</a:t>
            </a:r>
          </a:p>
          <a:p>
            <a:pPr marL="728345" lvl="1" indent="-342900"/>
            <a:r>
              <a:rPr lang="en-US">
                <a:ea typeface="+mn-lt"/>
                <a:cs typeface="+mn-lt"/>
              </a:rPr>
              <a:t>Students in postsecondary educational institutions, international travelers, and household or close, personal contacts of immunocompromised persons with no evidence of immunity to measles, mumps, or rubella: 2-dose series at least 4 weeks apart if previously did not receive any doses of MMR or 1 dose if previously received 1 dose MMR;</a:t>
            </a:r>
          </a:p>
          <a:p>
            <a:pPr marL="728345" lvl="1" indent="-342900"/>
            <a:r>
              <a:rPr lang="en-US"/>
              <a:t>Health care personnel: Born before 1957 with no evidence of immunity, consider 2 doses; born in 1957 or later, 2-dose series</a:t>
            </a:r>
          </a:p>
        </p:txBody>
      </p:sp>
      <p:sp>
        <p:nvSpPr>
          <p:cNvPr id="5" name="Slide Number Placeholder 4">
            <a:extLst>
              <a:ext uri="{FF2B5EF4-FFF2-40B4-BE49-F238E27FC236}">
                <a16:creationId xmlns:a16="http://schemas.microsoft.com/office/drawing/2014/main" id="{DAA13847-4196-80BA-2254-D208EC254093}"/>
              </a:ext>
            </a:extLst>
          </p:cNvPr>
          <p:cNvSpPr>
            <a:spLocks noGrp="1"/>
          </p:cNvSpPr>
          <p:nvPr>
            <p:ph type="sldNum" sz="quarter" idx="4"/>
          </p:nvPr>
        </p:nvSpPr>
        <p:spPr/>
        <p:txBody>
          <a:bodyPr/>
          <a:lstStyle/>
          <a:p>
            <a:fld id="{820DBD16-8F52-45AC-8998-73485FE4613D}" type="slidenum">
              <a:rPr lang="en-US" smtClean="0"/>
              <a:pPr/>
              <a:t>17</a:t>
            </a:fld>
            <a:endParaRPr lang="en-US"/>
          </a:p>
        </p:txBody>
      </p:sp>
      <p:sp>
        <p:nvSpPr>
          <p:cNvPr id="6" name="Footer Placeholder 5">
            <a:extLst>
              <a:ext uri="{FF2B5EF4-FFF2-40B4-BE49-F238E27FC236}">
                <a16:creationId xmlns:a16="http://schemas.microsoft.com/office/drawing/2014/main" id="{7EA042A9-0F54-8123-75E7-DBAEF50D8B4E}"/>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2895619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149BB-9407-6E10-A408-4338F1E700BF}"/>
              </a:ext>
            </a:extLst>
          </p:cNvPr>
          <p:cNvSpPr>
            <a:spLocks noGrp="1"/>
          </p:cNvSpPr>
          <p:nvPr>
            <p:ph type="title"/>
          </p:nvPr>
        </p:nvSpPr>
        <p:spPr/>
        <p:txBody>
          <a:bodyPr/>
          <a:lstStyle/>
          <a:p>
            <a:r>
              <a:rPr lang="en-US"/>
              <a:t>FAQs: Measles</a:t>
            </a:r>
          </a:p>
        </p:txBody>
      </p:sp>
      <p:sp>
        <p:nvSpPr>
          <p:cNvPr id="3" name="Content Placeholder 2">
            <a:extLst>
              <a:ext uri="{FF2B5EF4-FFF2-40B4-BE49-F238E27FC236}">
                <a16:creationId xmlns:a16="http://schemas.microsoft.com/office/drawing/2014/main" id="{C38C940A-3CE4-567C-AD71-3FA19A532B0B}"/>
              </a:ext>
            </a:extLst>
          </p:cNvPr>
          <p:cNvSpPr>
            <a:spLocks noGrp="1"/>
          </p:cNvSpPr>
          <p:nvPr>
            <p:ph idx="1"/>
          </p:nvPr>
        </p:nvSpPr>
        <p:spPr/>
        <p:txBody>
          <a:bodyPr/>
          <a:lstStyle/>
          <a:p>
            <a:r>
              <a:rPr lang="en-US" b="1" i="1"/>
              <a:t>What is the recommendation for adults who may have received a dose of inactivated (killed) MMR vaccine in the 1960s? </a:t>
            </a:r>
          </a:p>
          <a:p>
            <a:endParaRPr lang="en-US"/>
          </a:p>
          <a:p>
            <a:r>
              <a:rPr lang="en-US"/>
              <a:t>People who previously received a dose of measles vaccine in 1963–1967 and are unsure which type of vaccine it was, or are sure it was inactivated measles vaccine, should be revaccinated with either one (if low-risk) or two (if high-risk) doses of MMR vaccine. There is no need to draw titers.</a:t>
            </a:r>
          </a:p>
        </p:txBody>
      </p:sp>
      <p:sp>
        <p:nvSpPr>
          <p:cNvPr id="4" name="Slide Number Placeholder 3">
            <a:extLst>
              <a:ext uri="{FF2B5EF4-FFF2-40B4-BE49-F238E27FC236}">
                <a16:creationId xmlns:a16="http://schemas.microsoft.com/office/drawing/2014/main" id="{2EFC6943-6018-56D3-A21A-77FFE54B8C89}"/>
              </a:ext>
            </a:extLst>
          </p:cNvPr>
          <p:cNvSpPr>
            <a:spLocks noGrp="1"/>
          </p:cNvSpPr>
          <p:nvPr>
            <p:ph type="sldNum" sz="quarter" idx="4"/>
          </p:nvPr>
        </p:nvSpPr>
        <p:spPr/>
        <p:txBody>
          <a:bodyPr/>
          <a:lstStyle/>
          <a:p>
            <a:fld id="{820DBD16-8F52-45AC-8998-73485FE4613D}" type="slidenum">
              <a:rPr lang="en-US" smtClean="0"/>
              <a:pPr/>
              <a:t>18</a:t>
            </a:fld>
            <a:endParaRPr lang="en-US"/>
          </a:p>
        </p:txBody>
      </p:sp>
      <p:sp>
        <p:nvSpPr>
          <p:cNvPr id="5" name="Footer Placeholder 4">
            <a:extLst>
              <a:ext uri="{FF2B5EF4-FFF2-40B4-BE49-F238E27FC236}">
                <a16:creationId xmlns:a16="http://schemas.microsoft.com/office/drawing/2014/main" id="{9B864B74-72C1-8D3F-66CC-319A39D4ECCB}"/>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1702461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42A74-D86C-8360-9CA1-46FA60762B3D}"/>
              </a:ext>
            </a:extLst>
          </p:cNvPr>
          <p:cNvSpPr>
            <a:spLocks noGrp="1"/>
          </p:cNvSpPr>
          <p:nvPr>
            <p:ph type="title"/>
          </p:nvPr>
        </p:nvSpPr>
        <p:spPr/>
        <p:txBody>
          <a:bodyPr/>
          <a:lstStyle/>
          <a:p>
            <a:r>
              <a:rPr lang="en-US"/>
              <a:t>FAQs: Measles – Vaccine or Titers?</a:t>
            </a:r>
          </a:p>
        </p:txBody>
      </p:sp>
      <p:sp>
        <p:nvSpPr>
          <p:cNvPr id="3" name="Content Placeholder 2">
            <a:extLst>
              <a:ext uri="{FF2B5EF4-FFF2-40B4-BE49-F238E27FC236}">
                <a16:creationId xmlns:a16="http://schemas.microsoft.com/office/drawing/2014/main" id="{D2543F0C-BAA0-AAA9-DDEC-8B7890073300}"/>
              </a:ext>
            </a:extLst>
          </p:cNvPr>
          <p:cNvSpPr>
            <a:spLocks noGrp="1"/>
          </p:cNvSpPr>
          <p:nvPr>
            <p:ph idx="1"/>
          </p:nvPr>
        </p:nvSpPr>
        <p:spPr/>
        <p:txBody>
          <a:bodyPr/>
          <a:lstStyle/>
          <a:p>
            <a:r>
              <a:rPr lang="en-US" i="1"/>
              <a:t>If an adult does not have evidence of immunity, should we administer a dose of MMR or draw titers?</a:t>
            </a:r>
          </a:p>
          <a:p>
            <a:endParaRPr lang="en-US" i="1"/>
          </a:p>
          <a:p>
            <a:r>
              <a:rPr lang="en-US"/>
              <a:t>Considerations:</a:t>
            </a:r>
          </a:p>
          <a:p>
            <a:pPr marL="342900" indent="-342900">
              <a:buFont typeface="Arial" panose="020B0604020202020204" pitchFamily="34" charset="0"/>
              <a:buChar char="•"/>
            </a:pPr>
            <a:r>
              <a:rPr lang="en-US"/>
              <a:t>Cost of titer versus cost of vaccine</a:t>
            </a:r>
          </a:p>
          <a:p>
            <a:pPr marL="342900" indent="-342900">
              <a:buFont typeface="Arial" panose="020B0604020202020204" pitchFamily="34" charset="0"/>
              <a:buChar char="•"/>
            </a:pPr>
            <a:r>
              <a:rPr lang="en-US"/>
              <a:t>Patient preference</a:t>
            </a:r>
          </a:p>
          <a:p>
            <a:pPr marL="342900" indent="-342900">
              <a:buFont typeface="Arial" panose="020B0604020202020204" pitchFamily="34" charset="0"/>
              <a:buChar char="•"/>
            </a:pPr>
            <a:r>
              <a:rPr lang="en-US"/>
              <a:t>Commercial tests may lack sensitivity to detect vaccine-induced immunity</a:t>
            </a:r>
          </a:p>
          <a:p>
            <a:pPr marL="342900" indent="-342900">
              <a:buFont typeface="Arial" panose="020B0604020202020204" pitchFamily="34" charset="0"/>
              <a:buChar char="•"/>
            </a:pPr>
            <a:r>
              <a:rPr lang="en-US"/>
              <a:t>Time considerations for protection</a:t>
            </a:r>
          </a:p>
          <a:p>
            <a:pPr marL="342900" indent="-342900">
              <a:buFont typeface="Arial" panose="020B0604020202020204" pitchFamily="34" charset="0"/>
              <a:buChar char="•"/>
            </a:pPr>
            <a:endParaRPr lang="en-US"/>
          </a:p>
          <a:p>
            <a:endParaRPr lang="en-US"/>
          </a:p>
        </p:txBody>
      </p:sp>
      <p:sp>
        <p:nvSpPr>
          <p:cNvPr id="4" name="Slide Number Placeholder 3">
            <a:extLst>
              <a:ext uri="{FF2B5EF4-FFF2-40B4-BE49-F238E27FC236}">
                <a16:creationId xmlns:a16="http://schemas.microsoft.com/office/drawing/2014/main" id="{A419AEEB-C747-3CBE-AC46-BA2F39D36A18}"/>
              </a:ext>
            </a:extLst>
          </p:cNvPr>
          <p:cNvSpPr>
            <a:spLocks noGrp="1"/>
          </p:cNvSpPr>
          <p:nvPr>
            <p:ph type="sldNum" sz="quarter" idx="4"/>
          </p:nvPr>
        </p:nvSpPr>
        <p:spPr/>
        <p:txBody>
          <a:bodyPr/>
          <a:lstStyle/>
          <a:p>
            <a:fld id="{820DBD16-8F52-45AC-8998-73485FE4613D}" type="slidenum">
              <a:rPr lang="en-US" smtClean="0"/>
              <a:pPr/>
              <a:t>19</a:t>
            </a:fld>
            <a:endParaRPr lang="en-US"/>
          </a:p>
        </p:txBody>
      </p:sp>
      <p:sp>
        <p:nvSpPr>
          <p:cNvPr id="5" name="Footer Placeholder 4">
            <a:extLst>
              <a:ext uri="{FF2B5EF4-FFF2-40B4-BE49-F238E27FC236}">
                <a16:creationId xmlns:a16="http://schemas.microsoft.com/office/drawing/2014/main" id="{46E3E11D-21DF-B0EA-A8D5-B50613B1AD99}"/>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4181225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C6C2374-497D-7B4D-98F0-D4CABE8F4865}"/>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p:blipFill>
        <p:spPr>
          <a:xfrm>
            <a:off x="0" y="1"/>
            <a:ext cx="4271375" cy="6848308"/>
          </a:xfrm>
        </p:spPr>
      </p:pic>
      <p:sp>
        <p:nvSpPr>
          <p:cNvPr id="3" name="Title 2">
            <a:extLst>
              <a:ext uri="{FF2B5EF4-FFF2-40B4-BE49-F238E27FC236}">
                <a16:creationId xmlns:a16="http://schemas.microsoft.com/office/drawing/2014/main" id="{9EC65336-3203-2D45-84E0-0D3CA6B21DBE}"/>
              </a:ext>
            </a:extLst>
          </p:cNvPr>
          <p:cNvSpPr>
            <a:spLocks noGrp="1"/>
          </p:cNvSpPr>
          <p:nvPr>
            <p:ph type="ctrTitle"/>
          </p:nvPr>
        </p:nvSpPr>
        <p:spPr/>
        <p:txBody>
          <a:bodyPr>
            <a:noAutofit/>
          </a:bodyPr>
          <a:lstStyle/>
          <a:p>
            <a:r>
              <a:rPr lang="en-US" b="1" i="0">
                <a:effectLst/>
                <a:latin typeface="-apple-system"/>
              </a:rPr>
              <a:t>Health Check-In: A Provider Call on What's Happening</a:t>
            </a:r>
            <a:endParaRPr lang="en-US"/>
          </a:p>
        </p:txBody>
      </p:sp>
      <p:sp>
        <p:nvSpPr>
          <p:cNvPr id="4" name="Subtitle 3">
            <a:extLst>
              <a:ext uri="{FF2B5EF4-FFF2-40B4-BE49-F238E27FC236}">
                <a16:creationId xmlns:a16="http://schemas.microsoft.com/office/drawing/2014/main" id="{C8FDBD6F-C4B1-6B40-A7E8-F46834C001AD}"/>
              </a:ext>
            </a:extLst>
          </p:cNvPr>
          <p:cNvSpPr>
            <a:spLocks noGrp="1"/>
          </p:cNvSpPr>
          <p:nvPr>
            <p:ph type="subTitle" idx="1"/>
          </p:nvPr>
        </p:nvSpPr>
        <p:spPr>
          <a:xfrm>
            <a:off x="4880008" y="3051910"/>
            <a:ext cx="6375133" cy="1294974"/>
          </a:xfrm>
        </p:spPr>
        <p:txBody>
          <a:bodyPr>
            <a:noAutofit/>
          </a:bodyPr>
          <a:lstStyle/>
          <a:p>
            <a:pPr algn="ctr"/>
            <a:r>
              <a:rPr lang="en-US" sz="1800">
                <a:latin typeface="+mn-lt"/>
                <a:cs typeface="Franklin Gothic Book"/>
              </a:rPr>
              <a:t>Katie</a:t>
            </a:r>
            <a:r>
              <a:rPr lang="en-US" sz="1800" spc="-55">
                <a:latin typeface="+mn-lt"/>
                <a:cs typeface="Franklin Gothic Book"/>
              </a:rPr>
              <a:t> </a:t>
            </a:r>
            <a:r>
              <a:rPr lang="en-US" sz="1800">
                <a:latin typeface="+mn-lt"/>
                <a:cs typeface="Franklin Gothic Book"/>
              </a:rPr>
              <a:t>Mahuron,</a:t>
            </a:r>
            <a:r>
              <a:rPr lang="en-US" sz="1800" spc="-40">
                <a:latin typeface="+mn-lt"/>
                <a:cs typeface="Franklin Gothic Book"/>
              </a:rPr>
              <a:t> </a:t>
            </a:r>
            <a:r>
              <a:rPr lang="en-US" sz="1800">
                <a:latin typeface="+mn-lt"/>
                <a:cs typeface="Franklin Gothic Book"/>
              </a:rPr>
              <a:t>RN</a:t>
            </a:r>
            <a:r>
              <a:rPr lang="en-US" sz="1800" spc="-20">
                <a:latin typeface="+mn-lt"/>
                <a:cs typeface="Franklin Gothic Book"/>
              </a:rPr>
              <a:t> </a:t>
            </a:r>
            <a:r>
              <a:rPr lang="en-US" sz="1800" i="1">
                <a:latin typeface="+mn-lt"/>
                <a:cs typeface="Franklin Gothic Book"/>
              </a:rPr>
              <a:t>–</a:t>
            </a:r>
            <a:r>
              <a:rPr lang="en-US" sz="1800" i="1" spc="5">
                <a:latin typeface="+mn-lt"/>
                <a:cs typeface="Franklin Gothic Book"/>
              </a:rPr>
              <a:t> </a:t>
            </a:r>
            <a:r>
              <a:rPr lang="en-US" sz="1800" i="1">
                <a:latin typeface="+mn-lt"/>
                <a:cs typeface="Franklin Gothic Book"/>
              </a:rPr>
              <a:t>Adult</a:t>
            </a:r>
            <a:r>
              <a:rPr lang="en-US" sz="1800" i="1" spc="-5">
                <a:latin typeface="+mn-lt"/>
                <a:cs typeface="Franklin Gothic Book"/>
              </a:rPr>
              <a:t> Nurse </a:t>
            </a:r>
            <a:r>
              <a:rPr lang="en-US" sz="1800" i="1" spc="-10">
                <a:latin typeface="+mn-lt"/>
                <a:cs typeface="Franklin Gothic Book"/>
              </a:rPr>
              <a:t>Coordinator</a:t>
            </a:r>
          </a:p>
          <a:p>
            <a:pPr algn="ctr"/>
            <a:r>
              <a:rPr lang="en-US" sz="1800">
                <a:latin typeface="+mn-lt"/>
              </a:rPr>
              <a:t>Meghan Carey, RN </a:t>
            </a:r>
            <a:r>
              <a:rPr lang="en-US" sz="1800" i="1">
                <a:latin typeface="+mn-lt"/>
              </a:rPr>
              <a:t>– Child &amp; Adolescent Nurse Coordinator</a:t>
            </a:r>
          </a:p>
          <a:p>
            <a:pPr algn="ctr"/>
            <a:r>
              <a:rPr lang="en-US" sz="1800">
                <a:latin typeface="+mn-lt"/>
              </a:rPr>
              <a:t>Denise Kall – </a:t>
            </a:r>
            <a:r>
              <a:rPr lang="en-US" sz="1800" i="1">
                <a:latin typeface="+mn-lt"/>
              </a:rPr>
              <a:t>Public Health Analyst III </a:t>
            </a:r>
          </a:p>
          <a:p>
            <a:endParaRPr lang="en-US" sz="2400">
              <a:latin typeface="Franklin Gothic Book"/>
              <a:cs typeface="Franklin Gothic Book"/>
            </a:endParaRPr>
          </a:p>
          <a:p>
            <a:endParaRPr lang="en-US"/>
          </a:p>
        </p:txBody>
      </p:sp>
      <p:sp>
        <p:nvSpPr>
          <p:cNvPr id="5" name="Text Placeholder 4">
            <a:extLst>
              <a:ext uri="{FF2B5EF4-FFF2-40B4-BE49-F238E27FC236}">
                <a16:creationId xmlns:a16="http://schemas.microsoft.com/office/drawing/2014/main" id="{C7955914-88B0-2843-8907-95E429C556E7}"/>
              </a:ext>
            </a:extLst>
          </p:cNvPr>
          <p:cNvSpPr>
            <a:spLocks noGrp="1"/>
          </p:cNvSpPr>
          <p:nvPr>
            <p:ph type="body" sz="quarter" idx="14"/>
          </p:nvPr>
        </p:nvSpPr>
        <p:spPr/>
        <p:txBody>
          <a:bodyPr>
            <a:noAutofit/>
          </a:bodyPr>
          <a:lstStyle/>
          <a:p>
            <a:pPr algn="r"/>
            <a:r>
              <a:rPr lang="en-US"/>
              <a:t>March 13, 2025</a:t>
            </a:r>
          </a:p>
        </p:txBody>
      </p:sp>
    </p:spTree>
    <p:extLst>
      <p:ext uri="{BB962C8B-B14F-4D97-AF65-F5344CB8AC3E}">
        <p14:creationId xmlns:p14="http://schemas.microsoft.com/office/powerpoint/2010/main" val="1430666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03600-172E-9A7D-5875-AB112FC48A6F}"/>
              </a:ext>
            </a:extLst>
          </p:cNvPr>
          <p:cNvSpPr>
            <a:spLocks noGrp="1"/>
          </p:cNvSpPr>
          <p:nvPr>
            <p:ph type="title"/>
          </p:nvPr>
        </p:nvSpPr>
        <p:spPr/>
        <p:txBody>
          <a:bodyPr/>
          <a:lstStyle/>
          <a:p>
            <a:r>
              <a:rPr lang="en-US"/>
              <a:t>FAQs: Measles – Finding Vaccine Records </a:t>
            </a:r>
          </a:p>
        </p:txBody>
      </p:sp>
      <p:sp>
        <p:nvSpPr>
          <p:cNvPr id="3" name="Content Placeholder 2">
            <a:extLst>
              <a:ext uri="{FF2B5EF4-FFF2-40B4-BE49-F238E27FC236}">
                <a16:creationId xmlns:a16="http://schemas.microsoft.com/office/drawing/2014/main" id="{9658F76E-5C09-DAFA-AF92-734DB6423680}"/>
              </a:ext>
            </a:extLst>
          </p:cNvPr>
          <p:cNvSpPr>
            <a:spLocks noGrp="1"/>
          </p:cNvSpPr>
          <p:nvPr>
            <p:ph idx="1"/>
          </p:nvPr>
        </p:nvSpPr>
        <p:spPr/>
        <p:txBody>
          <a:bodyPr/>
          <a:lstStyle/>
          <a:p>
            <a:r>
              <a:rPr lang="en-US" b="1" i="1"/>
              <a:t>Q: Where can I find my immunization records?</a:t>
            </a:r>
          </a:p>
          <a:p>
            <a:endParaRPr lang="en-US" b="1" i="1"/>
          </a:p>
          <a:p>
            <a:r>
              <a:rPr lang="en-US" b="1" i="1"/>
              <a:t>A: </a:t>
            </a:r>
            <a:r>
              <a:rPr lang="en-US"/>
              <a:t>Some suggestions on where to look include:</a:t>
            </a:r>
          </a:p>
          <a:p>
            <a:pPr marL="728663" lvl="1" indent="-342900"/>
            <a:r>
              <a:rPr lang="en-US"/>
              <a:t>your previous healthcare providers</a:t>
            </a:r>
          </a:p>
          <a:p>
            <a:pPr marL="728663" lvl="1" indent="-342900"/>
            <a:r>
              <a:rPr lang="en-US"/>
              <a:t>your home</a:t>
            </a:r>
          </a:p>
          <a:p>
            <a:pPr marL="728663" lvl="1" indent="-342900"/>
            <a:r>
              <a:rPr lang="en-US"/>
              <a:t>schools, colleges and other post-secondary institutions</a:t>
            </a:r>
          </a:p>
          <a:p>
            <a:pPr marL="728663" lvl="1" indent="-342900"/>
            <a:r>
              <a:rPr lang="en-US"/>
              <a:t>previous employers</a:t>
            </a:r>
          </a:p>
          <a:p>
            <a:endParaRPr lang="en-US"/>
          </a:p>
          <a:p>
            <a:r>
              <a:rPr lang="en-US">
                <a:hlinkClick r:id="rId3"/>
              </a:rPr>
              <a:t>Tips for Finding Vaccine Records | Vaccine Information</a:t>
            </a:r>
            <a:endParaRPr lang="en-US"/>
          </a:p>
          <a:p>
            <a:endParaRPr lang="en-US"/>
          </a:p>
        </p:txBody>
      </p:sp>
      <p:sp>
        <p:nvSpPr>
          <p:cNvPr id="4" name="Slide Number Placeholder 3">
            <a:extLst>
              <a:ext uri="{FF2B5EF4-FFF2-40B4-BE49-F238E27FC236}">
                <a16:creationId xmlns:a16="http://schemas.microsoft.com/office/drawing/2014/main" id="{6EE67FA4-80C1-6267-1326-757D0F73C76D}"/>
              </a:ext>
            </a:extLst>
          </p:cNvPr>
          <p:cNvSpPr>
            <a:spLocks noGrp="1"/>
          </p:cNvSpPr>
          <p:nvPr>
            <p:ph type="sldNum" sz="quarter" idx="4"/>
          </p:nvPr>
        </p:nvSpPr>
        <p:spPr/>
        <p:txBody>
          <a:bodyPr/>
          <a:lstStyle/>
          <a:p>
            <a:fld id="{820DBD16-8F52-45AC-8998-73485FE4613D}" type="slidenum">
              <a:rPr lang="en-US" smtClean="0"/>
              <a:pPr/>
              <a:t>20</a:t>
            </a:fld>
            <a:endParaRPr lang="en-US"/>
          </a:p>
        </p:txBody>
      </p:sp>
      <p:sp>
        <p:nvSpPr>
          <p:cNvPr id="5" name="Footer Placeholder 4">
            <a:extLst>
              <a:ext uri="{FF2B5EF4-FFF2-40B4-BE49-F238E27FC236}">
                <a16:creationId xmlns:a16="http://schemas.microsoft.com/office/drawing/2014/main" id="{55784CCF-B021-C006-C3F4-D19E993EA4E7}"/>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2371134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120D0-A4E8-560E-17FD-BB2D21B9D96F}"/>
              </a:ext>
            </a:extLst>
          </p:cNvPr>
          <p:cNvSpPr>
            <a:spLocks noGrp="1"/>
          </p:cNvSpPr>
          <p:nvPr>
            <p:ph type="title"/>
          </p:nvPr>
        </p:nvSpPr>
        <p:spPr/>
        <p:txBody>
          <a:bodyPr/>
          <a:lstStyle/>
          <a:p>
            <a:r>
              <a:rPr lang="en-US"/>
              <a:t>MMR Administration After Exposure</a:t>
            </a:r>
          </a:p>
        </p:txBody>
      </p:sp>
      <p:sp>
        <p:nvSpPr>
          <p:cNvPr id="3" name="Content Placeholder 2">
            <a:extLst>
              <a:ext uri="{FF2B5EF4-FFF2-40B4-BE49-F238E27FC236}">
                <a16:creationId xmlns:a16="http://schemas.microsoft.com/office/drawing/2014/main" id="{DEBF5B84-E218-F3CB-3473-F05705E64746}"/>
              </a:ext>
            </a:extLst>
          </p:cNvPr>
          <p:cNvSpPr>
            <a:spLocks noGrp="1"/>
          </p:cNvSpPr>
          <p:nvPr>
            <p:ph sz="half" idx="1"/>
          </p:nvPr>
        </p:nvSpPr>
        <p:spPr/>
        <p:txBody>
          <a:bodyPr vert="horz" lIns="91440" tIns="45720" rIns="91440" bIns="45720" rtlCol="0" anchor="t">
            <a:normAutofit fontScale="92500"/>
          </a:bodyPr>
          <a:lstStyle/>
          <a:p>
            <a:r>
              <a:rPr lang="en-US"/>
              <a:t>Must be given within 72 hours (3 days) </a:t>
            </a:r>
          </a:p>
          <a:p>
            <a:endParaRPr lang="en-US"/>
          </a:p>
          <a:p>
            <a:r>
              <a:rPr lang="en-US"/>
              <a:t>Can only be given to people aged 6 months and older</a:t>
            </a:r>
          </a:p>
          <a:p>
            <a:endParaRPr lang="en-US"/>
          </a:p>
          <a:p>
            <a:r>
              <a:rPr lang="en-US"/>
              <a:t>If a child 6 - 12 months receives a dose, they will still need follow routine schedule and receive 2 additional doses</a:t>
            </a:r>
          </a:p>
          <a:p>
            <a:endParaRPr lang="en-US"/>
          </a:p>
          <a:p>
            <a:r>
              <a:rPr lang="en-US"/>
              <a:t>Contraindications for PEP are the same as routine vaccination</a:t>
            </a:r>
          </a:p>
        </p:txBody>
      </p:sp>
      <p:pic>
        <p:nvPicPr>
          <p:cNvPr id="8" name="Content Placeholder 7" descr="Close-up of arm receiving an needle">
            <a:extLst>
              <a:ext uri="{FF2B5EF4-FFF2-40B4-BE49-F238E27FC236}">
                <a16:creationId xmlns:a16="http://schemas.microsoft.com/office/drawing/2014/main" id="{E2F8C92D-573A-54DD-614A-CD50DFC31A7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393786"/>
            <a:ext cx="5181600" cy="3215016"/>
          </a:xfrm>
        </p:spPr>
      </p:pic>
      <p:sp>
        <p:nvSpPr>
          <p:cNvPr id="5" name="Slide Number Placeholder 4">
            <a:extLst>
              <a:ext uri="{FF2B5EF4-FFF2-40B4-BE49-F238E27FC236}">
                <a16:creationId xmlns:a16="http://schemas.microsoft.com/office/drawing/2014/main" id="{DBF62596-CF4A-7AD0-52EC-C30BC84CD466}"/>
              </a:ext>
            </a:extLst>
          </p:cNvPr>
          <p:cNvSpPr>
            <a:spLocks noGrp="1"/>
          </p:cNvSpPr>
          <p:nvPr>
            <p:ph type="sldNum" sz="quarter" idx="4"/>
          </p:nvPr>
        </p:nvSpPr>
        <p:spPr/>
        <p:txBody>
          <a:bodyPr/>
          <a:lstStyle/>
          <a:p>
            <a:fld id="{820DBD16-8F52-45AC-8998-73485FE4613D}" type="slidenum">
              <a:rPr lang="en-US" smtClean="0"/>
              <a:pPr/>
              <a:t>21</a:t>
            </a:fld>
            <a:endParaRPr lang="en-US"/>
          </a:p>
        </p:txBody>
      </p:sp>
      <p:sp>
        <p:nvSpPr>
          <p:cNvPr id="6" name="Footer Placeholder 5">
            <a:extLst>
              <a:ext uri="{FF2B5EF4-FFF2-40B4-BE49-F238E27FC236}">
                <a16:creationId xmlns:a16="http://schemas.microsoft.com/office/drawing/2014/main" id="{4D32758F-01E5-927A-44FD-E1B40179015D}"/>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2839002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9317E-998E-7B25-CA72-EE204394E59A}"/>
              </a:ext>
            </a:extLst>
          </p:cNvPr>
          <p:cNvSpPr>
            <a:spLocks noGrp="1"/>
          </p:cNvSpPr>
          <p:nvPr>
            <p:ph type="title"/>
          </p:nvPr>
        </p:nvSpPr>
        <p:spPr/>
        <p:txBody>
          <a:bodyPr/>
          <a:lstStyle/>
          <a:p>
            <a:r>
              <a:rPr lang="en-US"/>
              <a:t>Post Exposure Prophylaxis</a:t>
            </a:r>
          </a:p>
        </p:txBody>
      </p:sp>
      <p:sp>
        <p:nvSpPr>
          <p:cNvPr id="3" name="Content Placeholder 2">
            <a:extLst>
              <a:ext uri="{FF2B5EF4-FFF2-40B4-BE49-F238E27FC236}">
                <a16:creationId xmlns:a16="http://schemas.microsoft.com/office/drawing/2014/main" id="{DF0713B5-D327-142C-3D7E-3EABEBDB31BB}"/>
              </a:ext>
            </a:extLst>
          </p:cNvPr>
          <p:cNvSpPr>
            <a:spLocks noGrp="1"/>
          </p:cNvSpPr>
          <p:nvPr>
            <p:ph sz="half" idx="1"/>
          </p:nvPr>
        </p:nvSpPr>
        <p:spPr>
          <a:xfrm>
            <a:off x="838200" y="1825625"/>
            <a:ext cx="10515599" cy="4351338"/>
          </a:xfrm>
        </p:spPr>
        <p:txBody>
          <a:bodyPr vert="horz" lIns="91440" tIns="45720" rIns="91440" bIns="45720" rtlCol="0" anchor="t">
            <a:normAutofit/>
          </a:bodyPr>
          <a:lstStyle/>
          <a:p>
            <a:r>
              <a:rPr lang="en-US">
                <a:ea typeface="+mn-lt"/>
                <a:cs typeface="+mn-lt"/>
              </a:rPr>
              <a:t>People exposed to measles who cannot readily show that they have evidence of immunity against measles should be offered post-exposure prophylaxis (PEP). </a:t>
            </a:r>
          </a:p>
          <a:p>
            <a:endParaRPr lang="en-US">
              <a:ea typeface="+mn-lt"/>
              <a:cs typeface="+mn-lt"/>
            </a:endParaRPr>
          </a:p>
          <a:p>
            <a:r>
              <a:rPr lang="en-US">
                <a:ea typeface="+mn-lt"/>
                <a:cs typeface="+mn-lt"/>
              </a:rPr>
              <a:t>To potentially provide protection or modify the clinical course of disease among susceptible persons, either: </a:t>
            </a:r>
          </a:p>
          <a:p>
            <a:pPr marL="342900" indent="-342900">
              <a:buChar char="•"/>
            </a:pPr>
            <a:r>
              <a:rPr lang="en-US">
                <a:ea typeface="+mn-lt"/>
                <a:cs typeface="+mn-lt"/>
              </a:rPr>
              <a:t>Administer MMR vaccine within 72 hours of initial measles exposure, </a:t>
            </a:r>
          </a:p>
          <a:p>
            <a:r>
              <a:rPr lang="en-US" b="1">
                <a:ea typeface="+mn-lt"/>
                <a:cs typeface="+mn-lt"/>
              </a:rPr>
              <a:t>     or</a:t>
            </a:r>
            <a:r>
              <a:rPr lang="en-US">
                <a:ea typeface="+mn-lt"/>
                <a:cs typeface="+mn-lt"/>
              </a:rPr>
              <a:t> </a:t>
            </a:r>
          </a:p>
          <a:p>
            <a:pPr marL="342900" indent="-342900">
              <a:buChar char="•"/>
            </a:pPr>
            <a:r>
              <a:rPr lang="en-US">
                <a:ea typeface="+mn-lt"/>
                <a:cs typeface="+mn-lt"/>
              </a:rPr>
              <a:t>Immunoglobulin (IG) within six days of exposure. </a:t>
            </a:r>
          </a:p>
          <a:p>
            <a:pPr marL="342900" indent="-342900">
              <a:buChar char="•"/>
            </a:pPr>
            <a:endParaRPr lang="en-US">
              <a:ea typeface="+mn-lt"/>
              <a:cs typeface="+mn-lt"/>
            </a:endParaRPr>
          </a:p>
          <a:p>
            <a:r>
              <a:rPr lang="en-US">
                <a:ea typeface="+mn-lt"/>
                <a:cs typeface="+mn-lt"/>
              </a:rPr>
              <a:t>Do </a:t>
            </a:r>
            <a:r>
              <a:rPr lang="en-US" b="1">
                <a:ea typeface="+mn-lt"/>
                <a:cs typeface="+mn-lt"/>
              </a:rPr>
              <a:t>not</a:t>
            </a:r>
            <a:r>
              <a:rPr lang="en-US">
                <a:ea typeface="+mn-lt"/>
                <a:cs typeface="+mn-lt"/>
              </a:rPr>
              <a:t> administer MMR vaccine and IG simultaneously, as this practice invalidates the vaccine.</a:t>
            </a:r>
            <a:endParaRPr lang="en-US"/>
          </a:p>
        </p:txBody>
      </p:sp>
      <p:sp>
        <p:nvSpPr>
          <p:cNvPr id="5" name="Slide Number Placeholder 4">
            <a:extLst>
              <a:ext uri="{FF2B5EF4-FFF2-40B4-BE49-F238E27FC236}">
                <a16:creationId xmlns:a16="http://schemas.microsoft.com/office/drawing/2014/main" id="{01D9D750-C220-36E1-0D52-8EE12180DE36}"/>
              </a:ext>
            </a:extLst>
          </p:cNvPr>
          <p:cNvSpPr>
            <a:spLocks noGrp="1"/>
          </p:cNvSpPr>
          <p:nvPr>
            <p:ph type="sldNum" sz="quarter" idx="4"/>
          </p:nvPr>
        </p:nvSpPr>
        <p:spPr/>
        <p:txBody>
          <a:bodyPr/>
          <a:lstStyle/>
          <a:p>
            <a:fld id="{820DBD16-8F52-45AC-8998-73485FE4613D}" type="slidenum">
              <a:rPr lang="en-US" smtClean="0"/>
              <a:pPr/>
              <a:t>22</a:t>
            </a:fld>
            <a:endParaRPr lang="en-US"/>
          </a:p>
        </p:txBody>
      </p:sp>
      <p:sp>
        <p:nvSpPr>
          <p:cNvPr id="6" name="Footer Placeholder 5">
            <a:extLst>
              <a:ext uri="{FF2B5EF4-FFF2-40B4-BE49-F238E27FC236}">
                <a16:creationId xmlns:a16="http://schemas.microsoft.com/office/drawing/2014/main" id="{4DE99342-C2C7-6C37-7724-0618CD975912}"/>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1887318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BACF5-E924-B0C4-0736-137E98AB5A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FF856F-CA43-8B08-0A0D-E9CFCD1E2679}"/>
              </a:ext>
            </a:extLst>
          </p:cNvPr>
          <p:cNvSpPr>
            <a:spLocks noGrp="1"/>
          </p:cNvSpPr>
          <p:nvPr>
            <p:ph type="title"/>
          </p:nvPr>
        </p:nvSpPr>
        <p:spPr/>
        <p:txBody>
          <a:bodyPr>
            <a:normAutofit fontScale="90000"/>
          </a:bodyPr>
          <a:lstStyle/>
          <a:p>
            <a:r>
              <a:rPr lang="en-US" sz="10400"/>
              <a:t>School Vaccination Dashboard</a:t>
            </a:r>
            <a:r>
              <a:rPr lang="en-US"/>
              <a:t>	</a:t>
            </a:r>
          </a:p>
        </p:txBody>
      </p:sp>
      <p:sp>
        <p:nvSpPr>
          <p:cNvPr id="3" name="Text Placeholder 2">
            <a:extLst>
              <a:ext uri="{FF2B5EF4-FFF2-40B4-BE49-F238E27FC236}">
                <a16:creationId xmlns:a16="http://schemas.microsoft.com/office/drawing/2014/main" id="{26DD7554-5BF0-7FF4-07B0-BD86A4013E9F}"/>
              </a:ext>
            </a:extLst>
          </p:cNvPr>
          <p:cNvSpPr>
            <a:spLocks noGrp="1"/>
          </p:cNvSpPr>
          <p:nvPr>
            <p:ph type="body" idx="1"/>
          </p:nvPr>
        </p:nvSpPr>
        <p:spPr>
          <a:solidFill>
            <a:schemeClr val="accent4"/>
          </a:solidFill>
        </p:spPr>
        <p:txBody>
          <a:bodyPr anchor="ctr"/>
          <a:lstStyle/>
          <a:p>
            <a:r>
              <a:rPr lang="en-US">
                <a:solidFill>
                  <a:schemeClr val="bg1"/>
                </a:solidFill>
              </a:rPr>
              <a:t>Denise Kall, Public Health Analyst III</a:t>
            </a:r>
          </a:p>
        </p:txBody>
      </p:sp>
    </p:spTree>
    <p:extLst>
      <p:ext uri="{BB962C8B-B14F-4D97-AF65-F5344CB8AC3E}">
        <p14:creationId xmlns:p14="http://schemas.microsoft.com/office/powerpoint/2010/main" val="1451229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11BAA-6A92-3070-3F34-B85486249902}"/>
              </a:ext>
            </a:extLst>
          </p:cNvPr>
          <p:cNvSpPr>
            <a:spLocks noGrp="1"/>
          </p:cNvSpPr>
          <p:nvPr>
            <p:ph type="title"/>
          </p:nvPr>
        </p:nvSpPr>
        <p:spPr/>
        <p:txBody>
          <a:bodyPr/>
          <a:lstStyle/>
          <a:p>
            <a:r>
              <a:rPr lang="en-US"/>
              <a:t>School Data</a:t>
            </a:r>
          </a:p>
        </p:txBody>
      </p:sp>
      <p:sp>
        <p:nvSpPr>
          <p:cNvPr id="3" name="Content Placeholder 2">
            <a:extLst>
              <a:ext uri="{FF2B5EF4-FFF2-40B4-BE49-F238E27FC236}">
                <a16:creationId xmlns:a16="http://schemas.microsoft.com/office/drawing/2014/main" id="{E6E9EB97-2BE0-5986-0CCD-FCEAA87EB780}"/>
              </a:ext>
            </a:extLst>
          </p:cNvPr>
          <p:cNvSpPr>
            <a:spLocks noGrp="1"/>
          </p:cNvSpPr>
          <p:nvPr>
            <p:ph idx="1"/>
          </p:nvPr>
        </p:nvSpPr>
        <p:spPr/>
        <p:txBody>
          <a:bodyPr/>
          <a:lstStyle/>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School vaccine coverage data not yet updated for 2024-2025 year </a:t>
            </a:r>
          </a:p>
          <a:p>
            <a:pPr marL="342900" indent="-342900">
              <a:buFont typeface="Arial" panose="020B0604020202020204" pitchFamily="34" charset="0"/>
              <a:buChar char="•"/>
            </a:pPr>
            <a:r>
              <a:rPr lang="en-US"/>
              <a:t>Current dashboard data is from 2023-2024</a:t>
            </a:r>
          </a:p>
          <a:p>
            <a:pPr marL="728663" lvl="1" indent="-342900"/>
            <a:r>
              <a:rPr lang="en-US"/>
              <a:t> </a:t>
            </a:r>
            <a:r>
              <a:rPr lang="en-US">
                <a:hlinkClick r:id="rId3"/>
              </a:rPr>
              <a:t>School Vaccination Data | Vermont Department of Health</a:t>
            </a:r>
            <a:endParaRPr lang="en-US"/>
          </a:p>
          <a:p>
            <a:pPr marL="342900" indent="-342900">
              <a:buFont typeface="Arial" panose="020B0604020202020204" pitchFamily="34" charset="0"/>
              <a:buChar char="•"/>
            </a:pPr>
            <a:r>
              <a:rPr lang="en-US"/>
              <a:t>School nurses or administrators have the most up to date data </a:t>
            </a:r>
          </a:p>
          <a:p>
            <a:endParaRPr lang="en-US"/>
          </a:p>
        </p:txBody>
      </p:sp>
      <p:sp>
        <p:nvSpPr>
          <p:cNvPr id="6" name="Footer Placeholder 5">
            <a:extLst>
              <a:ext uri="{FF2B5EF4-FFF2-40B4-BE49-F238E27FC236}">
                <a16:creationId xmlns:a16="http://schemas.microsoft.com/office/drawing/2014/main" id="{7BAE892A-8174-8BA7-F6D6-BD71117D2008}"/>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EA17924D-A0E0-1D99-3AE9-C9A898F88456}"/>
              </a:ext>
            </a:extLst>
          </p:cNvPr>
          <p:cNvSpPr>
            <a:spLocks noGrp="1"/>
          </p:cNvSpPr>
          <p:nvPr>
            <p:ph type="sldNum" sz="quarter" idx="4"/>
          </p:nvPr>
        </p:nvSpPr>
        <p:spPr/>
        <p:txBody>
          <a:bodyPr/>
          <a:lstStyle/>
          <a:p>
            <a:fld id="{820DBD16-8F52-45AC-8998-73485FE4613D}" type="slidenum">
              <a:rPr lang="en-US" smtClean="0"/>
              <a:pPr/>
              <a:t>24</a:t>
            </a:fld>
            <a:endParaRPr lang="en-US"/>
          </a:p>
        </p:txBody>
      </p:sp>
      <p:pic>
        <p:nvPicPr>
          <p:cNvPr id="8" name="Picture 7">
            <a:extLst>
              <a:ext uri="{FF2B5EF4-FFF2-40B4-BE49-F238E27FC236}">
                <a16:creationId xmlns:a16="http://schemas.microsoft.com/office/drawing/2014/main" id="{CD572700-9EE6-81D0-B419-A9A96A970DC4}"/>
              </a:ext>
            </a:extLst>
          </p:cNvPr>
          <p:cNvPicPr>
            <a:picLocks noChangeAspect="1"/>
          </p:cNvPicPr>
          <p:nvPr/>
        </p:nvPicPr>
        <p:blipFill>
          <a:blip r:embed="rId4"/>
          <a:stretch>
            <a:fillRect/>
          </a:stretch>
        </p:blipFill>
        <p:spPr>
          <a:xfrm>
            <a:off x="2829915" y="4001294"/>
            <a:ext cx="6532170" cy="1909763"/>
          </a:xfrm>
          <a:prstGeom prst="rect">
            <a:avLst/>
          </a:prstGeom>
        </p:spPr>
      </p:pic>
    </p:spTree>
    <p:extLst>
      <p:ext uri="{BB962C8B-B14F-4D97-AF65-F5344CB8AC3E}">
        <p14:creationId xmlns:p14="http://schemas.microsoft.com/office/powerpoint/2010/main" val="1209077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FB2A2-CBE5-FFDA-8249-E28424B5D29B}"/>
              </a:ext>
            </a:extLst>
          </p:cNvPr>
          <p:cNvSpPr>
            <a:spLocks noGrp="1"/>
          </p:cNvSpPr>
          <p:nvPr>
            <p:ph type="title"/>
          </p:nvPr>
        </p:nvSpPr>
        <p:spPr>
          <a:xfrm>
            <a:off x="838200" y="365129"/>
            <a:ext cx="10515600" cy="1325563"/>
          </a:xfrm>
        </p:spPr>
        <p:txBody>
          <a:bodyPr anchor="ctr">
            <a:normAutofit/>
          </a:bodyPr>
          <a:lstStyle/>
          <a:p>
            <a:r>
              <a:rPr lang="en-US"/>
              <a:t>Statewide Coverage</a:t>
            </a:r>
          </a:p>
        </p:txBody>
      </p:sp>
      <p:sp>
        <p:nvSpPr>
          <p:cNvPr id="3" name="Content Placeholder 2">
            <a:extLst>
              <a:ext uri="{FF2B5EF4-FFF2-40B4-BE49-F238E27FC236}">
                <a16:creationId xmlns:a16="http://schemas.microsoft.com/office/drawing/2014/main" id="{B7AAC9F0-3F82-82F5-1702-4B6DC78640C3}"/>
              </a:ext>
            </a:extLst>
          </p:cNvPr>
          <p:cNvSpPr>
            <a:spLocks noGrp="1"/>
          </p:cNvSpPr>
          <p:nvPr>
            <p:ph sz="half" idx="1"/>
          </p:nvPr>
        </p:nvSpPr>
        <p:spPr>
          <a:xfrm>
            <a:off x="838200" y="1825625"/>
            <a:ext cx="5181600" cy="4351338"/>
          </a:xfrm>
        </p:spPr>
        <p:txBody>
          <a:bodyPr>
            <a:normAutofit/>
          </a:bodyPr>
          <a:lstStyle/>
          <a:p>
            <a:endParaRPr lang="en-US"/>
          </a:p>
          <a:p>
            <a:pPr marL="342900" indent="-342900">
              <a:buFont typeface="Arial" panose="020B0604020202020204" pitchFamily="34" charset="0"/>
              <a:buChar char="•"/>
            </a:pPr>
            <a:r>
              <a:rPr lang="en-US"/>
              <a:t>89% of 2-year-olds in Vermont have received a dose of measles vaccine</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83% of 6-year-olds in Vermont have received the recommended 2 doses of measles vaccine</a:t>
            </a:r>
          </a:p>
          <a:p>
            <a:endParaRPr lang="en-US" b="1"/>
          </a:p>
          <a:p>
            <a:pPr marL="342900" indent="-342900">
              <a:buFont typeface="Arial" panose="020B0604020202020204" pitchFamily="34" charset="0"/>
              <a:buChar char="•"/>
            </a:pPr>
            <a:r>
              <a:rPr lang="en-US" b="1"/>
              <a:t>We are below 95%</a:t>
            </a:r>
            <a:endParaRPr lang="en-US"/>
          </a:p>
          <a:p>
            <a:endParaRPr lang="en-US"/>
          </a:p>
        </p:txBody>
      </p:sp>
      <p:pic>
        <p:nvPicPr>
          <p:cNvPr id="8" name="Content Placeholder 7" descr="A picture containing grass&#10;&#10;AI-generated content may be incorrect.">
            <a:extLst>
              <a:ext uri="{FF2B5EF4-FFF2-40B4-BE49-F238E27FC236}">
                <a16:creationId xmlns:a16="http://schemas.microsoft.com/office/drawing/2014/main" id="{0A536857-39C8-36E7-CBBF-DAC077A3855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4398" r="20580" b="-1"/>
          <a:stretch/>
        </p:blipFill>
        <p:spPr>
          <a:xfrm>
            <a:off x="6172200" y="1825625"/>
            <a:ext cx="5181600" cy="4351338"/>
          </a:xfrm>
          <a:noFill/>
        </p:spPr>
      </p:pic>
      <p:sp>
        <p:nvSpPr>
          <p:cNvPr id="4" name="Slide Number Placeholder 3">
            <a:extLst>
              <a:ext uri="{FF2B5EF4-FFF2-40B4-BE49-F238E27FC236}">
                <a16:creationId xmlns:a16="http://schemas.microsoft.com/office/drawing/2014/main" id="{C7F0F6EF-D590-26CE-7C2A-F582A8860F68}"/>
              </a:ext>
            </a:extLst>
          </p:cNvPr>
          <p:cNvSpPr>
            <a:spLocks noGrp="1"/>
          </p:cNvSpPr>
          <p:nvPr>
            <p:ph type="sldNum" sz="quarter" idx="4"/>
          </p:nvPr>
        </p:nvSpPr>
        <p:spPr>
          <a:xfrm>
            <a:off x="8610600" y="6356354"/>
            <a:ext cx="2743200" cy="365125"/>
          </a:xfrm>
        </p:spPr>
        <p:txBody>
          <a:bodyPr anchor="ctr">
            <a:normAutofit/>
          </a:bodyPr>
          <a:lstStyle/>
          <a:p>
            <a:pPr>
              <a:spcAft>
                <a:spcPts val="600"/>
              </a:spcAft>
            </a:pPr>
            <a:fld id="{820DBD16-8F52-45AC-8998-73485FE4613D}" type="slidenum">
              <a:rPr lang="en-US" smtClean="0"/>
              <a:pPr>
                <a:spcAft>
                  <a:spcPts val="600"/>
                </a:spcAft>
              </a:pPr>
              <a:t>25</a:t>
            </a:fld>
            <a:endParaRPr lang="en-US"/>
          </a:p>
        </p:txBody>
      </p:sp>
      <p:sp>
        <p:nvSpPr>
          <p:cNvPr id="5" name="Footer Placeholder 4">
            <a:extLst>
              <a:ext uri="{FF2B5EF4-FFF2-40B4-BE49-F238E27FC236}">
                <a16:creationId xmlns:a16="http://schemas.microsoft.com/office/drawing/2014/main" id="{B98E75B5-CF6B-7DA7-812A-D4D6C68BD215}"/>
              </a:ext>
            </a:extLst>
          </p:cNvPr>
          <p:cNvSpPr>
            <a:spLocks noGrp="1"/>
          </p:cNvSpPr>
          <p:nvPr>
            <p:ph type="ftr" sz="quarter" idx="3"/>
          </p:nvPr>
        </p:nvSpPr>
        <p:spPr>
          <a:xfrm>
            <a:off x="838200" y="6356354"/>
            <a:ext cx="4114800" cy="365125"/>
          </a:xfrm>
        </p:spPr>
        <p:txBody>
          <a:bodyPr anchor="ctr">
            <a:normAutofit/>
          </a:bodyPr>
          <a:lstStyle/>
          <a:p>
            <a:pPr>
              <a:spcAft>
                <a:spcPts val="600"/>
              </a:spcAft>
            </a:pPr>
            <a:r>
              <a:rPr lang="en-US"/>
              <a:t>Vermont Department of Health</a:t>
            </a:r>
          </a:p>
        </p:txBody>
      </p:sp>
    </p:spTree>
    <p:extLst>
      <p:ext uri="{BB962C8B-B14F-4D97-AF65-F5344CB8AC3E}">
        <p14:creationId xmlns:p14="http://schemas.microsoft.com/office/powerpoint/2010/main" val="3689332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18EC6-C4C2-422D-1EC9-F51227D6248F}"/>
              </a:ext>
            </a:extLst>
          </p:cNvPr>
          <p:cNvSpPr>
            <a:spLocks noGrp="1"/>
          </p:cNvSpPr>
          <p:nvPr>
            <p:ph type="title"/>
          </p:nvPr>
        </p:nvSpPr>
        <p:spPr/>
        <p:txBody>
          <a:bodyPr/>
          <a:lstStyle/>
          <a:p>
            <a:pPr algn="ctr"/>
            <a:r>
              <a:rPr lang="en-US"/>
              <a:t>Call to Action</a:t>
            </a:r>
          </a:p>
        </p:txBody>
      </p:sp>
      <p:sp>
        <p:nvSpPr>
          <p:cNvPr id="3" name="Content Placeholder 2">
            <a:extLst>
              <a:ext uri="{FF2B5EF4-FFF2-40B4-BE49-F238E27FC236}">
                <a16:creationId xmlns:a16="http://schemas.microsoft.com/office/drawing/2014/main" id="{2E959948-14D1-B75E-F5C5-364FDA61CBE6}"/>
              </a:ext>
            </a:extLst>
          </p:cNvPr>
          <p:cNvSpPr>
            <a:spLocks noGrp="1"/>
          </p:cNvSpPr>
          <p:nvPr>
            <p:ph idx="1"/>
          </p:nvPr>
        </p:nvSpPr>
        <p:spPr/>
        <p:txBody>
          <a:bodyPr anchor="ctr">
            <a:normAutofit/>
          </a:bodyPr>
          <a:lstStyle/>
          <a:p>
            <a:r>
              <a:rPr lang="en-US"/>
              <a:t>Use the IMR to identify patients not up to date and keep coverage rates accurate</a:t>
            </a:r>
          </a:p>
          <a:p>
            <a:pPr marL="342900" indent="-342900">
              <a:buFont typeface="Arial" panose="020B0604020202020204" pitchFamily="34" charset="0"/>
              <a:buChar char="•"/>
            </a:pPr>
            <a:endParaRPr lang="en-US">
              <a:hlinkClick r:id="rId3"/>
            </a:endParaRPr>
          </a:p>
          <a:p>
            <a:pPr marL="342900" indent="-342900">
              <a:buFont typeface="Arial" panose="020B0604020202020204" pitchFamily="34" charset="0"/>
              <a:buChar char="•"/>
            </a:pPr>
            <a:r>
              <a:rPr lang="en-US"/>
              <a:t>Print the “</a:t>
            </a:r>
            <a:r>
              <a:rPr lang="en-US">
                <a:hlinkClick r:id="rId4"/>
              </a:rPr>
              <a:t>Not Up to Date</a:t>
            </a:r>
            <a:r>
              <a:rPr lang="en-US"/>
              <a:t>” report for patient recall and catch-up </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Update primary practice when a patient moves out of state or goes elsewhere to an unknown practice</a:t>
            </a:r>
          </a:p>
          <a:p>
            <a:pPr marL="728663" lvl="1" indent="-342900"/>
            <a:r>
              <a:rPr lang="en-US">
                <a:hlinkClick r:id="rId3"/>
              </a:rPr>
              <a:t>Vermont Immunization Registry Tutorial: Patient status and moved or gone elsewhere</a:t>
            </a:r>
            <a:endParaRPr lang="en-US"/>
          </a:p>
          <a:p>
            <a:pPr marL="728663" lvl="1" indent="-342900"/>
            <a:r>
              <a:rPr lang="en-US">
                <a:hlinkClick r:id="rId5"/>
              </a:rPr>
              <a:t>That's Not My Patient IMR User Guide</a:t>
            </a:r>
            <a:endParaRPr lang="en-US"/>
          </a:p>
        </p:txBody>
      </p:sp>
      <p:sp>
        <p:nvSpPr>
          <p:cNvPr id="5" name="Footer Placeholder 4">
            <a:extLst>
              <a:ext uri="{FF2B5EF4-FFF2-40B4-BE49-F238E27FC236}">
                <a16:creationId xmlns:a16="http://schemas.microsoft.com/office/drawing/2014/main" id="{BFE3637E-7D73-BE6D-394C-FDE88971507D}"/>
              </a:ext>
            </a:extLst>
          </p:cNvPr>
          <p:cNvSpPr>
            <a:spLocks noGrp="1"/>
          </p:cNvSpPr>
          <p:nvPr>
            <p:ph type="ftr" sz="quarter" idx="3"/>
          </p:nvPr>
        </p:nvSpPr>
        <p:spPr/>
        <p:txBody>
          <a:bodyPr/>
          <a:lstStyle/>
          <a:p>
            <a:r>
              <a:rPr lang="en-US"/>
              <a:t>Vermont Department of Health</a:t>
            </a:r>
          </a:p>
        </p:txBody>
      </p:sp>
      <p:sp>
        <p:nvSpPr>
          <p:cNvPr id="4" name="Slide Number Placeholder 3">
            <a:extLst>
              <a:ext uri="{FF2B5EF4-FFF2-40B4-BE49-F238E27FC236}">
                <a16:creationId xmlns:a16="http://schemas.microsoft.com/office/drawing/2014/main" id="{D89278C0-790E-3B4B-FE10-D31439DDEF84}"/>
              </a:ext>
            </a:extLst>
          </p:cNvPr>
          <p:cNvSpPr>
            <a:spLocks noGrp="1"/>
          </p:cNvSpPr>
          <p:nvPr>
            <p:ph type="sldNum" sz="quarter" idx="4"/>
          </p:nvPr>
        </p:nvSpPr>
        <p:spPr/>
        <p:txBody>
          <a:bodyPr/>
          <a:lstStyle/>
          <a:p>
            <a:fld id="{820DBD16-8F52-45AC-8998-73485FE4613D}" type="slidenum">
              <a:rPr lang="en-US" smtClean="0"/>
              <a:pPr/>
              <a:t>26</a:t>
            </a:fld>
            <a:endParaRPr lang="en-US"/>
          </a:p>
        </p:txBody>
      </p:sp>
      <p:pic>
        <p:nvPicPr>
          <p:cNvPr id="8" name="Picture 7" descr="A picture containing text, clipart&#10;&#10;AI-generated content may be incorrect.">
            <a:extLst>
              <a:ext uri="{FF2B5EF4-FFF2-40B4-BE49-F238E27FC236}">
                <a16:creationId xmlns:a16="http://schemas.microsoft.com/office/drawing/2014/main" id="{47FCBFE7-E3BC-BA3C-A273-D3F02409C1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329" y="2750820"/>
            <a:ext cx="3433153" cy="2735580"/>
          </a:xfrm>
          <a:prstGeom prst="rect">
            <a:avLst/>
          </a:prstGeom>
        </p:spPr>
      </p:pic>
    </p:spTree>
    <p:extLst>
      <p:ext uri="{BB962C8B-B14F-4D97-AF65-F5344CB8AC3E}">
        <p14:creationId xmlns:p14="http://schemas.microsoft.com/office/powerpoint/2010/main" val="577516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18530-7B8F-A638-05AE-97E1C52D88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EA69AD-DB56-9BDC-0DAE-A34E942BC10A}"/>
              </a:ext>
            </a:extLst>
          </p:cNvPr>
          <p:cNvSpPr>
            <a:spLocks noGrp="1"/>
          </p:cNvSpPr>
          <p:nvPr>
            <p:ph type="title"/>
          </p:nvPr>
        </p:nvSpPr>
        <p:spPr/>
        <p:txBody>
          <a:bodyPr/>
          <a:lstStyle/>
          <a:p>
            <a:pPr algn="ctr"/>
            <a:r>
              <a:rPr lang="en-US"/>
              <a:t>Call to Action</a:t>
            </a:r>
          </a:p>
        </p:txBody>
      </p:sp>
      <p:sp>
        <p:nvSpPr>
          <p:cNvPr id="3" name="Content Placeholder 2">
            <a:extLst>
              <a:ext uri="{FF2B5EF4-FFF2-40B4-BE49-F238E27FC236}">
                <a16:creationId xmlns:a16="http://schemas.microsoft.com/office/drawing/2014/main" id="{60C784BA-32CF-F448-B546-2C9D320C01B2}"/>
              </a:ext>
            </a:extLst>
          </p:cNvPr>
          <p:cNvSpPr>
            <a:spLocks noGrp="1"/>
          </p:cNvSpPr>
          <p:nvPr>
            <p:ph idx="1"/>
          </p:nvPr>
        </p:nvSpPr>
        <p:spPr/>
        <p:txBody>
          <a:bodyPr anchor="ctr"/>
          <a:lstStyle/>
          <a:p>
            <a:endParaRPr lang="en-US"/>
          </a:p>
          <a:p>
            <a:pPr marL="342900" indent="-342900">
              <a:buFont typeface="Arial" panose="020B0604020202020204" pitchFamily="34" charset="0"/>
              <a:buChar char="•"/>
            </a:pPr>
            <a:r>
              <a:rPr lang="en-US"/>
              <a:t>Discuss measles vaccination status with all adult patients</a:t>
            </a:r>
          </a:p>
          <a:p>
            <a:endParaRPr lang="en-US"/>
          </a:p>
          <a:p>
            <a:pPr marL="342900" indent="-342900">
              <a:buFont typeface="Arial" panose="020B0604020202020204" pitchFamily="34" charset="0"/>
              <a:buChar char="•"/>
            </a:pPr>
            <a:r>
              <a:rPr lang="en-US"/>
              <a:t>Identify pharmacies in your area that carry MMR vaccine for individuals 65+ </a:t>
            </a:r>
          </a:p>
          <a:p>
            <a:endParaRPr lang="en-US"/>
          </a:p>
          <a:p>
            <a:pPr marL="342900" indent="-342900">
              <a:buFont typeface="Arial" panose="020B0604020202020204" pitchFamily="34" charset="0"/>
              <a:buChar char="•"/>
            </a:pPr>
            <a:r>
              <a:rPr lang="en-US"/>
              <a:t>Assess your own vaccine status to confirm evidence of immunity </a:t>
            </a:r>
          </a:p>
          <a:p>
            <a:endParaRPr lang="en-US"/>
          </a:p>
        </p:txBody>
      </p:sp>
      <p:sp>
        <p:nvSpPr>
          <p:cNvPr id="5" name="Footer Placeholder 4">
            <a:extLst>
              <a:ext uri="{FF2B5EF4-FFF2-40B4-BE49-F238E27FC236}">
                <a16:creationId xmlns:a16="http://schemas.microsoft.com/office/drawing/2014/main" id="{4C793F5A-BA29-30E6-2B96-58724CD029BE}"/>
              </a:ext>
            </a:extLst>
          </p:cNvPr>
          <p:cNvSpPr>
            <a:spLocks noGrp="1"/>
          </p:cNvSpPr>
          <p:nvPr>
            <p:ph type="ftr" sz="quarter" idx="3"/>
          </p:nvPr>
        </p:nvSpPr>
        <p:spPr/>
        <p:txBody>
          <a:bodyPr/>
          <a:lstStyle/>
          <a:p>
            <a:r>
              <a:rPr lang="en-US"/>
              <a:t>Vermont Department of Health</a:t>
            </a:r>
          </a:p>
        </p:txBody>
      </p:sp>
      <p:sp>
        <p:nvSpPr>
          <p:cNvPr id="4" name="Slide Number Placeholder 3">
            <a:extLst>
              <a:ext uri="{FF2B5EF4-FFF2-40B4-BE49-F238E27FC236}">
                <a16:creationId xmlns:a16="http://schemas.microsoft.com/office/drawing/2014/main" id="{246C84FC-6509-E365-433D-D60A7D57316E}"/>
              </a:ext>
            </a:extLst>
          </p:cNvPr>
          <p:cNvSpPr>
            <a:spLocks noGrp="1"/>
          </p:cNvSpPr>
          <p:nvPr>
            <p:ph type="sldNum" sz="quarter" idx="4"/>
          </p:nvPr>
        </p:nvSpPr>
        <p:spPr/>
        <p:txBody>
          <a:bodyPr/>
          <a:lstStyle/>
          <a:p>
            <a:fld id="{820DBD16-8F52-45AC-8998-73485FE4613D}" type="slidenum">
              <a:rPr lang="en-US" smtClean="0"/>
              <a:pPr/>
              <a:t>27</a:t>
            </a:fld>
            <a:endParaRPr lang="en-US"/>
          </a:p>
        </p:txBody>
      </p:sp>
      <p:pic>
        <p:nvPicPr>
          <p:cNvPr id="8" name="Picture 7" descr="A picture containing text, clipart&#10;&#10;AI-generated content may be incorrect.">
            <a:extLst>
              <a:ext uri="{FF2B5EF4-FFF2-40B4-BE49-F238E27FC236}">
                <a16:creationId xmlns:a16="http://schemas.microsoft.com/office/drawing/2014/main" id="{ADB9B3A2-064F-39CF-8228-E22AF896A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29" y="2750820"/>
            <a:ext cx="3433153" cy="2735580"/>
          </a:xfrm>
          <a:prstGeom prst="rect">
            <a:avLst/>
          </a:prstGeom>
        </p:spPr>
      </p:pic>
    </p:spTree>
    <p:extLst>
      <p:ext uri="{BB962C8B-B14F-4D97-AF65-F5344CB8AC3E}">
        <p14:creationId xmlns:p14="http://schemas.microsoft.com/office/powerpoint/2010/main" val="3892459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A230F-AC45-21FA-D86B-399D3BFB2BD2}"/>
              </a:ext>
            </a:extLst>
          </p:cNvPr>
          <p:cNvSpPr>
            <a:spLocks noGrp="1"/>
          </p:cNvSpPr>
          <p:nvPr>
            <p:ph type="title"/>
          </p:nvPr>
        </p:nvSpPr>
        <p:spPr/>
        <p:txBody>
          <a:bodyPr/>
          <a:lstStyle/>
          <a:p>
            <a:r>
              <a:rPr lang="en-US"/>
              <a:t>Vermont Department of Health Measles Resources	</a:t>
            </a:r>
          </a:p>
        </p:txBody>
      </p:sp>
      <p:sp>
        <p:nvSpPr>
          <p:cNvPr id="3" name="Content Placeholder 2">
            <a:extLst>
              <a:ext uri="{FF2B5EF4-FFF2-40B4-BE49-F238E27FC236}">
                <a16:creationId xmlns:a16="http://schemas.microsoft.com/office/drawing/2014/main" id="{7A80248C-F4A3-12C5-8CD8-3B58B91909A7}"/>
              </a:ext>
            </a:extLst>
          </p:cNvPr>
          <p:cNvSpPr>
            <a:spLocks noGrp="1"/>
          </p:cNvSpPr>
          <p:nvPr>
            <p:ph sz="half" idx="1"/>
          </p:nvPr>
        </p:nvSpPr>
        <p:spPr/>
        <p:txBody>
          <a:bodyPr>
            <a:normAutofit lnSpcReduction="10000"/>
          </a:bodyPr>
          <a:lstStyle/>
          <a:p>
            <a:pPr marL="342900" indent="-342900">
              <a:buFont typeface="Arial" panose="020B0604020202020204" pitchFamily="34" charset="0"/>
              <a:buChar char="•"/>
            </a:pPr>
            <a:r>
              <a:rPr lang="en-US"/>
              <a:t>Measles Information for Providers page</a:t>
            </a:r>
          </a:p>
          <a:p>
            <a:pPr marL="728663" lvl="1" indent="-342900"/>
            <a:r>
              <a:rPr lang="en-US">
                <a:hlinkClick r:id="rId3"/>
              </a:rPr>
              <a:t>Measles Information for Providers | Vermont Department of Health</a:t>
            </a: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Measles Partner Messaging Toolkit for Schools and Child Care Facilities </a:t>
            </a:r>
          </a:p>
          <a:p>
            <a:pPr marL="728663" lvl="1" indent="-342900"/>
            <a:r>
              <a:rPr lang="en-US">
                <a:hlinkClick r:id="rId4"/>
              </a:rPr>
              <a:t>Messaging Toolkit for Schools and Child Care Facilities</a:t>
            </a:r>
            <a:endParaRPr lang="en-US"/>
          </a:p>
          <a:p>
            <a:pPr marL="728663" lvl="1" indent="-342900"/>
            <a:endParaRPr lang="en-US"/>
          </a:p>
          <a:p>
            <a:pPr marL="342900" indent="-342900">
              <a:buFont typeface="Arial" panose="020B0604020202020204" pitchFamily="34" charset="0"/>
              <a:buChar char="•"/>
            </a:pPr>
            <a:r>
              <a:rPr lang="en-US">
                <a:hlinkClick r:id="rId5"/>
              </a:rPr>
              <a:t>What to Know About Measles </a:t>
            </a:r>
            <a:r>
              <a:rPr lang="en-US"/>
              <a:t>Factsheet (will be updated soon with more adult content)</a:t>
            </a:r>
          </a:p>
          <a:p>
            <a:pPr marL="342900" indent="-342900">
              <a:buFont typeface="Arial" panose="020B0604020202020204" pitchFamily="34" charset="0"/>
              <a:buChar char="•"/>
            </a:pPr>
            <a:endParaRPr lang="en-US"/>
          </a:p>
        </p:txBody>
      </p:sp>
      <p:sp>
        <p:nvSpPr>
          <p:cNvPr id="5" name="Slide Number Placeholder 4">
            <a:extLst>
              <a:ext uri="{FF2B5EF4-FFF2-40B4-BE49-F238E27FC236}">
                <a16:creationId xmlns:a16="http://schemas.microsoft.com/office/drawing/2014/main" id="{AAA24C00-9848-837C-F8DC-2E657263C60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DBD16-8F52-45AC-8998-73485FE4613D}" type="slidenum">
              <a:rPr kumimoji="0" lang="en-US" sz="1000" b="0" i="0" u="none" strike="noStrike" kern="1200" cap="none" spc="0" normalizeH="0" baseline="0" noProof="0" smtClean="0">
                <a:ln>
                  <a:noFill/>
                </a:ln>
                <a:solidFill>
                  <a:prstClr val="black">
                    <a:tint val="75000"/>
                  </a:prst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prstClr val="black">
                  <a:tint val="75000"/>
                </a:prstClr>
              </a:solidFill>
              <a:effectLst/>
              <a:uLnTx/>
              <a:uFillTx/>
              <a:latin typeface="Franklin Gothic Book"/>
              <a:ea typeface="+mn-ea"/>
              <a:cs typeface="+mn-cs"/>
            </a:endParaRPr>
          </a:p>
        </p:txBody>
      </p:sp>
      <p:sp>
        <p:nvSpPr>
          <p:cNvPr id="4" name="Footer Placeholder 3">
            <a:extLst>
              <a:ext uri="{FF2B5EF4-FFF2-40B4-BE49-F238E27FC236}">
                <a16:creationId xmlns:a16="http://schemas.microsoft.com/office/drawing/2014/main" id="{8EA7494D-F9F1-F975-6B3A-55DABD7C33B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Franklin Gothic Book"/>
                <a:ea typeface="+mn-ea"/>
                <a:cs typeface="+mn-cs"/>
              </a:rPr>
              <a:t>Vermont Department of Health</a:t>
            </a:r>
          </a:p>
        </p:txBody>
      </p:sp>
      <p:pic>
        <p:nvPicPr>
          <p:cNvPr id="12" name="Picture 11">
            <a:extLst>
              <a:ext uri="{FF2B5EF4-FFF2-40B4-BE49-F238E27FC236}">
                <a16:creationId xmlns:a16="http://schemas.microsoft.com/office/drawing/2014/main" id="{919D09EE-F108-2935-ED68-FC6FC446B52D}"/>
              </a:ext>
            </a:extLst>
          </p:cNvPr>
          <p:cNvPicPr>
            <a:picLocks noChangeAspect="1"/>
          </p:cNvPicPr>
          <p:nvPr/>
        </p:nvPicPr>
        <p:blipFill>
          <a:blip r:embed="rId6"/>
          <a:stretch>
            <a:fillRect/>
          </a:stretch>
        </p:blipFill>
        <p:spPr>
          <a:xfrm>
            <a:off x="6656356" y="2147400"/>
            <a:ext cx="4670705" cy="3707787"/>
          </a:xfrm>
          <a:prstGeom prst="rect">
            <a:avLst/>
          </a:prstGeom>
        </p:spPr>
      </p:pic>
    </p:spTree>
    <p:extLst>
      <p:ext uri="{BB962C8B-B14F-4D97-AF65-F5344CB8AC3E}">
        <p14:creationId xmlns:p14="http://schemas.microsoft.com/office/powerpoint/2010/main" val="2501544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C4131F4-3854-22F7-71FA-B1587A871DD0}"/>
              </a:ext>
            </a:extLst>
          </p:cNvPr>
          <p:cNvSpPr>
            <a:spLocks noGrp="1"/>
          </p:cNvSpPr>
          <p:nvPr>
            <p:ph type="title"/>
          </p:nvPr>
        </p:nvSpPr>
        <p:spPr/>
        <p:txBody>
          <a:bodyPr/>
          <a:lstStyle/>
          <a:p>
            <a:r>
              <a:rPr lang="en-US"/>
              <a:t>Translated Vaccine Information Videos</a:t>
            </a:r>
          </a:p>
        </p:txBody>
      </p:sp>
      <p:sp>
        <p:nvSpPr>
          <p:cNvPr id="11" name="Content Placeholder 10">
            <a:extLst>
              <a:ext uri="{FF2B5EF4-FFF2-40B4-BE49-F238E27FC236}">
                <a16:creationId xmlns:a16="http://schemas.microsoft.com/office/drawing/2014/main" id="{1E4D6090-2EB9-AE8B-C9DE-DCEFD3ABCBD7}"/>
              </a:ext>
            </a:extLst>
          </p:cNvPr>
          <p:cNvSpPr>
            <a:spLocks noGrp="1"/>
          </p:cNvSpPr>
          <p:nvPr>
            <p:ph sz="half" idx="1"/>
          </p:nvPr>
        </p:nvSpPr>
        <p:spPr/>
        <p:txBody>
          <a:bodyPr>
            <a:normAutofit fontScale="85000" lnSpcReduction="20000"/>
          </a:bodyPr>
          <a:lstStyle/>
          <a:p>
            <a:r>
              <a:rPr lang="en-US" b="0" i="0">
                <a:solidFill>
                  <a:srgbClr val="000000"/>
                </a:solidFill>
                <a:effectLst/>
                <a:latin typeface="Arial" panose="020B0604020202020204" pitchFamily="34" charset="0"/>
              </a:rPr>
              <a:t>The Vermont Language Justice Project has created three new vaccine videos with translations in more than twenty languages</a:t>
            </a:r>
            <a:endParaRPr lang="en-US">
              <a:hlinkClick r:id="rId3" tooltip="https://gcc02.safelinks.protection.outlook.com/?url=https%3a%2f%2fhealthvermont.us19.list-manage.com%2ftrack%2fclick%3fu%3d8a4e0397263990410adc85cef%26id%3d8c0febe709%26e%3d920a188d14&amp;data=05%7c02%7ceve.dolkart%40vermont.gov%7c02b3dd4194784dda648208dd49e5f413%7c20b4933bbaad433c9c0270edcc7559c6%7c0%7c0%7c638747974189971672%7cunknown%7ctwfpbgzsb3d8eyjfbxb0eu1hcgkionrydwusilyioiiwljaumdawmcisilaioijxaw4zmiisikfoijoitwfpbcisilduijoyfq%3d%3d%7c0%7c%7c%7c&amp;sdata=glatj8kha7v%2bkvjic9dk090el%2bi4n0qc9d4gwrqtv2y%3d&amp;reserved=0"/>
            </a:endParaRPr>
          </a:p>
          <a:p>
            <a:endParaRPr lang="en-US">
              <a:hlinkClick r:id="rId3" tooltip="https://gcc02.safelinks.protection.outlook.com/?url=https%3a%2f%2fhealthvermont.us19.list-manage.com%2ftrack%2fclick%3fu%3d8a4e0397263990410adc85cef%26id%3d8c0febe709%26e%3d920a188d14&amp;data=05%7c02%7ceve.dolkart%40vermont.gov%7c02b3dd4194784dda648208dd49e5f413%7c20b4933bbaad433c9c0270edcc7559c6%7c0%7c0%7c638747974189971672%7cunknown%7ctwfpbgzsb3d8eyjfbxb0eu1hcgkionrydwusilyioiiwljaumdawmcisilaioijxaw4zmiisikfoijoitwfpbcisilduijoyfq%3d%3d%7c0%7c%7c%7c&amp;sdata=glatj8kha7v%2bkvjic9dk090el%2bi4n0qc9d4gwrqtv2y%3d&amp;reserved=0"/>
            </a:endParaRPr>
          </a:p>
          <a:p>
            <a:pPr marL="342900" indent="-342900">
              <a:buFont typeface="Arial" panose="020B0604020202020204" pitchFamily="34" charset="0"/>
              <a:buChar char="•"/>
            </a:pPr>
            <a:r>
              <a:rPr lang="en-US">
                <a:hlinkClick r:id="rId3" tooltip="https://gcc02.safelinks.protection.outlook.com/?url=https%3a%2f%2fhealthvermont.us19.list-manage.com%2ftrack%2fclick%3fu%3d8a4e0397263990410adc85cef%26id%3d8c0febe709%26e%3d920a188d14&amp;data=05%7c02%7ceve.dolkart%40vermont.gov%7c02b3dd4194784dda648208dd49e5f413%7c20b4933bbaad433c9c0270edcc7559c6%7c0%7c0%7c638747974189971672%7cunknown%7ctwfpbgzsb3d8eyjfbxb0eu1hcgkionrydwusilyioiiwljaumdawmcisilaioijxaw4zmiisikfoijoitwfpbcisilduijoyfq%3d%3d%7c0%7c%7c%7c&amp;sdata=glatj8kha7v%2bkvjic9dk090el%2bi4n0qc9d4gwrqtv2y%3d&amp;reserved=0"/>
              </a:rPr>
              <a:t>What to know about measles</a:t>
            </a:r>
            <a:r>
              <a:rPr lang="en-US"/>
              <a:t>:  A concise video about how measles is spread and protecting yourself and your kids with the vaccine.</a:t>
            </a:r>
          </a:p>
          <a:p>
            <a:pPr marL="342900" indent="-342900">
              <a:buFont typeface="Arial" panose="020B0604020202020204" pitchFamily="34" charset="0"/>
              <a:buChar char="•"/>
            </a:pPr>
            <a:r>
              <a:rPr lang="en-US">
                <a:hlinkClick r:id="rId4" tooltip="https://gcc02.safelinks.protection.outlook.com/?url=https%3a%2f%2fhealthvermont.us19.list-manage.com%2ftrack%2fclick%3fu%3d8a4e0397263990410adc85cef%26id%3da9e247058f%26e%3d920a188d14&amp;data=05%7c02%7ceve.dolkart%40vermont.gov%7c02b3dd4194784dda648208dd49e5f413%7c20b4933bbaad433c9c0270edcc7559c6%7c0%7c0%7c638747974189985630%7cunknown%7ctwfpbgzsb3d8eyjfbxb0eu1hcgkionrydwusilyioiiwljaumdawmcisilaioijxaw4zmiisikfoijoitwfpbcisilduijoyfq%3d%3d%7c0%7c%7c%7c&amp;sdata=auythpkf3mblvtosewyrukip7iig7tuufwx4mmmr%2fbg%3d&amp;reserved=0"/>
              </a:rPr>
              <a:t>Why is getting vaccinated important?</a:t>
            </a:r>
            <a:r>
              <a:rPr lang="en-US"/>
              <a:t>:  Explains the fundamentals of vaccine science and the role of vaccination in safeguarding your health.</a:t>
            </a:r>
          </a:p>
          <a:p>
            <a:pPr marL="342900" indent="-342900">
              <a:buFont typeface="Arial" panose="020B0604020202020204" pitchFamily="34" charset="0"/>
              <a:buChar char="•"/>
            </a:pPr>
            <a:r>
              <a:rPr lang="en-US">
                <a:hlinkClick r:id="rId5" tooltip="https://gcc02.safelinks.protection.outlook.com/?url=https%3a%2f%2fhealthvermont.us19.list-manage.com%2ftrack%2fclick%3fu%3d8a4e0397263990410adc85cef%26id%3d86fa49078c%26e%3d920a188d14&amp;data=05%7c02%7ceve.dolkart%40vermont.gov%7c02b3dd4194784dda648208dd49e5f413%7c20b4933bbaad433c9c0270edcc7559c6%7c0%7c0%7c638747974190001532%7cunknown%7ctwfpbgzsb3d8eyjfbxb0eu1hcgkionrydwusilyioiiwljaumdawmcisilaioijxaw4zmiisikfoijoitwfpbcisilduijoyfq%3d%3d%7c0%7c%7c%7c&amp;sdata=yrqnx7iou1h4d%2fpr8qvyjfwopcdbhbn0si2dzvctpaa%3d&amp;reserved=0"/>
              </a:rPr>
              <a:t>Why do some vaccines require more than one dose to prevent a disease?</a:t>
            </a:r>
            <a:r>
              <a:rPr lang="en-US"/>
              <a:t>:  Covers the science behind the need for multiple doses, especially for children, and for boosters.</a:t>
            </a:r>
          </a:p>
          <a:p>
            <a:pPr marL="342900" indent="-342900">
              <a:buFont typeface="Arial" panose="020B0604020202020204" pitchFamily="34" charset="0"/>
              <a:buChar char="•"/>
            </a:pPr>
            <a:endParaRPr lang="en-US"/>
          </a:p>
          <a:p>
            <a:endParaRPr lang="en-US"/>
          </a:p>
          <a:p>
            <a:endParaRPr lang="en-US"/>
          </a:p>
          <a:p>
            <a:endParaRPr lang="en-US"/>
          </a:p>
        </p:txBody>
      </p:sp>
      <p:sp>
        <p:nvSpPr>
          <p:cNvPr id="5" name="Slide Number Placeholder 4">
            <a:extLst>
              <a:ext uri="{FF2B5EF4-FFF2-40B4-BE49-F238E27FC236}">
                <a16:creationId xmlns:a16="http://schemas.microsoft.com/office/drawing/2014/main" id="{EE223240-D09D-0750-CA95-354B2783D733}"/>
              </a:ext>
            </a:extLst>
          </p:cNvPr>
          <p:cNvSpPr>
            <a:spLocks noGrp="1"/>
          </p:cNvSpPr>
          <p:nvPr>
            <p:ph type="sldNum" sz="quarter" idx="4"/>
          </p:nvPr>
        </p:nvSpPr>
        <p:spPr/>
        <p:txBody>
          <a:bodyPr/>
          <a:lstStyle/>
          <a:p>
            <a:fld id="{820DBD16-8F52-45AC-8998-73485FE4613D}" type="slidenum">
              <a:rPr lang="en-US" smtClean="0"/>
              <a:pPr/>
              <a:t>29</a:t>
            </a:fld>
            <a:endParaRPr lang="en-US"/>
          </a:p>
        </p:txBody>
      </p:sp>
      <p:sp>
        <p:nvSpPr>
          <p:cNvPr id="6" name="Footer Placeholder 5">
            <a:extLst>
              <a:ext uri="{FF2B5EF4-FFF2-40B4-BE49-F238E27FC236}">
                <a16:creationId xmlns:a16="http://schemas.microsoft.com/office/drawing/2014/main" id="{7ACC3BCE-9224-8036-4A82-5C8CF5CA67AE}"/>
              </a:ext>
            </a:extLst>
          </p:cNvPr>
          <p:cNvSpPr>
            <a:spLocks noGrp="1"/>
          </p:cNvSpPr>
          <p:nvPr>
            <p:ph type="ftr" sz="quarter" idx="3"/>
          </p:nvPr>
        </p:nvSpPr>
        <p:spPr/>
        <p:txBody>
          <a:bodyPr/>
          <a:lstStyle/>
          <a:p>
            <a:r>
              <a:rPr lang="en-US"/>
              <a:t>Vermont Department of Health</a:t>
            </a:r>
          </a:p>
        </p:txBody>
      </p:sp>
      <p:pic>
        <p:nvPicPr>
          <p:cNvPr id="1026" name="Picture 2">
            <a:extLst>
              <a:ext uri="{FF2B5EF4-FFF2-40B4-BE49-F238E27FC236}">
                <a16:creationId xmlns:a16="http://schemas.microsoft.com/office/drawing/2014/main" id="{C6124379-53FB-4A55-301E-DCA83234B1B5}"/>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6446805" y="1825625"/>
            <a:ext cx="4632389"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9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6FD56-D1FC-9210-EF93-9F14E5222E14}"/>
              </a:ext>
            </a:extLst>
          </p:cNvPr>
          <p:cNvSpPr>
            <a:spLocks noGrp="1"/>
          </p:cNvSpPr>
          <p:nvPr>
            <p:ph type="title"/>
          </p:nvPr>
        </p:nvSpPr>
        <p:spPr/>
        <p:txBody>
          <a:bodyPr>
            <a:normAutofit/>
          </a:bodyPr>
          <a:lstStyle/>
          <a:p>
            <a:r>
              <a:rPr lang="en-US">
                <a:ea typeface="+mj-lt"/>
                <a:cs typeface="+mj-lt"/>
              </a:rPr>
              <a:t>Today’s Agenda</a:t>
            </a:r>
            <a:endParaRPr lang="en-US">
              <a:solidFill>
                <a:srgbClr val="000000"/>
              </a:solidFill>
              <a:ea typeface="+mj-lt"/>
              <a:cs typeface="+mj-lt"/>
            </a:endParaRPr>
          </a:p>
        </p:txBody>
      </p:sp>
      <p:sp>
        <p:nvSpPr>
          <p:cNvPr id="5" name="Slide Number Placeholder 4">
            <a:extLst>
              <a:ext uri="{FF2B5EF4-FFF2-40B4-BE49-F238E27FC236}">
                <a16:creationId xmlns:a16="http://schemas.microsoft.com/office/drawing/2014/main" id="{F521B543-7631-E088-BB88-43A314172DAD}"/>
              </a:ext>
            </a:extLst>
          </p:cNvPr>
          <p:cNvSpPr>
            <a:spLocks noGrp="1"/>
          </p:cNvSpPr>
          <p:nvPr>
            <p:ph type="sldNum" sz="quarter" idx="4"/>
          </p:nvPr>
        </p:nvSpPr>
        <p:spPr/>
        <p:txBody>
          <a:bodyPr/>
          <a:lstStyle/>
          <a:p>
            <a:fld id="{820DBD16-8F52-45AC-8998-73485FE4613D}" type="slidenum">
              <a:rPr lang="en-US" smtClean="0"/>
              <a:pPr/>
              <a:t>3</a:t>
            </a:fld>
            <a:endParaRPr lang="en-US"/>
          </a:p>
        </p:txBody>
      </p:sp>
      <p:sp>
        <p:nvSpPr>
          <p:cNvPr id="6" name="Footer Placeholder 5">
            <a:extLst>
              <a:ext uri="{FF2B5EF4-FFF2-40B4-BE49-F238E27FC236}">
                <a16:creationId xmlns:a16="http://schemas.microsoft.com/office/drawing/2014/main" id="{DC132F7B-66C7-B6CD-68C0-593180313B0D}"/>
              </a:ext>
            </a:extLst>
          </p:cNvPr>
          <p:cNvSpPr>
            <a:spLocks noGrp="1"/>
          </p:cNvSpPr>
          <p:nvPr>
            <p:ph type="ftr" sz="quarter" idx="3"/>
          </p:nvPr>
        </p:nvSpPr>
        <p:spPr/>
        <p:txBody>
          <a:bodyPr/>
          <a:lstStyle/>
          <a:p>
            <a:r>
              <a:rPr lang="en-US"/>
              <a:t>Vermont Department of Health</a:t>
            </a:r>
          </a:p>
        </p:txBody>
      </p:sp>
      <p:sp>
        <p:nvSpPr>
          <p:cNvPr id="8" name="Content Placeholder 20">
            <a:extLst>
              <a:ext uri="{FF2B5EF4-FFF2-40B4-BE49-F238E27FC236}">
                <a16:creationId xmlns:a16="http://schemas.microsoft.com/office/drawing/2014/main" id="{BB21B17C-6E85-158C-730C-83513904A09E}"/>
              </a:ext>
            </a:extLst>
          </p:cNvPr>
          <p:cNvSpPr txBox="1">
            <a:spLocks/>
          </p:cNvSpPr>
          <p:nvPr/>
        </p:nvSpPr>
        <p:spPr>
          <a:xfrm>
            <a:off x="638175" y="1712902"/>
            <a:ext cx="6312693" cy="4630748"/>
          </a:xfrm>
          <a:prstGeom prst="rect">
            <a:avLst/>
          </a:prstGeom>
        </p:spPr>
        <p:txBody>
          <a:bodyPr vert="horz" lIns="91440" tIns="45720" rIns="91440" bIns="45720" rtlCol="0" anchor="t">
            <a:normAutofit fontScale="92500" lnSpcReduction="10000"/>
          </a:bodyPr>
          <a:lstStyle>
            <a:lvl1pPr marL="0" indent="0" algn="l" defTabSz="514350" rtl="0" eaLnBrk="1" latinLnBrk="0" hangingPunct="1">
              <a:lnSpc>
                <a:spcPct val="90000"/>
              </a:lnSpc>
              <a:spcBef>
                <a:spcPts val="563"/>
              </a:spcBef>
              <a:buFont typeface="Arial" panose="020B0604020202020204" pitchFamily="34" charset="0"/>
              <a:buNone/>
              <a:defRPr sz="2400"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571500" indent="-571500">
              <a:buFont typeface="Courier New" panose="02070309020205020404" pitchFamily="49" charset="0"/>
              <a:buChar char="o"/>
            </a:pPr>
            <a:r>
              <a:rPr lang="en-US" sz="3600">
                <a:latin typeface="Franklin Gothic Demi Cond"/>
              </a:rPr>
              <a:t>On the Rise:</a:t>
            </a:r>
            <a:endParaRPr lang="en-US"/>
          </a:p>
          <a:p>
            <a:pPr marL="956945" lvl="1" indent="-571500">
              <a:buFont typeface="Courier New" panose="02070309020205020404" pitchFamily="49" charset="0"/>
              <a:buChar char="o"/>
            </a:pPr>
            <a:r>
              <a:rPr lang="en-US" sz="3200">
                <a:latin typeface="Franklin Gothic Demi Cond"/>
              </a:rPr>
              <a:t>Measles</a:t>
            </a:r>
          </a:p>
          <a:p>
            <a:pPr marL="956945" lvl="1" indent="-571500">
              <a:buFont typeface="Courier New" panose="02070309020205020404" pitchFamily="49" charset="0"/>
              <a:buChar char="o"/>
            </a:pPr>
            <a:r>
              <a:rPr lang="en-US" sz="3200">
                <a:latin typeface="Franklin Gothic Demi Cond"/>
              </a:rPr>
              <a:t>COVID-19</a:t>
            </a:r>
          </a:p>
          <a:p>
            <a:pPr marL="956945" lvl="1" indent="-571500">
              <a:buFont typeface="Courier New" panose="02070309020205020404" pitchFamily="49" charset="0"/>
              <a:buChar char="o"/>
            </a:pPr>
            <a:r>
              <a:rPr lang="en-US" sz="3200" err="1">
                <a:latin typeface="Franklin Gothic Demi Cond"/>
              </a:rPr>
              <a:t>Nirsevimab</a:t>
            </a:r>
            <a:r>
              <a:rPr lang="en-US" sz="3200">
                <a:latin typeface="Franklin Gothic Demi Cond"/>
              </a:rPr>
              <a:t> Administration</a:t>
            </a:r>
          </a:p>
          <a:p>
            <a:pPr marL="571500" indent="-571500">
              <a:buFont typeface="Courier New" panose="02070309020205020404" pitchFamily="49" charset="0"/>
              <a:buChar char="o"/>
            </a:pPr>
            <a:r>
              <a:rPr lang="en-US" sz="3600">
                <a:latin typeface="Franklin Gothic Demi Cond"/>
              </a:rPr>
              <a:t>What We're Hearing</a:t>
            </a:r>
          </a:p>
          <a:p>
            <a:pPr marL="956945" lvl="1" indent="-128270">
              <a:buFont typeface="Courier New" panose="02070309020205020404" pitchFamily="49" charset="0"/>
              <a:buChar char="o"/>
            </a:pPr>
            <a:r>
              <a:rPr lang="en-US" sz="3200">
                <a:latin typeface="Franklin Gothic Demi Cond"/>
              </a:rPr>
              <a:t>ACIP</a:t>
            </a:r>
          </a:p>
          <a:p>
            <a:pPr marL="956945" lvl="1" indent="-128270">
              <a:buFont typeface="Courier New" panose="02070309020205020404" pitchFamily="49" charset="0"/>
              <a:buChar char="o"/>
            </a:pPr>
            <a:r>
              <a:rPr lang="en-US" sz="3200">
                <a:latin typeface="Franklin Gothic Demi Cond"/>
              </a:rPr>
              <a:t>Vaccines for Children Program</a:t>
            </a:r>
          </a:p>
          <a:p>
            <a:pPr marL="956945" lvl="1" indent="-128270">
              <a:buFont typeface="Courier New" panose="02070309020205020404" pitchFamily="49" charset="0"/>
              <a:buChar char="o"/>
            </a:pPr>
            <a:r>
              <a:rPr lang="en-US" sz="3200">
                <a:latin typeface="Franklin Gothic Demi Cond"/>
              </a:rPr>
              <a:t>CDC Website Changes</a:t>
            </a:r>
          </a:p>
          <a:p>
            <a:pPr marL="956945" lvl="1" indent="-128270">
              <a:buFont typeface="Courier New" panose="02070309020205020404" pitchFamily="49" charset="0"/>
              <a:buChar char="o"/>
            </a:pPr>
            <a:r>
              <a:rPr lang="en-US" sz="3200">
                <a:latin typeface="Franklin Gothic Demi Cond"/>
              </a:rPr>
              <a:t>Messenger RNA vaccines</a:t>
            </a:r>
          </a:p>
          <a:p>
            <a:pPr marL="571500" indent="-571500">
              <a:buFont typeface="Courier New" panose="02070309020205020404" pitchFamily="49" charset="0"/>
              <a:buChar char="o"/>
            </a:pPr>
            <a:r>
              <a:rPr lang="en-US" sz="3600">
                <a:latin typeface="Franklin Gothic Demi Cond"/>
              </a:rPr>
              <a:t>Q&amp;A</a:t>
            </a:r>
          </a:p>
        </p:txBody>
      </p:sp>
      <p:pic>
        <p:nvPicPr>
          <p:cNvPr id="10" name="Content Placeholder 5" descr="Hourglass and a calendar">
            <a:extLst>
              <a:ext uri="{FF2B5EF4-FFF2-40B4-BE49-F238E27FC236}">
                <a16:creationId xmlns:a16="http://schemas.microsoft.com/office/drawing/2014/main" id="{A328BEC7-D16D-2A02-817B-3282826F1A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6169" y="2146597"/>
            <a:ext cx="4383882" cy="2935486"/>
          </a:xfrm>
          <a:prstGeom prst="rect">
            <a:avLst/>
          </a:prstGeom>
        </p:spPr>
      </p:pic>
    </p:spTree>
    <p:extLst>
      <p:ext uri="{BB962C8B-B14F-4D97-AF65-F5344CB8AC3E}">
        <p14:creationId xmlns:p14="http://schemas.microsoft.com/office/powerpoint/2010/main" val="2285976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15CD5-30B5-0256-4247-253369B3565E}"/>
              </a:ext>
            </a:extLst>
          </p:cNvPr>
          <p:cNvSpPr>
            <a:spLocks noGrp="1"/>
          </p:cNvSpPr>
          <p:nvPr>
            <p:ph type="title"/>
          </p:nvPr>
        </p:nvSpPr>
        <p:spPr/>
        <p:txBody>
          <a:bodyPr/>
          <a:lstStyle/>
          <a:p>
            <a:r>
              <a:rPr lang="en-US"/>
              <a:t>Printed  Materials Ordering</a:t>
            </a:r>
          </a:p>
        </p:txBody>
      </p:sp>
      <p:pic>
        <p:nvPicPr>
          <p:cNvPr id="8" name="Content Placeholder 7" descr="A group of people posing for a photo&#10;&#10;AI-generated content may be incorrect.">
            <a:extLst>
              <a:ext uri="{FF2B5EF4-FFF2-40B4-BE49-F238E27FC236}">
                <a16:creationId xmlns:a16="http://schemas.microsoft.com/office/drawing/2014/main" id="{D9BED280-8024-253D-D87D-F6712E79BA71}"/>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30359" y="3733461"/>
            <a:ext cx="1469865" cy="2308569"/>
          </a:xfrm>
        </p:spPr>
      </p:pic>
      <p:sp>
        <p:nvSpPr>
          <p:cNvPr id="6" name="Content Placeholder 5">
            <a:extLst>
              <a:ext uri="{FF2B5EF4-FFF2-40B4-BE49-F238E27FC236}">
                <a16:creationId xmlns:a16="http://schemas.microsoft.com/office/drawing/2014/main" id="{5C4C92AE-AA76-CEC6-2AF9-141125C5F7ED}"/>
              </a:ext>
            </a:extLst>
          </p:cNvPr>
          <p:cNvSpPr>
            <a:spLocks noGrp="1"/>
          </p:cNvSpPr>
          <p:nvPr>
            <p:ph sz="half" idx="2"/>
          </p:nvPr>
        </p:nvSpPr>
        <p:spPr/>
        <p:txBody>
          <a:bodyPr anchor="ctr">
            <a:normAutofit/>
          </a:bodyPr>
          <a:lstStyle/>
          <a:p>
            <a:r>
              <a:rPr lang="en-US" sz="2000" b="0" i="0">
                <a:solidFill>
                  <a:srgbClr val="000000"/>
                </a:solidFill>
                <a:effectLst/>
                <a:latin typeface="Segoe UI" panose="020B0502040204020203" pitchFamily="34" charset="0"/>
              </a:rPr>
              <a:t>The Immunization Program has received a vaccine confidence grant to supply printed materials to our vaccine provider partners. This survey will allow you to tell us what materials you want and where they would be used. We'll take care of ordering and having them shipped to your office. </a:t>
            </a:r>
          </a:p>
          <a:p>
            <a:endParaRPr lang="en-US">
              <a:solidFill>
                <a:srgbClr val="000000"/>
              </a:solidFill>
              <a:latin typeface="Segoe UI" panose="020B0502040204020203" pitchFamily="34" charset="0"/>
              <a:hlinkClick r:id="rId5"/>
            </a:endParaRPr>
          </a:p>
          <a:p>
            <a:r>
              <a:rPr lang="en-US">
                <a:solidFill>
                  <a:srgbClr val="000000"/>
                </a:solidFill>
                <a:latin typeface="Segoe UI" panose="020B0502040204020203" pitchFamily="34" charset="0"/>
                <a:hlinkClick r:id="rId5"/>
              </a:rPr>
              <a:t>Take the </a:t>
            </a:r>
            <a:r>
              <a:rPr lang="en-US">
                <a:hlinkClick r:id="rId5"/>
              </a:rPr>
              <a:t>Survey</a:t>
            </a:r>
            <a:endParaRPr lang="en-US"/>
          </a:p>
          <a:p>
            <a:endParaRPr lang="en-US"/>
          </a:p>
        </p:txBody>
      </p:sp>
      <p:sp>
        <p:nvSpPr>
          <p:cNvPr id="4" name="Slide Number Placeholder 3">
            <a:extLst>
              <a:ext uri="{FF2B5EF4-FFF2-40B4-BE49-F238E27FC236}">
                <a16:creationId xmlns:a16="http://schemas.microsoft.com/office/drawing/2014/main" id="{E824DF97-7B36-B54D-0D80-0BB6279F23E7}"/>
              </a:ext>
            </a:extLst>
          </p:cNvPr>
          <p:cNvSpPr>
            <a:spLocks noGrp="1"/>
          </p:cNvSpPr>
          <p:nvPr>
            <p:ph type="sldNum" sz="quarter" idx="4"/>
          </p:nvPr>
        </p:nvSpPr>
        <p:spPr/>
        <p:txBody>
          <a:bodyPr/>
          <a:lstStyle/>
          <a:p>
            <a:fld id="{820DBD16-8F52-45AC-8998-73485FE4613D}" type="slidenum">
              <a:rPr lang="en-US" smtClean="0"/>
              <a:pPr/>
              <a:t>30</a:t>
            </a:fld>
            <a:endParaRPr lang="en-US"/>
          </a:p>
        </p:txBody>
      </p:sp>
      <p:sp>
        <p:nvSpPr>
          <p:cNvPr id="5" name="Footer Placeholder 4">
            <a:extLst>
              <a:ext uri="{FF2B5EF4-FFF2-40B4-BE49-F238E27FC236}">
                <a16:creationId xmlns:a16="http://schemas.microsoft.com/office/drawing/2014/main" id="{E8F06329-8FFE-A6DE-3758-F294A1CF47C0}"/>
              </a:ext>
            </a:extLst>
          </p:cNvPr>
          <p:cNvSpPr>
            <a:spLocks noGrp="1"/>
          </p:cNvSpPr>
          <p:nvPr>
            <p:ph type="ftr" sz="quarter" idx="3"/>
          </p:nvPr>
        </p:nvSpPr>
        <p:spPr/>
        <p:txBody>
          <a:bodyPr/>
          <a:lstStyle/>
          <a:p>
            <a:r>
              <a:rPr lang="en-US"/>
              <a:t>Vermont Department of Health</a:t>
            </a:r>
          </a:p>
        </p:txBody>
      </p:sp>
      <p:pic>
        <p:nvPicPr>
          <p:cNvPr id="10" name="Picture 9" descr="A picture containing text, person, indoor, laying&#10;&#10;AI-generated content may be incorrect.">
            <a:extLst>
              <a:ext uri="{FF2B5EF4-FFF2-40B4-BE49-F238E27FC236}">
                <a16:creationId xmlns:a16="http://schemas.microsoft.com/office/drawing/2014/main" id="{23CF716D-A8E4-75FE-AFE3-EB5D532F3A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8157" y="2212297"/>
            <a:ext cx="1355446" cy="2440488"/>
          </a:xfrm>
          <a:prstGeom prst="rect">
            <a:avLst/>
          </a:prstGeom>
        </p:spPr>
      </p:pic>
      <p:pic>
        <p:nvPicPr>
          <p:cNvPr id="12" name="Picture 11" descr="A group of people posing for the camera&#10;&#10;AI-generated content may be incorrect.">
            <a:extLst>
              <a:ext uri="{FF2B5EF4-FFF2-40B4-BE49-F238E27FC236}">
                <a16:creationId xmlns:a16="http://schemas.microsoft.com/office/drawing/2014/main" id="{02DAD8D7-9177-18E8-B010-DE20C05EDD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3374" y="3733461"/>
            <a:ext cx="1496668" cy="2308568"/>
          </a:xfrm>
          <a:prstGeom prst="rect">
            <a:avLst/>
          </a:prstGeom>
        </p:spPr>
      </p:pic>
    </p:spTree>
    <p:extLst>
      <p:ext uri="{BB962C8B-B14F-4D97-AF65-F5344CB8AC3E}">
        <p14:creationId xmlns:p14="http://schemas.microsoft.com/office/powerpoint/2010/main" val="2069206448"/>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421A5-6B92-9F40-D525-314B43B47F9A}"/>
              </a:ext>
            </a:extLst>
          </p:cNvPr>
          <p:cNvSpPr>
            <a:spLocks noGrp="1"/>
          </p:cNvSpPr>
          <p:nvPr>
            <p:ph type="title"/>
          </p:nvPr>
        </p:nvSpPr>
        <p:spPr/>
        <p:txBody>
          <a:bodyPr>
            <a:noAutofit/>
          </a:bodyPr>
          <a:lstStyle/>
          <a:p>
            <a:r>
              <a:rPr lang="en-US" sz="10400"/>
              <a:t>COVID-19 Vaccines</a:t>
            </a:r>
          </a:p>
        </p:txBody>
      </p:sp>
      <p:sp>
        <p:nvSpPr>
          <p:cNvPr id="3" name="Text Placeholder 2">
            <a:extLst>
              <a:ext uri="{FF2B5EF4-FFF2-40B4-BE49-F238E27FC236}">
                <a16:creationId xmlns:a16="http://schemas.microsoft.com/office/drawing/2014/main" id="{76DD99C4-6212-278F-16E0-4E922A02B2D4}"/>
              </a:ext>
            </a:extLst>
          </p:cNvPr>
          <p:cNvSpPr>
            <a:spLocks noGrp="1"/>
          </p:cNvSpPr>
          <p:nvPr>
            <p:ph type="body" idx="1"/>
          </p:nvPr>
        </p:nvSpPr>
        <p:spPr>
          <a:solidFill>
            <a:schemeClr val="accent4"/>
          </a:solidFill>
        </p:spPr>
        <p:txBody>
          <a:bodyPr/>
          <a:lstStyle/>
          <a:p>
            <a:endParaRPr lang="en-US"/>
          </a:p>
        </p:txBody>
      </p:sp>
    </p:spTree>
    <p:extLst>
      <p:ext uri="{BB962C8B-B14F-4D97-AF65-F5344CB8AC3E}">
        <p14:creationId xmlns:p14="http://schemas.microsoft.com/office/powerpoint/2010/main" val="2503957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A81EB-571E-0EAF-92DF-ADB3849E74D5}"/>
              </a:ext>
            </a:extLst>
          </p:cNvPr>
          <p:cNvSpPr>
            <a:spLocks noGrp="1"/>
          </p:cNvSpPr>
          <p:nvPr>
            <p:ph type="title"/>
          </p:nvPr>
        </p:nvSpPr>
        <p:spPr/>
        <p:txBody>
          <a:bodyPr/>
          <a:lstStyle/>
          <a:p>
            <a:r>
              <a:rPr lang="en-US"/>
              <a:t>Second COVID-19 Dose for 65+ and Immunocompromised Individuals</a:t>
            </a:r>
          </a:p>
        </p:txBody>
      </p:sp>
      <p:graphicFrame>
        <p:nvGraphicFramePr>
          <p:cNvPr id="7" name="Content Placeholder 6">
            <a:extLst>
              <a:ext uri="{FF2B5EF4-FFF2-40B4-BE49-F238E27FC236}">
                <a16:creationId xmlns:a16="http://schemas.microsoft.com/office/drawing/2014/main" id="{097C90AD-F5A2-9CD8-3CAC-E79993C7E996}"/>
              </a:ext>
            </a:extLst>
          </p:cNvPr>
          <p:cNvGraphicFramePr>
            <a:graphicFrameLocks noGrp="1"/>
          </p:cNvGraphicFramePr>
          <p:nvPr>
            <p:ph idx="1"/>
          </p:nvPr>
        </p:nvGraphicFramePr>
        <p:xfrm>
          <a:off x="5145507" y="2159850"/>
          <a:ext cx="6817894" cy="3017520"/>
        </p:xfrm>
        <a:graphic>
          <a:graphicData uri="http://schemas.openxmlformats.org/drawingml/2006/table">
            <a:tbl>
              <a:tblPr firstRow="1" bandRow="1">
                <a:tableStyleId>{5C22544A-7EE6-4342-B048-85BDC9FD1C3A}</a:tableStyleId>
              </a:tblPr>
              <a:tblGrid>
                <a:gridCol w="2273969">
                  <a:extLst>
                    <a:ext uri="{9D8B030D-6E8A-4147-A177-3AD203B41FA5}">
                      <a16:colId xmlns:a16="http://schemas.microsoft.com/office/drawing/2014/main" val="3252916622"/>
                    </a:ext>
                  </a:extLst>
                </a:gridCol>
                <a:gridCol w="2322094">
                  <a:extLst>
                    <a:ext uri="{9D8B030D-6E8A-4147-A177-3AD203B41FA5}">
                      <a16:colId xmlns:a16="http://schemas.microsoft.com/office/drawing/2014/main" val="389588024"/>
                    </a:ext>
                  </a:extLst>
                </a:gridCol>
                <a:gridCol w="2221831">
                  <a:extLst>
                    <a:ext uri="{9D8B030D-6E8A-4147-A177-3AD203B41FA5}">
                      <a16:colId xmlns:a16="http://schemas.microsoft.com/office/drawing/2014/main" val="1207804876"/>
                    </a:ext>
                  </a:extLst>
                </a:gridCol>
              </a:tblGrid>
              <a:tr h="560969">
                <a:tc>
                  <a:txBody>
                    <a:bodyPr/>
                    <a:lstStyle/>
                    <a:p>
                      <a:r>
                        <a:rPr lang="en-US" sz="2000"/>
                        <a:t>First vaccine dose</a:t>
                      </a:r>
                    </a:p>
                  </a:txBody>
                  <a:tcPr/>
                </a:tc>
                <a:tc gridSpan="2">
                  <a:txBody>
                    <a:bodyPr/>
                    <a:lstStyle/>
                    <a:p>
                      <a:pPr algn="ctr"/>
                      <a:r>
                        <a:rPr lang="en-US" sz="2000"/>
                        <a:t>Second vaccine dose</a:t>
                      </a:r>
                    </a:p>
                    <a:p>
                      <a:pPr algn="l"/>
                      <a:r>
                        <a:rPr lang="en-US" sz="2000" i="1"/>
                        <a:t>      as early as                  recommended </a:t>
                      </a:r>
                    </a:p>
                    <a:p>
                      <a:pPr algn="l"/>
                      <a:r>
                        <a:rPr lang="en-US" sz="2000" i="1"/>
                        <a:t>                                                timing</a:t>
                      </a:r>
                    </a:p>
                  </a:txBody>
                  <a:tcPr/>
                </a:tc>
                <a:tc hMerge="1">
                  <a:txBody>
                    <a:bodyPr/>
                    <a:lstStyle/>
                    <a:p>
                      <a:endParaRPr lang="en-US" sz="1600"/>
                    </a:p>
                  </a:txBody>
                  <a:tcPr/>
                </a:tc>
                <a:extLst>
                  <a:ext uri="{0D108BD9-81ED-4DB2-BD59-A6C34878D82A}">
                    <a16:rowId xmlns:a16="http://schemas.microsoft.com/office/drawing/2014/main" val="4008422285"/>
                  </a:ext>
                </a:extLst>
              </a:tr>
              <a:tr h="280580">
                <a:tc>
                  <a:txBody>
                    <a:bodyPr/>
                    <a:lstStyle/>
                    <a:p>
                      <a:r>
                        <a:rPr lang="en-US" sz="1600"/>
                        <a:t>September</a:t>
                      </a:r>
                    </a:p>
                  </a:txBody>
                  <a:tcPr/>
                </a:tc>
                <a:tc>
                  <a:txBody>
                    <a:bodyPr/>
                    <a:lstStyle/>
                    <a:p>
                      <a:pPr algn="ctr"/>
                      <a:r>
                        <a:rPr lang="en-US" sz="1600"/>
                        <a:t>November</a:t>
                      </a:r>
                    </a:p>
                  </a:txBody>
                  <a:tcPr/>
                </a:tc>
                <a:tc>
                  <a:txBody>
                    <a:bodyPr/>
                    <a:lstStyle/>
                    <a:p>
                      <a:pPr algn="ctr"/>
                      <a:r>
                        <a:rPr lang="en-US" sz="1600"/>
                        <a:t>March</a:t>
                      </a:r>
                    </a:p>
                  </a:txBody>
                  <a:tcPr/>
                </a:tc>
                <a:extLst>
                  <a:ext uri="{0D108BD9-81ED-4DB2-BD59-A6C34878D82A}">
                    <a16:rowId xmlns:a16="http://schemas.microsoft.com/office/drawing/2014/main" val="2018027075"/>
                  </a:ext>
                </a:extLst>
              </a:tr>
              <a:tr h="280580">
                <a:tc>
                  <a:txBody>
                    <a:bodyPr/>
                    <a:lstStyle/>
                    <a:p>
                      <a:r>
                        <a:rPr lang="en-US" sz="1600"/>
                        <a:t>October</a:t>
                      </a:r>
                    </a:p>
                  </a:txBody>
                  <a:tcPr/>
                </a:tc>
                <a:tc>
                  <a:txBody>
                    <a:bodyPr/>
                    <a:lstStyle/>
                    <a:p>
                      <a:pPr algn="ctr"/>
                      <a:r>
                        <a:rPr lang="en-US" sz="1600"/>
                        <a:t>December</a:t>
                      </a:r>
                    </a:p>
                  </a:txBody>
                  <a:tcPr/>
                </a:tc>
                <a:tc>
                  <a:txBody>
                    <a:bodyPr/>
                    <a:lstStyle/>
                    <a:p>
                      <a:pPr algn="ctr"/>
                      <a:r>
                        <a:rPr lang="en-US" sz="1600"/>
                        <a:t>April</a:t>
                      </a:r>
                    </a:p>
                  </a:txBody>
                  <a:tcPr/>
                </a:tc>
                <a:extLst>
                  <a:ext uri="{0D108BD9-81ED-4DB2-BD59-A6C34878D82A}">
                    <a16:rowId xmlns:a16="http://schemas.microsoft.com/office/drawing/2014/main" val="1932015107"/>
                  </a:ext>
                </a:extLst>
              </a:tr>
              <a:tr h="280580">
                <a:tc>
                  <a:txBody>
                    <a:bodyPr/>
                    <a:lstStyle/>
                    <a:p>
                      <a:r>
                        <a:rPr lang="en-US" sz="1600"/>
                        <a:t>November</a:t>
                      </a:r>
                    </a:p>
                  </a:txBody>
                  <a:tcPr/>
                </a:tc>
                <a:tc>
                  <a:txBody>
                    <a:bodyPr/>
                    <a:lstStyle/>
                    <a:p>
                      <a:pPr algn="ctr"/>
                      <a:r>
                        <a:rPr lang="en-US" sz="1600"/>
                        <a:t>January</a:t>
                      </a:r>
                    </a:p>
                  </a:txBody>
                  <a:tcPr/>
                </a:tc>
                <a:tc>
                  <a:txBody>
                    <a:bodyPr/>
                    <a:lstStyle/>
                    <a:p>
                      <a:pPr algn="ctr"/>
                      <a:r>
                        <a:rPr lang="en-US" sz="1600"/>
                        <a:t>May</a:t>
                      </a:r>
                    </a:p>
                  </a:txBody>
                  <a:tcPr/>
                </a:tc>
                <a:extLst>
                  <a:ext uri="{0D108BD9-81ED-4DB2-BD59-A6C34878D82A}">
                    <a16:rowId xmlns:a16="http://schemas.microsoft.com/office/drawing/2014/main" val="2781778928"/>
                  </a:ext>
                </a:extLst>
              </a:tr>
              <a:tr h="280580">
                <a:tc>
                  <a:txBody>
                    <a:bodyPr/>
                    <a:lstStyle/>
                    <a:p>
                      <a:r>
                        <a:rPr lang="en-US" sz="1600"/>
                        <a:t>December</a:t>
                      </a:r>
                    </a:p>
                  </a:txBody>
                  <a:tcPr/>
                </a:tc>
                <a:tc>
                  <a:txBody>
                    <a:bodyPr/>
                    <a:lstStyle/>
                    <a:p>
                      <a:pPr algn="ctr"/>
                      <a:r>
                        <a:rPr lang="en-US" sz="1600"/>
                        <a:t>February</a:t>
                      </a:r>
                    </a:p>
                  </a:txBody>
                  <a:tcPr/>
                </a:tc>
                <a:tc>
                  <a:txBody>
                    <a:bodyPr/>
                    <a:lstStyle/>
                    <a:p>
                      <a:pPr algn="ctr"/>
                      <a:r>
                        <a:rPr lang="en-US" sz="1600"/>
                        <a:t>June</a:t>
                      </a:r>
                    </a:p>
                  </a:txBody>
                  <a:tcPr/>
                </a:tc>
                <a:extLst>
                  <a:ext uri="{0D108BD9-81ED-4DB2-BD59-A6C34878D82A}">
                    <a16:rowId xmlns:a16="http://schemas.microsoft.com/office/drawing/2014/main" val="1406409044"/>
                  </a:ext>
                </a:extLst>
              </a:tr>
              <a:tr h="280580">
                <a:tc>
                  <a:txBody>
                    <a:bodyPr/>
                    <a:lstStyle/>
                    <a:p>
                      <a:r>
                        <a:rPr lang="en-US" sz="1600"/>
                        <a:t>January</a:t>
                      </a:r>
                    </a:p>
                  </a:txBody>
                  <a:tcPr/>
                </a:tc>
                <a:tc>
                  <a:txBody>
                    <a:bodyPr/>
                    <a:lstStyle/>
                    <a:p>
                      <a:pPr algn="ctr"/>
                      <a:r>
                        <a:rPr lang="en-US" sz="1600"/>
                        <a:t>March</a:t>
                      </a:r>
                    </a:p>
                  </a:txBody>
                  <a:tcPr/>
                </a:tc>
                <a:tc>
                  <a:txBody>
                    <a:bodyPr/>
                    <a:lstStyle/>
                    <a:p>
                      <a:pPr algn="ctr"/>
                      <a:r>
                        <a:rPr lang="en-US" sz="1600"/>
                        <a:t>July</a:t>
                      </a:r>
                    </a:p>
                  </a:txBody>
                  <a:tcPr/>
                </a:tc>
                <a:extLst>
                  <a:ext uri="{0D108BD9-81ED-4DB2-BD59-A6C34878D82A}">
                    <a16:rowId xmlns:a16="http://schemas.microsoft.com/office/drawing/2014/main" val="2067978186"/>
                  </a:ext>
                </a:extLst>
              </a:tr>
              <a:tr h="280580">
                <a:tc>
                  <a:txBody>
                    <a:bodyPr/>
                    <a:lstStyle/>
                    <a:p>
                      <a:r>
                        <a:rPr lang="en-US" sz="1600"/>
                        <a:t>February</a:t>
                      </a:r>
                    </a:p>
                  </a:txBody>
                  <a:tcPr/>
                </a:tc>
                <a:tc>
                  <a:txBody>
                    <a:bodyPr/>
                    <a:lstStyle/>
                    <a:p>
                      <a:pPr algn="ctr"/>
                      <a:r>
                        <a:rPr lang="en-US" sz="1600"/>
                        <a:t>April</a:t>
                      </a:r>
                    </a:p>
                  </a:txBody>
                  <a:tcPr/>
                </a:tc>
                <a:tc>
                  <a:txBody>
                    <a:bodyPr/>
                    <a:lstStyle/>
                    <a:p>
                      <a:pPr algn="ctr"/>
                      <a:r>
                        <a:rPr lang="en-US" sz="1600"/>
                        <a:t>August</a:t>
                      </a:r>
                    </a:p>
                  </a:txBody>
                  <a:tcPr/>
                </a:tc>
                <a:extLst>
                  <a:ext uri="{0D108BD9-81ED-4DB2-BD59-A6C34878D82A}">
                    <a16:rowId xmlns:a16="http://schemas.microsoft.com/office/drawing/2014/main" val="1372371967"/>
                  </a:ext>
                </a:extLst>
              </a:tr>
            </a:tbl>
          </a:graphicData>
        </a:graphic>
      </p:graphicFrame>
      <p:sp>
        <p:nvSpPr>
          <p:cNvPr id="5" name="Slide Number Placeholder 4">
            <a:extLst>
              <a:ext uri="{FF2B5EF4-FFF2-40B4-BE49-F238E27FC236}">
                <a16:creationId xmlns:a16="http://schemas.microsoft.com/office/drawing/2014/main" id="{4BEADEFC-A953-C760-9EA1-9633F59662AD}"/>
              </a:ext>
            </a:extLst>
          </p:cNvPr>
          <p:cNvSpPr>
            <a:spLocks noGrp="1"/>
          </p:cNvSpPr>
          <p:nvPr>
            <p:ph type="sldNum" sz="quarter" idx="4"/>
          </p:nvPr>
        </p:nvSpPr>
        <p:spPr/>
        <p:txBody>
          <a:bodyPr/>
          <a:lstStyle/>
          <a:p>
            <a:fld id="{820DBD16-8F52-45AC-8998-73485FE4613D}" type="slidenum">
              <a:rPr lang="en-US" smtClean="0"/>
              <a:pPr/>
              <a:t>32</a:t>
            </a:fld>
            <a:endParaRPr lang="en-US"/>
          </a:p>
        </p:txBody>
      </p:sp>
      <p:sp>
        <p:nvSpPr>
          <p:cNvPr id="6" name="Footer Placeholder 5">
            <a:extLst>
              <a:ext uri="{FF2B5EF4-FFF2-40B4-BE49-F238E27FC236}">
                <a16:creationId xmlns:a16="http://schemas.microsoft.com/office/drawing/2014/main" id="{9551F0D1-CAD7-6843-E5E6-0C3216318594}"/>
              </a:ext>
            </a:extLst>
          </p:cNvPr>
          <p:cNvSpPr>
            <a:spLocks noGrp="1"/>
          </p:cNvSpPr>
          <p:nvPr>
            <p:ph type="ftr" sz="quarter" idx="3"/>
          </p:nvPr>
        </p:nvSpPr>
        <p:spPr/>
        <p:txBody>
          <a:bodyPr/>
          <a:lstStyle/>
          <a:p>
            <a:r>
              <a:rPr lang="en-US"/>
              <a:t>Vermont Department of Health</a:t>
            </a:r>
          </a:p>
        </p:txBody>
      </p:sp>
      <p:sp>
        <p:nvSpPr>
          <p:cNvPr id="4" name="TextBox 3">
            <a:extLst>
              <a:ext uri="{FF2B5EF4-FFF2-40B4-BE49-F238E27FC236}">
                <a16:creationId xmlns:a16="http://schemas.microsoft.com/office/drawing/2014/main" id="{8E5BF4DF-EBCC-307F-BB42-546D716742B1}"/>
              </a:ext>
            </a:extLst>
          </p:cNvPr>
          <p:cNvSpPr txBox="1"/>
          <p:nvPr/>
        </p:nvSpPr>
        <p:spPr>
          <a:xfrm>
            <a:off x="228599" y="2541357"/>
            <a:ext cx="4673267" cy="1938992"/>
          </a:xfrm>
          <a:prstGeom prst="rect">
            <a:avLst/>
          </a:prstGeom>
          <a:noFill/>
        </p:spPr>
        <p:txBody>
          <a:bodyPr wrap="square">
            <a:spAutoFit/>
          </a:bodyPr>
          <a:lstStyle/>
          <a:p>
            <a:r>
              <a:rPr lang="en-US" sz="2000"/>
              <a:t>Adults aged ≥65 years should receive 2 doses of 2024–2025 COVID-19 vaccine, and persons aged ≥6 months with moderate or severe immunocompromise should receive ≥2 doses to protect against severe COVID-19.</a:t>
            </a:r>
          </a:p>
        </p:txBody>
      </p:sp>
    </p:spTree>
    <p:extLst>
      <p:ext uri="{BB962C8B-B14F-4D97-AF65-F5344CB8AC3E}">
        <p14:creationId xmlns:p14="http://schemas.microsoft.com/office/powerpoint/2010/main" val="2294177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399B9-14E7-45D4-25C4-AC28C943D1DA}"/>
              </a:ext>
            </a:extLst>
          </p:cNvPr>
          <p:cNvSpPr>
            <a:spLocks noGrp="1"/>
          </p:cNvSpPr>
          <p:nvPr>
            <p:ph type="title"/>
          </p:nvPr>
        </p:nvSpPr>
        <p:spPr/>
        <p:txBody>
          <a:bodyPr/>
          <a:lstStyle/>
          <a:p>
            <a:r>
              <a:rPr lang="en-US"/>
              <a:t>MMWR Released on COVID-19 Vaccine Effectiveness </a:t>
            </a:r>
          </a:p>
        </p:txBody>
      </p:sp>
      <p:sp>
        <p:nvSpPr>
          <p:cNvPr id="3" name="Content Placeholder 2">
            <a:extLst>
              <a:ext uri="{FF2B5EF4-FFF2-40B4-BE49-F238E27FC236}">
                <a16:creationId xmlns:a16="http://schemas.microsoft.com/office/drawing/2014/main" id="{90D6C8DB-6833-E007-EF0F-D4810D777E31}"/>
              </a:ext>
            </a:extLst>
          </p:cNvPr>
          <p:cNvSpPr>
            <a:spLocks noGrp="1"/>
          </p:cNvSpPr>
          <p:nvPr>
            <p:ph idx="1"/>
          </p:nvPr>
        </p:nvSpPr>
        <p:spPr/>
        <p:txBody>
          <a:bodyPr/>
          <a:lstStyle/>
          <a:p>
            <a:r>
              <a:rPr lang="en-US">
                <a:hlinkClick r:id="rId3"/>
              </a:rPr>
              <a:t>Interim Estimates of 2024–2025 COVID-19 Vaccine Effectiveness Among Adults Aged ≥18 Years — VISION and IVY Networks, September 2024–January 2025 | MMWR</a:t>
            </a:r>
            <a:endParaRPr lang="en-US"/>
          </a:p>
          <a:p>
            <a:endParaRPr lang="en-US"/>
          </a:p>
          <a:p>
            <a:pPr marL="342900" indent="-342900">
              <a:buFont typeface="Arial" panose="020B0604020202020204" pitchFamily="34" charset="0"/>
              <a:buChar char="•"/>
            </a:pPr>
            <a:r>
              <a:rPr lang="en-US"/>
              <a:t>2024-2025 COVID-19 vaccine provides protection against COVID-19 associated emergency department/urgent care encounters and hospitalization </a:t>
            </a:r>
          </a:p>
          <a:p>
            <a:endParaRPr lang="en-US"/>
          </a:p>
          <a:p>
            <a:endParaRPr lang="en-US"/>
          </a:p>
        </p:txBody>
      </p:sp>
      <p:sp>
        <p:nvSpPr>
          <p:cNvPr id="4" name="Footer Placeholder 3">
            <a:extLst>
              <a:ext uri="{FF2B5EF4-FFF2-40B4-BE49-F238E27FC236}">
                <a16:creationId xmlns:a16="http://schemas.microsoft.com/office/drawing/2014/main" id="{03CB6E84-8C26-F288-B1A5-DF1ACA140518}"/>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B9ECA8D6-93BB-FC52-013B-E0BC6358FD89}"/>
              </a:ext>
            </a:extLst>
          </p:cNvPr>
          <p:cNvSpPr>
            <a:spLocks noGrp="1"/>
          </p:cNvSpPr>
          <p:nvPr>
            <p:ph type="sldNum" sz="quarter" idx="4"/>
          </p:nvPr>
        </p:nvSpPr>
        <p:spPr/>
        <p:txBody>
          <a:bodyPr/>
          <a:lstStyle/>
          <a:p>
            <a:fld id="{820DBD16-8F52-45AC-8998-73485FE4613D}" type="slidenum">
              <a:rPr lang="en-US" smtClean="0"/>
              <a:pPr/>
              <a:t>33</a:t>
            </a:fld>
            <a:endParaRPr lang="en-US"/>
          </a:p>
        </p:txBody>
      </p:sp>
    </p:spTree>
    <p:extLst>
      <p:ext uri="{BB962C8B-B14F-4D97-AF65-F5344CB8AC3E}">
        <p14:creationId xmlns:p14="http://schemas.microsoft.com/office/powerpoint/2010/main" val="189871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945A-7C09-E394-3722-0DCA8859CA2E}"/>
              </a:ext>
            </a:extLst>
          </p:cNvPr>
          <p:cNvSpPr>
            <a:spLocks noGrp="1"/>
          </p:cNvSpPr>
          <p:nvPr>
            <p:ph type="title"/>
          </p:nvPr>
        </p:nvSpPr>
        <p:spPr/>
        <p:txBody>
          <a:bodyPr>
            <a:normAutofit/>
          </a:bodyPr>
          <a:lstStyle/>
          <a:p>
            <a:r>
              <a:rPr lang="en-US" sz="10400"/>
              <a:t>Flu</a:t>
            </a:r>
          </a:p>
        </p:txBody>
      </p:sp>
      <p:sp>
        <p:nvSpPr>
          <p:cNvPr id="3" name="Text Placeholder 2">
            <a:extLst>
              <a:ext uri="{FF2B5EF4-FFF2-40B4-BE49-F238E27FC236}">
                <a16:creationId xmlns:a16="http://schemas.microsoft.com/office/drawing/2014/main" id="{D4DF55DE-0F3B-C7C5-AEFB-C99B9E9EEB6D}"/>
              </a:ext>
            </a:extLst>
          </p:cNvPr>
          <p:cNvSpPr>
            <a:spLocks noGrp="1"/>
          </p:cNvSpPr>
          <p:nvPr>
            <p:ph type="body" idx="1"/>
          </p:nvPr>
        </p:nvSpPr>
        <p:spPr>
          <a:solidFill>
            <a:schemeClr val="accent4"/>
          </a:solidFill>
        </p:spPr>
        <p:txBody>
          <a:bodyPr/>
          <a:lstStyle/>
          <a:p>
            <a:endParaRPr lang="en-US"/>
          </a:p>
        </p:txBody>
      </p:sp>
    </p:spTree>
    <p:extLst>
      <p:ext uri="{BB962C8B-B14F-4D97-AF65-F5344CB8AC3E}">
        <p14:creationId xmlns:p14="http://schemas.microsoft.com/office/powerpoint/2010/main" val="2651795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A00F1-94D0-EF24-C6D6-FF72F0C1B2A2}"/>
              </a:ext>
            </a:extLst>
          </p:cNvPr>
          <p:cNvSpPr>
            <a:spLocks noGrp="1"/>
          </p:cNvSpPr>
          <p:nvPr>
            <p:ph type="title"/>
          </p:nvPr>
        </p:nvSpPr>
        <p:spPr>
          <a:xfrm>
            <a:off x="838200" y="365129"/>
            <a:ext cx="10515600" cy="1325563"/>
          </a:xfrm>
        </p:spPr>
        <p:txBody>
          <a:bodyPr anchor="ctr">
            <a:normAutofit/>
          </a:bodyPr>
          <a:lstStyle/>
          <a:p>
            <a:r>
              <a:rPr lang="en-US"/>
              <a:t>H5N1 Updates</a:t>
            </a:r>
          </a:p>
        </p:txBody>
      </p:sp>
      <p:sp>
        <p:nvSpPr>
          <p:cNvPr id="12" name="Content Placeholder 2">
            <a:extLst>
              <a:ext uri="{FF2B5EF4-FFF2-40B4-BE49-F238E27FC236}">
                <a16:creationId xmlns:a16="http://schemas.microsoft.com/office/drawing/2014/main" id="{CB38714F-6471-C7B3-41A1-DC9393C50048}"/>
              </a:ext>
            </a:extLst>
          </p:cNvPr>
          <p:cNvSpPr>
            <a:spLocks noGrp="1"/>
          </p:cNvSpPr>
          <p:nvPr>
            <p:ph sz="half" idx="1"/>
          </p:nvPr>
        </p:nvSpPr>
        <p:spPr>
          <a:xfrm>
            <a:off x="838200" y="1825625"/>
            <a:ext cx="5181600" cy="4351338"/>
          </a:xfrm>
        </p:spPr>
        <p:txBody>
          <a:bodyPr>
            <a:normAutofit fontScale="92500" lnSpcReduction="20000"/>
          </a:bodyPr>
          <a:lstStyle/>
          <a:p>
            <a:pPr marL="342900" indent="-342900">
              <a:buFont typeface="Arial" panose="020B0604020202020204" pitchFamily="34" charset="0"/>
              <a:buChar char="•"/>
            </a:pPr>
            <a:r>
              <a:rPr lang="en-US">
                <a:hlinkClick r:id="rId3"/>
              </a:rPr>
              <a:t>70 human cases in the US with various exposure sources</a:t>
            </a:r>
            <a:r>
              <a:rPr lang="en-US"/>
              <a:t> (as of March 10, 2025)</a:t>
            </a:r>
          </a:p>
          <a:p>
            <a:pPr marL="728663" lvl="1" indent="-342900"/>
            <a:r>
              <a:rPr lang="en-US"/>
              <a:t>41- dairy herds</a:t>
            </a:r>
          </a:p>
          <a:p>
            <a:pPr marL="728663" lvl="1" indent="-342900"/>
            <a:r>
              <a:rPr lang="en-US"/>
              <a:t>24-poultry farms/ culling operations</a:t>
            </a:r>
          </a:p>
          <a:p>
            <a:pPr marL="728663" lvl="1" indent="-342900"/>
            <a:r>
              <a:rPr lang="en-US"/>
              <a:t>3-unknown exposure source</a:t>
            </a:r>
          </a:p>
          <a:p>
            <a:pPr marL="728663" lvl="1" indent="-342900"/>
            <a:r>
              <a:rPr lang="en-US"/>
              <a:t>2-other animal exposures</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hlinkClick r:id="rId4"/>
              </a:rPr>
              <a:t>Risk to general US population remains low</a:t>
            </a: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Moderate to high risk for US populations with contact with potentially infected animals/ contaminated surfaces and fluids</a:t>
            </a:r>
          </a:p>
          <a:p>
            <a:pPr marL="728663" lvl="1" indent="-342900"/>
            <a:endParaRPr lang="en-US"/>
          </a:p>
          <a:p>
            <a:pPr marL="728663" lvl="1" indent="-342900"/>
            <a:endParaRPr lang="en-US"/>
          </a:p>
        </p:txBody>
      </p:sp>
      <p:sp>
        <p:nvSpPr>
          <p:cNvPr id="5" name="Slide Number Placeholder 4">
            <a:extLst>
              <a:ext uri="{FF2B5EF4-FFF2-40B4-BE49-F238E27FC236}">
                <a16:creationId xmlns:a16="http://schemas.microsoft.com/office/drawing/2014/main" id="{FE5CAA35-E24D-C900-4B7C-C29FFC3691A7}"/>
              </a:ext>
            </a:extLst>
          </p:cNvPr>
          <p:cNvSpPr>
            <a:spLocks noGrp="1"/>
          </p:cNvSpPr>
          <p:nvPr>
            <p:ph type="sldNum" sz="quarter" idx="4"/>
          </p:nvPr>
        </p:nvSpPr>
        <p:spPr>
          <a:xfrm>
            <a:off x="8610600" y="6356354"/>
            <a:ext cx="2743200" cy="365125"/>
          </a:xfrm>
        </p:spPr>
        <p:txBody>
          <a:bodyPr anchor="ctr">
            <a:normAutofit/>
          </a:bodyPr>
          <a:lstStyle/>
          <a:p>
            <a:pPr>
              <a:spcAft>
                <a:spcPts val="600"/>
              </a:spcAft>
            </a:pPr>
            <a:fld id="{820DBD16-8F52-45AC-8998-73485FE4613D}" type="slidenum">
              <a:rPr lang="en-US" smtClean="0"/>
              <a:pPr>
                <a:spcAft>
                  <a:spcPts val="600"/>
                </a:spcAft>
              </a:pPr>
              <a:t>35</a:t>
            </a:fld>
            <a:endParaRPr lang="en-US"/>
          </a:p>
        </p:txBody>
      </p:sp>
      <p:sp>
        <p:nvSpPr>
          <p:cNvPr id="4" name="Footer Placeholder 3">
            <a:extLst>
              <a:ext uri="{FF2B5EF4-FFF2-40B4-BE49-F238E27FC236}">
                <a16:creationId xmlns:a16="http://schemas.microsoft.com/office/drawing/2014/main" id="{D1D68300-5F5C-406F-436D-CBAC6C1E3AAC}"/>
              </a:ext>
            </a:extLst>
          </p:cNvPr>
          <p:cNvSpPr>
            <a:spLocks noGrp="1"/>
          </p:cNvSpPr>
          <p:nvPr>
            <p:ph type="ftr" sz="quarter" idx="3"/>
          </p:nvPr>
        </p:nvSpPr>
        <p:spPr>
          <a:xfrm>
            <a:off x="838200" y="6356354"/>
            <a:ext cx="4114800" cy="365125"/>
          </a:xfrm>
        </p:spPr>
        <p:txBody>
          <a:bodyPr anchor="ctr">
            <a:normAutofit/>
          </a:bodyPr>
          <a:lstStyle/>
          <a:p>
            <a:pPr>
              <a:spcAft>
                <a:spcPts val="600"/>
              </a:spcAft>
            </a:pPr>
            <a:r>
              <a:rPr lang="en-US"/>
              <a:t>Vermont Department of Health</a:t>
            </a:r>
          </a:p>
        </p:txBody>
      </p:sp>
      <p:pic>
        <p:nvPicPr>
          <p:cNvPr id="14" name="Content Placeholder 13">
            <a:extLst>
              <a:ext uri="{FF2B5EF4-FFF2-40B4-BE49-F238E27FC236}">
                <a16:creationId xmlns:a16="http://schemas.microsoft.com/office/drawing/2014/main" id="{B988E615-9FC0-DEC8-6E9C-D76345DE15C6}"/>
              </a:ext>
            </a:extLst>
          </p:cNvPr>
          <p:cNvPicPr>
            <a:picLocks noGrp="1" noChangeAspect="1"/>
          </p:cNvPicPr>
          <p:nvPr>
            <p:ph sz="half" idx="2"/>
          </p:nvPr>
        </p:nvPicPr>
        <p:blipFill>
          <a:blip r:embed="rId5"/>
          <a:stretch>
            <a:fillRect/>
          </a:stretch>
        </p:blipFill>
        <p:spPr>
          <a:xfrm>
            <a:off x="6555259" y="2184136"/>
            <a:ext cx="5181600" cy="3634316"/>
          </a:xfrm>
        </p:spPr>
      </p:pic>
    </p:spTree>
    <p:extLst>
      <p:ext uri="{BB962C8B-B14F-4D97-AF65-F5344CB8AC3E}">
        <p14:creationId xmlns:p14="http://schemas.microsoft.com/office/powerpoint/2010/main" val="2450315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4864A-62AB-BE39-B569-B68A72F274B3}"/>
              </a:ext>
            </a:extLst>
          </p:cNvPr>
          <p:cNvSpPr>
            <a:spLocks noGrp="1"/>
          </p:cNvSpPr>
          <p:nvPr>
            <p:ph type="title"/>
          </p:nvPr>
        </p:nvSpPr>
        <p:spPr/>
        <p:txBody>
          <a:bodyPr>
            <a:noAutofit/>
          </a:bodyPr>
          <a:lstStyle/>
          <a:p>
            <a:r>
              <a:rPr lang="en-US" sz="10400"/>
              <a:t>Nirsevimab Administration</a:t>
            </a:r>
          </a:p>
        </p:txBody>
      </p:sp>
      <p:sp>
        <p:nvSpPr>
          <p:cNvPr id="3" name="Text Placeholder 2">
            <a:extLst>
              <a:ext uri="{FF2B5EF4-FFF2-40B4-BE49-F238E27FC236}">
                <a16:creationId xmlns:a16="http://schemas.microsoft.com/office/drawing/2014/main" id="{1311ED56-5CEF-E07B-8DA7-8596941897C2}"/>
              </a:ext>
            </a:extLst>
          </p:cNvPr>
          <p:cNvSpPr>
            <a:spLocks noGrp="1"/>
          </p:cNvSpPr>
          <p:nvPr>
            <p:ph type="body" idx="1"/>
          </p:nvPr>
        </p:nvSpPr>
        <p:spPr>
          <a:solidFill>
            <a:schemeClr val="accent4"/>
          </a:solidFill>
        </p:spPr>
        <p:txBody>
          <a:bodyPr/>
          <a:lstStyle/>
          <a:p>
            <a:endParaRPr lang="en-US"/>
          </a:p>
        </p:txBody>
      </p:sp>
    </p:spTree>
    <p:extLst>
      <p:ext uri="{BB962C8B-B14F-4D97-AF65-F5344CB8AC3E}">
        <p14:creationId xmlns:p14="http://schemas.microsoft.com/office/powerpoint/2010/main" val="4099003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4E06-D787-BEF1-5B75-3870351E4CFC}"/>
              </a:ext>
            </a:extLst>
          </p:cNvPr>
          <p:cNvSpPr>
            <a:spLocks noGrp="1"/>
          </p:cNvSpPr>
          <p:nvPr>
            <p:ph type="title"/>
          </p:nvPr>
        </p:nvSpPr>
        <p:spPr/>
        <p:txBody>
          <a:bodyPr/>
          <a:lstStyle/>
          <a:p>
            <a:r>
              <a:rPr lang="en-US"/>
              <a:t>Celebrating: </a:t>
            </a:r>
            <a:r>
              <a:rPr lang="en-US" err="1"/>
              <a:t>Nirsevimab</a:t>
            </a:r>
            <a:r>
              <a:rPr lang="en-US"/>
              <a:t> coverage rate</a:t>
            </a:r>
          </a:p>
        </p:txBody>
      </p:sp>
      <p:sp>
        <p:nvSpPr>
          <p:cNvPr id="3" name="Content Placeholder 2">
            <a:extLst>
              <a:ext uri="{FF2B5EF4-FFF2-40B4-BE49-F238E27FC236}">
                <a16:creationId xmlns:a16="http://schemas.microsoft.com/office/drawing/2014/main" id="{14B331EF-79BD-1878-9F9B-64391CAE4A82}"/>
              </a:ext>
            </a:extLst>
          </p:cNvPr>
          <p:cNvSpPr>
            <a:spLocks noGrp="1"/>
          </p:cNvSpPr>
          <p:nvPr>
            <p:ph sz="half" idx="1"/>
          </p:nvPr>
        </p:nvSpPr>
        <p:spPr>
          <a:xfrm>
            <a:off x="838200" y="1825625"/>
            <a:ext cx="5257800" cy="4351338"/>
          </a:xfrm>
        </p:spPr>
        <p:txBody>
          <a:bodyPr vert="horz" lIns="91440" tIns="45720" rIns="91440" bIns="45720" rtlCol="0" anchor="t">
            <a:normAutofit/>
          </a:bodyPr>
          <a:lstStyle/>
          <a:p>
            <a:r>
              <a:rPr lang="en-US"/>
              <a:t>Vermont currently had the highest </a:t>
            </a:r>
            <a:r>
              <a:rPr lang="en-US" err="1"/>
              <a:t>nirsevimab</a:t>
            </a:r>
            <a:r>
              <a:rPr lang="en-US"/>
              <a:t> coverage rate in the country for children 0 to 7 months at the end of December. As of the end of January, we are the fourth highest at 44.9 percent coverage.</a:t>
            </a:r>
          </a:p>
          <a:p>
            <a:endParaRPr lang="en-US"/>
          </a:p>
          <a:p>
            <a:r>
              <a:rPr lang="en-US" b="1"/>
              <a:t>Thank you for contributing to this success!</a:t>
            </a:r>
          </a:p>
        </p:txBody>
      </p:sp>
      <p:sp>
        <p:nvSpPr>
          <p:cNvPr id="5" name="Slide Number Placeholder 4">
            <a:extLst>
              <a:ext uri="{FF2B5EF4-FFF2-40B4-BE49-F238E27FC236}">
                <a16:creationId xmlns:a16="http://schemas.microsoft.com/office/drawing/2014/main" id="{411D6AF9-EA36-75D8-F269-97EBC089E8AB}"/>
              </a:ext>
            </a:extLst>
          </p:cNvPr>
          <p:cNvSpPr>
            <a:spLocks noGrp="1"/>
          </p:cNvSpPr>
          <p:nvPr>
            <p:ph type="sldNum" sz="quarter" idx="4"/>
          </p:nvPr>
        </p:nvSpPr>
        <p:spPr/>
        <p:txBody>
          <a:bodyPr/>
          <a:lstStyle/>
          <a:p>
            <a:fld id="{820DBD16-8F52-45AC-8998-73485FE4613D}" type="slidenum">
              <a:rPr lang="en-US" smtClean="0"/>
              <a:pPr/>
              <a:t>37</a:t>
            </a:fld>
            <a:endParaRPr lang="en-US"/>
          </a:p>
        </p:txBody>
      </p:sp>
      <p:sp>
        <p:nvSpPr>
          <p:cNvPr id="6" name="Footer Placeholder 5">
            <a:extLst>
              <a:ext uri="{FF2B5EF4-FFF2-40B4-BE49-F238E27FC236}">
                <a16:creationId xmlns:a16="http://schemas.microsoft.com/office/drawing/2014/main" id="{86C8F9F2-55C0-7A6F-24F0-32FEF447D9F2}"/>
              </a:ext>
            </a:extLst>
          </p:cNvPr>
          <p:cNvSpPr>
            <a:spLocks noGrp="1"/>
          </p:cNvSpPr>
          <p:nvPr>
            <p:ph type="ftr" sz="quarter" idx="3"/>
          </p:nvPr>
        </p:nvSpPr>
        <p:spPr/>
        <p:txBody>
          <a:bodyPr/>
          <a:lstStyle/>
          <a:p>
            <a:r>
              <a:rPr lang="en-US"/>
              <a:t>Vermont Department of Health</a:t>
            </a:r>
          </a:p>
        </p:txBody>
      </p:sp>
      <p:sp>
        <p:nvSpPr>
          <p:cNvPr id="14" name="TextBox 13">
            <a:extLst>
              <a:ext uri="{FF2B5EF4-FFF2-40B4-BE49-F238E27FC236}">
                <a16:creationId xmlns:a16="http://schemas.microsoft.com/office/drawing/2014/main" id="{D02BBFD4-C41D-4A69-E2F0-E5C70F926DAB}"/>
              </a:ext>
            </a:extLst>
          </p:cNvPr>
          <p:cNvSpPr txBox="1"/>
          <p:nvPr/>
        </p:nvSpPr>
        <p:spPr>
          <a:xfrm>
            <a:off x="6319520" y="5665565"/>
            <a:ext cx="5450840" cy="646331"/>
          </a:xfrm>
          <a:prstGeom prst="rect">
            <a:avLst/>
          </a:prstGeom>
          <a:noFill/>
        </p:spPr>
        <p:txBody>
          <a:bodyPr wrap="square">
            <a:spAutoFit/>
          </a:bodyPr>
          <a:lstStyle/>
          <a:p>
            <a:r>
              <a:rPr lang="en-US">
                <a:hlinkClick r:id="rId3"/>
              </a:rPr>
              <a:t>https://www.cdc.gov/rsvvaxview/dashboard/nirsevimab-coverage-jurisdiction.html</a:t>
            </a:r>
            <a:r>
              <a:rPr lang="en-US"/>
              <a:t> </a:t>
            </a:r>
          </a:p>
        </p:txBody>
      </p:sp>
      <p:pic>
        <p:nvPicPr>
          <p:cNvPr id="9" name="Content Placeholder 8">
            <a:extLst>
              <a:ext uri="{FF2B5EF4-FFF2-40B4-BE49-F238E27FC236}">
                <a16:creationId xmlns:a16="http://schemas.microsoft.com/office/drawing/2014/main" id="{711E7D56-008D-B9B8-F155-98D0526C82F8}"/>
              </a:ext>
            </a:extLst>
          </p:cNvPr>
          <p:cNvPicPr>
            <a:picLocks noGrp="1" noChangeAspect="1"/>
          </p:cNvPicPr>
          <p:nvPr>
            <p:ph sz="half" idx="2"/>
          </p:nvPr>
        </p:nvPicPr>
        <p:blipFill>
          <a:blip r:embed="rId4"/>
          <a:stretch>
            <a:fillRect/>
          </a:stretch>
        </p:blipFill>
        <p:spPr>
          <a:xfrm>
            <a:off x="6319520" y="2219007"/>
            <a:ext cx="5181600" cy="3142544"/>
          </a:xfrm>
        </p:spPr>
      </p:pic>
    </p:spTree>
    <p:extLst>
      <p:ext uri="{BB962C8B-B14F-4D97-AF65-F5344CB8AC3E}">
        <p14:creationId xmlns:p14="http://schemas.microsoft.com/office/powerpoint/2010/main" val="1663969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3FB2F-CB43-D0A2-B2FE-756FC862FD8B}"/>
              </a:ext>
            </a:extLst>
          </p:cNvPr>
          <p:cNvSpPr>
            <a:spLocks noGrp="1"/>
          </p:cNvSpPr>
          <p:nvPr>
            <p:ph type="title"/>
          </p:nvPr>
        </p:nvSpPr>
        <p:spPr/>
        <p:txBody>
          <a:bodyPr/>
          <a:lstStyle/>
          <a:p>
            <a:r>
              <a:rPr lang="en-US"/>
              <a:t>RSV Immunization Products Timeline</a:t>
            </a:r>
          </a:p>
        </p:txBody>
      </p:sp>
      <p:graphicFrame>
        <p:nvGraphicFramePr>
          <p:cNvPr id="7" name="Content Placeholder 6">
            <a:extLst>
              <a:ext uri="{FF2B5EF4-FFF2-40B4-BE49-F238E27FC236}">
                <a16:creationId xmlns:a16="http://schemas.microsoft.com/office/drawing/2014/main" id="{6B322126-985D-2062-953E-FB45B4AD6D98}"/>
              </a:ext>
            </a:extLst>
          </p:cNvPr>
          <p:cNvGraphicFramePr>
            <a:graphicFrameLocks noGrp="1"/>
          </p:cNvGraphicFramePr>
          <p:nvPr>
            <p:ph idx="1"/>
            <p:extLst>
              <p:ext uri="{D42A27DB-BD31-4B8C-83A1-F6EECF244321}">
                <p14:modId xmlns:p14="http://schemas.microsoft.com/office/powerpoint/2010/main" val="1727433998"/>
              </p:ext>
            </p:extLst>
          </p:nvPr>
        </p:nvGraphicFramePr>
        <p:xfrm>
          <a:off x="322730" y="1604421"/>
          <a:ext cx="11604812" cy="5193225"/>
        </p:xfrm>
        <a:graphic>
          <a:graphicData uri="http://schemas.openxmlformats.org/drawingml/2006/table">
            <a:tbl>
              <a:tblPr bandRow="1">
                <a:tableStyleId>{5C22544A-7EE6-4342-B048-85BDC9FD1C3A}</a:tableStyleId>
              </a:tblPr>
              <a:tblGrid>
                <a:gridCol w="2456411">
                  <a:extLst>
                    <a:ext uri="{9D8B030D-6E8A-4147-A177-3AD203B41FA5}">
                      <a16:colId xmlns:a16="http://schemas.microsoft.com/office/drawing/2014/main" val="36716401"/>
                    </a:ext>
                  </a:extLst>
                </a:gridCol>
                <a:gridCol w="2620174">
                  <a:extLst>
                    <a:ext uri="{9D8B030D-6E8A-4147-A177-3AD203B41FA5}">
                      <a16:colId xmlns:a16="http://schemas.microsoft.com/office/drawing/2014/main" val="1613274889"/>
                    </a:ext>
                  </a:extLst>
                </a:gridCol>
                <a:gridCol w="3462297">
                  <a:extLst>
                    <a:ext uri="{9D8B030D-6E8A-4147-A177-3AD203B41FA5}">
                      <a16:colId xmlns:a16="http://schemas.microsoft.com/office/drawing/2014/main" val="1604759567"/>
                    </a:ext>
                  </a:extLst>
                </a:gridCol>
                <a:gridCol w="3065930">
                  <a:extLst>
                    <a:ext uri="{9D8B030D-6E8A-4147-A177-3AD203B41FA5}">
                      <a16:colId xmlns:a16="http://schemas.microsoft.com/office/drawing/2014/main" val="4275181632"/>
                    </a:ext>
                  </a:extLst>
                </a:gridCol>
              </a:tblGrid>
              <a:tr h="656121">
                <a:tc>
                  <a:txBody>
                    <a:bodyPr/>
                    <a:lstStyle/>
                    <a:p>
                      <a:pPr algn="l" fontAlgn="auto"/>
                      <a:endParaRPr lang="en-US" sz="2000" b="1" i="0">
                        <a:solidFill>
                          <a:schemeClr val="bg1"/>
                        </a:solidFill>
                        <a:effectLst/>
                        <a:latin typeface="Franklin Gothic Book"/>
                      </a:endParaRPr>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chemeClr val="accent1"/>
                    </a:solidFill>
                  </a:tcPr>
                </a:tc>
                <a:tc>
                  <a:txBody>
                    <a:bodyPr/>
                    <a:lstStyle/>
                    <a:p>
                      <a:pPr lvl="0" algn="l">
                        <a:buNone/>
                      </a:pPr>
                      <a:r>
                        <a:rPr lang="en-US" sz="2000" b="1" i="0" u="none" strike="noStrike" noProof="0" err="1">
                          <a:solidFill>
                            <a:schemeClr val="bg2">
                              <a:lumMod val="75000"/>
                            </a:schemeClr>
                          </a:solidFill>
                          <a:effectLst/>
                          <a:latin typeface="Franklin Gothic Book"/>
                        </a:rPr>
                        <a:t>Abrysvo</a:t>
                      </a:r>
                      <a:r>
                        <a:rPr lang="en-US" sz="2000" b="1" i="0" u="none" strike="noStrike" noProof="0">
                          <a:solidFill>
                            <a:schemeClr val="bg2">
                              <a:lumMod val="75000"/>
                            </a:schemeClr>
                          </a:solidFill>
                          <a:effectLst/>
                          <a:latin typeface="Franklin Gothic Book"/>
                        </a:rPr>
                        <a:t> (Pfizer)</a:t>
                      </a:r>
                      <a:endParaRPr lang="en-US" sz="2000">
                        <a:solidFill>
                          <a:schemeClr val="bg2">
                            <a:lumMod val="75000"/>
                          </a:schemeClr>
                        </a:solidFill>
                      </a:endParaRPr>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chemeClr val="accent1"/>
                    </a:solidFill>
                  </a:tcPr>
                </a:tc>
                <a:tc>
                  <a:txBody>
                    <a:bodyPr/>
                    <a:lstStyle/>
                    <a:p>
                      <a:pPr algn="l" fontAlgn="base"/>
                      <a:r>
                        <a:rPr lang="en-US" sz="2000" b="1" i="0">
                          <a:solidFill>
                            <a:srgbClr val="FFFFFF"/>
                          </a:solidFill>
                          <a:effectLst/>
                          <a:latin typeface="Franklin Gothic Book"/>
                        </a:rPr>
                        <a:t>Nirsevimab (</a:t>
                      </a:r>
                      <a:r>
                        <a:rPr lang="en-US" sz="2000" b="1" i="0" err="1">
                          <a:solidFill>
                            <a:srgbClr val="FFFFFF"/>
                          </a:solidFill>
                          <a:effectLst/>
                          <a:latin typeface="Franklin Gothic Book"/>
                        </a:rPr>
                        <a:t>Beyfortus</a:t>
                      </a:r>
                      <a:r>
                        <a:rPr lang="en-US" sz="2000" b="1" i="0">
                          <a:solidFill>
                            <a:srgbClr val="FFFFFF"/>
                          </a:solidFill>
                          <a:effectLst/>
                          <a:latin typeface="Franklin Gothic Book"/>
                        </a:rPr>
                        <a:t>) </a:t>
                      </a:r>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chemeClr val="accent1"/>
                    </a:solidFill>
                  </a:tcPr>
                </a:tc>
                <a:tc>
                  <a:txBody>
                    <a:bodyPr/>
                    <a:lstStyle/>
                    <a:p>
                      <a:pPr algn="l" fontAlgn="base"/>
                      <a:r>
                        <a:rPr lang="en-US" sz="2000" b="1" i="0" err="1">
                          <a:solidFill>
                            <a:srgbClr val="FFFFFF"/>
                          </a:solidFill>
                          <a:effectLst/>
                          <a:latin typeface="Franklin Gothic Book"/>
                        </a:rPr>
                        <a:t>Abrysvo</a:t>
                      </a:r>
                      <a:r>
                        <a:rPr lang="en-US" sz="2000" b="1" i="0">
                          <a:solidFill>
                            <a:srgbClr val="FFFFFF"/>
                          </a:solidFill>
                          <a:effectLst/>
                          <a:latin typeface="Franklin Gothic Book"/>
                        </a:rPr>
                        <a:t> (Pfizer) </a:t>
                      </a:r>
                    </a:p>
                    <a:p>
                      <a:pPr lvl="0" algn="l">
                        <a:buNone/>
                      </a:pPr>
                      <a:r>
                        <a:rPr lang="en-US" sz="2000" b="1" i="0" err="1">
                          <a:solidFill>
                            <a:srgbClr val="FFFFFF"/>
                          </a:solidFill>
                          <a:effectLst/>
                          <a:latin typeface="Franklin Gothic Book"/>
                        </a:rPr>
                        <a:t>Arexvy</a:t>
                      </a:r>
                      <a:r>
                        <a:rPr lang="en-US" sz="2000" b="1" i="0">
                          <a:solidFill>
                            <a:srgbClr val="FFFFFF"/>
                          </a:solidFill>
                          <a:effectLst/>
                          <a:latin typeface="Franklin Gothic Book"/>
                        </a:rPr>
                        <a:t> (GSK)</a:t>
                      </a:r>
                    </a:p>
                    <a:p>
                      <a:pPr lvl="0" algn="l">
                        <a:buNone/>
                      </a:pPr>
                      <a:r>
                        <a:rPr lang="en-US" sz="2000" b="1" i="0" err="1">
                          <a:solidFill>
                            <a:srgbClr val="FFFFFF"/>
                          </a:solidFill>
                          <a:effectLst/>
                          <a:latin typeface="Franklin Gothic Book"/>
                        </a:rPr>
                        <a:t>mResvia</a:t>
                      </a:r>
                      <a:r>
                        <a:rPr lang="en-US" sz="2000" b="1" i="0">
                          <a:solidFill>
                            <a:srgbClr val="FFFFFF"/>
                          </a:solidFill>
                          <a:effectLst/>
                          <a:latin typeface="Franklin Gothic Book"/>
                        </a:rPr>
                        <a:t> (Moderna)</a:t>
                      </a:r>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4275217298"/>
                  </a:ext>
                </a:extLst>
              </a:tr>
              <a:tr h="1112553">
                <a:tc>
                  <a:txBody>
                    <a:bodyPr/>
                    <a:lstStyle/>
                    <a:p>
                      <a:pPr lvl="0" algn="l">
                        <a:buNone/>
                      </a:pPr>
                      <a:r>
                        <a:rPr lang="en-US" sz="1800" b="0" i="0">
                          <a:solidFill>
                            <a:srgbClr val="000000"/>
                          </a:solidFill>
                          <a:effectLst/>
                          <a:latin typeface="Franklin Gothic Book"/>
                        </a:rPr>
                        <a:t>Who receives product?</a:t>
                      </a:r>
                      <a:endParaRPr lang="en-US"/>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CDDDE5"/>
                    </a:solidFill>
                  </a:tcPr>
                </a:tc>
                <a:tc>
                  <a:txBody>
                    <a:bodyPr/>
                    <a:lstStyle/>
                    <a:p>
                      <a:pPr lvl="0" algn="l">
                        <a:buNone/>
                      </a:pPr>
                      <a:r>
                        <a:rPr lang="en-US" sz="1800" b="0" i="0">
                          <a:solidFill>
                            <a:schemeClr val="bg2">
                              <a:lumMod val="75000"/>
                            </a:schemeClr>
                          </a:solidFill>
                          <a:effectLst/>
                          <a:latin typeface="Franklin Gothic Book"/>
                        </a:rPr>
                        <a:t>Pregnant individuals 32-36 weeks gestation</a:t>
                      </a:r>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CDDDE5"/>
                    </a:solidFill>
                  </a:tcPr>
                </a:tc>
                <a:tc>
                  <a:txBody>
                    <a:bodyPr/>
                    <a:lstStyle/>
                    <a:p>
                      <a:pPr algn="l" fontAlgn="base"/>
                      <a:r>
                        <a:rPr lang="en-US" sz="1800" b="0" i="0">
                          <a:solidFill>
                            <a:srgbClr val="000000"/>
                          </a:solidFill>
                          <a:effectLst/>
                          <a:latin typeface="Franklin Gothic Book"/>
                        </a:rPr>
                        <a:t>Infants (birth to 8 months) for 1st RSV season; high-risk 8-19 months for 2nd RSV season</a:t>
                      </a:r>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CDDDE5"/>
                    </a:solidFill>
                  </a:tcPr>
                </a:tc>
                <a:tc>
                  <a:txBody>
                    <a:bodyPr/>
                    <a:lstStyle/>
                    <a:p>
                      <a:pPr algn="l" fontAlgn="base"/>
                      <a:r>
                        <a:rPr lang="en-US" sz="1800" b="0" i="0" u="none" strike="noStrike">
                          <a:solidFill>
                            <a:srgbClr val="000000"/>
                          </a:solidFill>
                          <a:effectLst/>
                          <a:latin typeface="Franklin Gothic Book"/>
                        </a:rPr>
                        <a:t>Universal recommendation: 75 yrs+ </a:t>
                      </a:r>
                    </a:p>
                    <a:p>
                      <a:pPr algn="l" fontAlgn="base"/>
                      <a:r>
                        <a:rPr lang="en-US" sz="1800" b="0" i="0" u="none" strike="noStrike">
                          <a:solidFill>
                            <a:srgbClr val="000000"/>
                          </a:solidFill>
                          <a:effectLst/>
                          <a:latin typeface="Franklin Gothic Book"/>
                        </a:rPr>
                        <a:t>Risk-based recommendation: 60-74 yrs.</a:t>
                      </a:r>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CDDDE5"/>
                    </a:solidFill>
                  </a:tcPr>
                </a:tc>
                <a:extLst>
                  <a:ext uri="{0D108BD9-81ED-4DB2-BD59-A6C34878D82A}">
                    <a16:rowId xmlns:a16="http://schemas.microsoft.com/office/drawing/2014/main" val="4048090726"/>
                  </a:ext>
                </a:extLst>
              </a:tr>
              <a:tr h="679815">
                <a:tc>
                  <a:txBody>
                    <a:bodyPr/>
                    <a:lstStyle/>
                    <a:p>
                      <a:pPr lvl="0" algn="l">
                        <a:buNone/>
                      </a:pPr>
                      <a:r>
                        <a:rPr lang="en-US" sz="1800" b="0" i="0">
                          <a:solidFill>
                            <a:srgbClr val="000000"/>
                          </a:solidFill>
                          <a:effectLst/>
                          <a:latin typeface="Franklin Gothic Book"/>
                        </a:rPr>
                        <a:t>What type of product?</a:t>
                      </a:r>
                      <a:endParaRPr lang="en-US"/>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E8EFF2"/>
                    </a:solidFill>
                  </a:tcPr>
                </a:tc>
                <a:tc>
                  <a:txBody>
                    <a:bodyPr/>
                    <a:lstStyle/>
                    <a:p>
                      <a:pPr lvl="0" algn="l">
                        <a:buNone/>
                      </a:pPr>
                      <a:r>
                        <a:rPr lang="en-US" sz="1800" b="0" i="0">
                          <a:solidFill>
                            <a:schemeClr val="bg2">
                              <a:lumMod val="75000"/>
                            </a:schemeClr>
                          </a:solidFill>
                          <a:effectLst/>
                          <a:latin typeface="Franklin Gothic Book"/>
                        </a:rPr>
                        <a:t>Vaccine</a:t>
                      </a:r>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E8EFF2"/>
                    </a:solidFill>
                  </a:tcPr>
                </a:tc>
                <a:tc>
                  <a:txBody>
                    <a:bodyPr/>
                    <a:lstStyle/>
                    <a:p>
                      <a:pPr algn="l" fontAlgn="base"/>
                      <a:r>
                        <a:rPr lang="en-US" sz="1800" b="0" i="0">
                          <a:solidFill>
                            <a:srgbClr val="000000"/>
                          </a:solidFill>
                          <a:effectLst/>
                          <a:latin typeface="Franklin Gothic Book"/>
                        </a:rPr>
                        <a:t>Monoclonal antibody (passive immunization)</a:t>
                      </a:r>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E8EFF2"/>
                    </a:solidFill>
                  </a:tcPr>
                </a:tc>
                <a:tc>
                  <a:txBody>
                    <a:bodyPr/>
                    <a:lstStyle/>
                    <a:p>
                      <a:pPr algn="l" fontAlgn="base"/>
                      <a:r>
                        <a:rPr lang="en-US" sz="1800" b="0" i="0">
                          <a:solidFill>
                            <a:srgbClr val="000000"/>
                          </a:solidFill>
                          <a:effectLst/>
                          <a:latin typeface="Franklin Gothic Book"/>
                        </a:rPr>
                        <a:t>Vaccine</a:t>
                      </a:r>
                      <a:endParaRPr lang="en-US"/>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E8EFF2"/>
                    </a:solidFill>
                  </a:tcPr>
                </a:tc>
                <a:extLst>
                  <a:ext uri="{0D108BD9-81ED-4DB2-BD59-A6C34878D82A}">
                    <a16:rowId xmlns:a16="http://schemas.microsoft.com/office/drawing/2014/main" val="1154797488"/>
                  </a:ext>
                </a:extLst>
              </a:tr>
              <a:tr h="855810">
                <a:tc>
                  <a:txBody>
                    <a:bodyPr/>
                    <a:lstStyle/>
                    <a:p>
                      <a:pPr algn="l" fontAlgn="base"/>
                      <a:r>
                        <a:rPr lang="en-US" sz="1800" b="0" i="0" u="none" strike="noStrike">
                          <a:solidFill>
                            <a:srgbClr val="000000"/>
                          </a:solidFill>
                          <a:effectLst/>
                          <a:latin typeface="Franklin Gothic Book"/>
                        </a:rPr>
                        <a:t>What time of year administered?</a:t>
                      </a:r>
                      <a:endParaRPr lang="en-US" sz="1800" b="0" i="0">
                        <a:solidFill>
                          <a:srgbClr val="000000"/>
                        </a:solidFill>
                        <a:effectLst/>
                        <a:latin typeface="Franklin Gothic Book"/>
                      </a:endParaRPr>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CDDDE5"/>
                    </a:solidFill>
                  </a:tcPr>
                </a:tc>
                <a:tc>
                  <a:txBody>
                    <a:bodyPr/>
                    <a:lstStyle/>
                    <a:p>
                      <a:pPr lvl="0" algn="l">
                        <a:buNone/>
                      </a:pPr>
                      <a:r>
                        <a:rPr lang="en-US" sz="1800" b="0" i="0" u="none" strike="noStrike">
                          <a:solidFill>
                            <a:schemeClr val="bg2">
                              <a:lumMod val="75000"/>
                            </a:schemeClr>
                          </a:solidFill>
                          <a:effectLst/>
                          <a:latin typeface="Franklin Gothic Book"/>
                        </a:rPr>
                        <a:t>September 1 – January 31</a:t>
                      </a:r>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CDDDE5"/>
                    </a:solidFill>
                  </a:tcPr>
                </a:tc>
                <a:tc>
                  <a:txBody>
                    <a:bodyPr/>
                    <a:lstStyle/>
                    <a:p>
                      <a:pPr algn="l" fontAlgn="base"/>
                      <a:r>
                        <a:rPr lang="en-US" sz="1800" b="0" i="0">
                          <a:solidFill>
                            <a:srgbClr val="000000"/>
                          </a:solidFill>
                          <a:effectLst/>
                          <a:latin typeface="Franklin Gothic Book"/>
                        </a:rPr>
                        <a:t>October 1 – March 31</a:t>
                      </a:r>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CDDDE5"/>
                    </a:solidFill>
                  </a:tcPr>
                </a:tc>
                <a:tc>
                  <a:txBody>
                    <a:bodyPr/>
                    <a:lstStyle/>
                    <a:p>
                      <a:pPr algn="l" fontAlgn="base"/>
                      <a:r>
                        <a:rPr lang="en-US" sz="1800" b="0" i="0">
                          <a:solidFill>
                            <a:srgbClr val="000000"/>
                          </a:solidFill>
                          <a:effectLst/>
                          <a:latin typeface="Franklin Gothic Book"/>
                        </a:rPr>
                        <a:t>Year round </a:t>
                      </a:r>
                    </a:p>
                    <a:p>
                      <a:pPr algn="l" fontAlgn="base"/>
                      <a:r>
                        <a:rPr lang="en-US" sz="1800" b="0" i="1">
                          <a:solidFill>
                            <a:srgbClr val="000000"/>
                          </a:solidFill>
                          <a:effectLst/>
                          <a:latin typeface="Franklin Gothic Book"/>
                        </a:rPr>
                        <a:t>(1 dose per lifetime)</a:t>
                      </a:r>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CDDDE5"/>
                    </a:solidFill>
                  </a:tcPr>
                </a:tc>
                <a:extLst>
                  <a:ext uri="{0D108BD9-81ED-4DB2-BD59-A6C34878D82A}">
                    <a16:rowId xmlns:a16="http://schemas.microsoft.com/office/drawing/2014/main" val="1950707836"/>
                  </a:ext>
                </a:extLst>
              </a:tr>
              <a:tr h="1369296">
                <a:tc>
                  <a:txBody>
                    <a:bodyPr/>
                    <a:lstStyle/>
                    <a:p>
                      <a:pPr algn="l" fontAlgn="base"/>
                      <a:r>
                        <a:rPr lang="en-US" sz="1800" b="0" i="0" u="none" strike="noStrike">
                          <a:solidFill>
                            <a:srgbClr val="000000"/>
                          </a:solidFill>
                          <a:effectLst/>
                          <a:latin typeface="Franklin Gothic Book"/>
                        </a:rPr>
                        <a:t>What is the plan for availability?</a:t>
                      </a:r>
                      <a:endParaRPr lang="en-US" sz="1800" b="0" i="0">
                        <a:solidFill>
                          <a:srgbClr val="000000"/>
                        </a:solidFill>
                        <a:effectLst/>
                        <a:latin typeface="Franklin Gothic Book"/>
                      </a:endParaRPr>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E8EFF2"/>
                    </a:solidFill>
                  </a:tcPr>
                </a:tc>
                <a:tc>
                  <a:txBody>
                    <a:bodyPr/>
                    <a:lstStyle/>
                    <a:p>
                      <a:pPr lvl="0" algn="l">
                        <a:buNone/>
                      </a:pPr>
                      <a:r>
                        <a:rPr lang="en-US" sz="1800" b="1" i="0" u="none" strike="noStrike">
                          <a:solidFill>
                            <a:schemeClr val="tx1"/>
                          </a:solidFill>
                          <a:effectLst/>
                          <a:latin typeface="Franklin Gothic Book"/>
                        </a:rPr>
                        <a:t>No longer available for administration</a:t>
                      </a:r>
                      <a:r>
                        <a:rPr lang="en-US" sz="1800" b="0" i="0" u="none" strike="noStrike">
                          <a:solidFill>
                            <a:schemeClr val="bg2">
                              <a:lumMod val="75000"/>
                            </a:schemeClr>
                          </a:solidFill>
                          <a:effectLst/>
                          <a:latin typeface="Franklin Gothic Book"/>
                        </a:rPr>
                        <a:t>; will be available through VFC/VFA for 2025-2026 season</a:t>
                      </a:r>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E8EFF2"/>
                    </a:solidFill>
                  </a:tcPr>
                </a:tc>
                <a:tc>
                  <a:txBody>
                    <a:bodyPr/>
                    <a:lstStyle/>
                    <a:p>
                      <a:pPr algn="l" fontAlgn="base"/>
                      <a:r>
                        <a:rPr lang="en-US" sz="1800" b="0" i="0">
                          <a:solidFill>
                            <a:srgbClr val="000000"/>
                          </a:solidFill>
                          <a:effectLst/>
                          <a:latin typeface="Franklin Gothic Book"/>
                        </a:rPr>
                        <a:t>Administered in birthing hospitals and provider offices</a:t>
                      </a:r>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E8EFF2"/>
                    </a:solidFill>
                  </a:tcPr>
                </a:tc>
                <a:tc>
                  <a:txBody>
                    <a:bodyPr/>
                    <a:lstStyle/>
                    <a:p>
                      <a:pPr algn="l" fontAlgn="base"/>
                      <a:r>
                        <a:rPr lang="en-US" sz="1800" b="0" i="0">
                          <a:solidFill>
                            <a:srgbClr val="000000"/>
                          </a:solidFill>
                          <a:effectLst/>
                          <a:latin typeface="Franklin Gothic Book"/>
                        </a:rPr>
                        <a:t>Available through VAVP for individuals 60-64 years</a:t>
                      </a:r>
                    </a:p>
                  </a:txBody>
                  <a:tcPr>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E8EFF2"/>
                    </a:solidFill>
                  </a:tcPr>
                </a:tc>
                <a:extLst>
                  <a:ext uri="{0D108BD9-81ED-4DB2-BD59-A6C34878D82A}">
                    <a16:rowId xmlns:a16="http://schemas.microsoft.com/office/drawing/2014/main" val="444573358"/>
                  </a:ext>
                </a:extLst>
              </a:tr>
            </a:tbl>
          </a:graphicData>
        </a:graphic>
      </p:graphicFrame>
      <p:sp>
        <p:nvSpPr>
          <p:cNvPr id="4" name="Slide Number Placeholder 3">
            <a:extLst>
              <a:ext uri="{FF2B5EF4-FFF2-40B4-BE49-F238E27FC236}">
                <a16:creationId xmlns:a16="http://schemas.microsoft.com/office/drawing/2014/main" id="{DAE5BDBB-00A1-656E-84E2-8DC4B77BFF41}"/>
              </a:ext>
            </a:extLst>
          </p:cNvPr>
          <p:cNvSpPr>
            <a:spLocks noGrp="1"/>
          </p:cNvSpPr>
          <p:nvPr>
            <p:ph type="sldNum" sz="quarter" idx="4"/>
          </p:nvPr>
        </p:nvSpPr>
        <p:spPr/>
        <p:txBody>
          <a:bodyPr/>
          <a:lstStyle/>
          <a:p>
            <a:fld id="{820DBD16-8F52-45AC-8998-73485FE4613D}" type="slidenum">
              <a:rPr lang="en-US" smtClean="0"/>
              <a:pPr/>
              <a:t>38</a:t>
            </a:fld>
            <a:endParaRPr lang="en-US"/>
          </a:p>
        </p:txBody>
      </p:sp>
    </p:spTree>
    <p:extLst>
      <p:ext uri="{BB962C8B-B14F-4D97-AF65-F5344CB8AC3E}">
        <p14:creationId xmlns:p14="http://schemas.microsoft.com/office/powerpoint/2010/main" val="3584084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32579-2799-5BC0-B906-B646282129C6}"/>
              </a:ext>
            </a:extLst>
          </p:cNvPr>
          <p:cNvSpPr>
            <a:spLocks noGrp="1"/>
          </p:cNvSpPr>
          <p:nvPr>
            <p:ph type="title"/>
          </p:nvPr>
        </p:nvSpPr>
        <p:spPr>
          <a:xfrm>
            <a:off x="838200" y="365129"/>
            <a:ext cx="10515600" cy="1325563"/>
          </a:xfrm>
        </p:spPr>
        <p:txBody>
          <a:bodyPr anchor="ctr">
            <a:normAutofit/>
          </a:bodyPr>
          <a:lstStyle/>
          <a:p>
            <a:r>
              <a:rPr lang="en-US"/>
              <a:t>New- Nirsevimab Parent Handout</a:t>
            </a:r>
          </a:p>
        </p:txBody>
      </p:sp>
      <p:sp>
        <p:nvSpPr>
          <p:cNvPr id="3" name="Content Placeholder 2">
            <a:extLst>
              <a:ext uri="{FF2B5EF4-FFF2-40B4-BE49-F238E27FC236}">
                <a16:creationId xmlns:a16="http://schemas.microsoft.com/office/drawing/2014/main" id="{C6C55B08-BEEB-BC3C-2EE7-B0C3D60CE3DA}"/>
              </a:ext>
            </a:extLst>
          </p:cNvPr>
          <p:cNvSpPr>
            <a:spLocks noGrp="1"/>
          </p:cNvSpPr>
          <p:nvPr>
            <p:ph sz="half" idx="1"/>
          </p:nvPr>
        </p:nvSpPr>
        <p:spPr>
          <a:xfrm>
            <a:off x="838200" y="1825625"/>
            <a:ext cx="5537886" cy="4351338"/>
          </a:xfrm>
        </p:spPr>
        <p:txBody>
          <a:bodyPr>
            <a:normAutofit fontScale="92500" lnSpcReduction="10000"/>
          </a:bodyPr>
          <a:lstStyle/>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New VDH parent handout for birthing facilities </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Provides parents and caregivers with education about RSV and </a:t>
            </a:r>
            <a:r>
              <a:rPr lang="en-US" err="1"/>
              <a:t>nirsevimab</a:t>
            </a:r>
            <a:r>
              <a:rPr lang="en-US"/>
              <a:t> and protecting their baby against severe disease. </a:t>
            </a:r>
          </a:p>
          <a:p>
            <a:endParaRPr lang="en-US"/>
          </a:p>
          <a:p>
            <a:pPr marL="342900" indent="-342900">
              <a:buFont typeface="Arial" panose="020B0604020202020204" pitchFamily="34" charset="0"/>
              <a:buChar char="•"/>
            </a:pPr>
            <a:r>
              <a:rPr lang="en-US">
                <a:hlinkClick r:id="rId3"/>
              </a:rPr>
              <a:t>Protect your baby against severe RSV fact sheet</a:t>
            </a: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Translated versions available</a:t>
            </a:r>
          </a:p>
        </p:txBody>
      </p:sp>
      <p:pic>
        <p:nvPicPr>
          <p:cNvPr id="8" name="Content Placeholder 7" descr="Graphical user interface, text, application&#10;&#10;Description automatically generated">
            <a:extLst>
              <a:ext uri="{FF2B5EF4-FFF2-40B4-BE49-F238E27FC236}">
                <a16:creationId xmlns:a16="http://schemas.microsoft.com/office/drawing/2014/main" id="{2FCAB291-5D57-8DE7-615B-BE78A823101A}"/>
              </a:ext>
            </a:extLst>
          </p:cNvPr>
          <p:cNvPicPr>
            <a:picLocks noGrp="1" noChangeAspect="1"/>
          </p:cNvPicPr>
          <p:nvPr>
            <p:ph sz="half" idx="2"/>
          </p:nvPr>
        </p:nvPicPr>
        <p:blipFill>
          <a:blip r:embed="rId4"/>
          <a:stretch>
            <a:fillRect/>
          </a:stretch>
        </p:blipFill>
        <p:spPr>
          <a:xfrm>
            <a:off x="7093174" y="1825625"/>
            <a:ext cx="3339651" cy="4351338"/>
          </a:xfrm>
          <a:noFill/>
        </p:spPr>
      </p:pic>
      <p:sp>
        <p:nvSpPr>
          <p:cNvPr id="5" name="Slide Number Placeholder 4">
            <a:extLst>
              <a:ext uri="{FF2B5EF4-FFF2-40B4-BE49-F238E27FC236}">
                <a16:creationId xmlns:a16="http://schemas.microsoft.com/office/drawing/2014/main" id="{66335BBD-773F-6AF4-A1B7-CECCA0F1FD24}"/>
              </a:ext>
            </a:extLst>
          </p:cNvPr>
          <p:cNvSpPr>
            <a:spLocks noGrp="1"/>
          </p:cNvSpPr>
          <p:nvPr>
            <p:ph type="sldNum" sz="quarter" idx="4"/>
          </p:nvPr>
        </p:nvSpPr>
        <p:spPr>
          <a:xfrm>
            <a:off x="8610600" y="6356354"/>
            <a:ext cx="2743200" cy="365125"/>
          </a:xfrm>
        </p:spPr>
        <p:txBody>
          <a:bodyPr anchor="ctr">
            <a:normAutofit/>
          </a:bodyPr>
          <a:lstStyle/>
          <a:p>
            <a:pPr>
              <a:spcAft>
                <a:spcPts val="600"/>
              </a:spcAft>
            </a:pPr>
            <a:fld id="{820DBD16-8F52-45AC-8998-73485FE4613D}" type="slidenum">
              <a:rPr lang="en-US" smtClean="0"/>
              <a:pPr>
                <a:spcAft>
                  <a:spcPts val="600"/>
                </a:spcAft>
              </a:pPr>
              <a:t>39</a:t>
            </a:fld>
            <a:endParaRPr lang="en-US"/>
          </a:p>
        </p:txBody>
      </p:sp>
      <p:sp>
        <p:nvSpPr>
          <p:cNvPr id="4" name="Footer Placeholder 3">
            <a:extLst>
              <a:ext uri="{FF2B5EF4-FFF2-40B4-BE49-F238E27FC236}">
                <a16:creationId xmlns:a16="http://schemas.microsoft.com/office/drawing/2014/main" id="{1A11CA79-822D-086E-02AC-2A973F5F3C2F}"/>
              </a:ext>
            </a:extLst>
          </p:cNvPr>
          <p:cNvSpPr>
            <a:spLocks noGrp="1"/>
          </p:cNvSpPr>
          <p:nvPr>
            <p:ph type="ftr" sz="quarter" idx="3"/>
          </p:nvPr>
        </p:nvSpPr>
        <p:spPr>
          <a:xfrm>
            <a:off x="838200" y="6356354"/>
            <a:ext cx="4114800" cy="365125"/>
          </a:xfrm>
        </p:spPr>
        <p:txBody>
          <a:bodyPr anchor="ctr">
            <a:normAutofit/>
          </a:bodyPr>
          <a:lstStyle/>
          <a:p>
            <a:pPr>
              <a:spcAft>
                <a:spcPts val="600"/>
              </a:spcAft>
            </a:pPr>
            <a:r>
              <a:rPr lang="en-US"/>
              <a:t>Vermont Department of Health</a:t>
            </a:r>
          </a:p>
        </p:txBody>
      </p:sp>
    </p:spTree>
    <p:extLst>
      <p:ext uri="{BB962C8B-B14F-4D97-AF65-F5344CB8AC3E}">
        <p14:creationId xmlns:p14="http://schemas.microsoft.com/office/powerpoint/2010/main" val="4280523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72414-D782-D0EE-350A-F0B6F533C70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39978C-8D68-7BE4-67C7-B439D0CB8242}"/>
              </a:ext>
            </a:extLst>
          </p:cNvPr>
          <p:cNvSpPr>
            <a:spLocks noGrp="1"/>
          </p:cNvSpPr>
          <p:nvPr>
            <p:ph type="sldNum" sz="quarter" idx="4"/>
          </p:nvPr>
        </p:nvSpPr>
        <p:spPr/>
        <p:txBody>
          <a:bodyPr vert="horz" lIns="91440" tIns="45720" rIns="91440" bIns="45720" rtlCol="0" anchor="ctr">
            <a:normAutofit/>
          </a:bodyPr>
          <a:lstStyle/>
          <a:p>
            <a:pPr>
              <a:spcAft>
                <a:spcPts val="600"/>
              </a:spcAft>
              <a:defRPr/>
            </a:pPr>
            <a:fld id="{820DBD16-8F52-45AC-8998-73485FE4613D}" type="slidenum">
              <a:rPr lang="en-US" sz="1200">
                <a:solidFill>
                  <a:srgbClr val="FFFFFF"/>
                </a:solidFill>
                <a:latin typeface="Calibri" panose="020F0502020204030204"/>
              </a:rPr>
              <a:pPr>
                <a:spcAft>
                  <a:spcPts val="600"/>
                </a:spcAft>
                <a:defRPr/>
              </a:pPr>
              <a:t>4</a:t>
            </a:fld>
            <a:endParaRPr lang="en-US" sz="1200">
              <a:solidFill>
                <a:srgbClr val="FFFFFF"/>
              </a:solidFill>
              <a:latin typeface="Calibri" panose="020F0502020204030204"/>
            </a:endParaRPr>
          </a:p>
        </p:txBody>
      </p:sp>
      <p:sp>
        <p:nvSpPr>
          <p:cNvPr id="5" name="Footer Placeholder 4">
            <a:extLst>
              <a:ext uri="{FF2B5EF4-FFF2-40B4-BE49-F238E27FC236}">
                <a16:creationId xmlns:a16="http://schemas.microsoft.com/office/drawing/2014/main" id="{841515ED-F26E-3BEC-A000-4D90B5E92A9A}"/>
              </a:ext>
            </a:extLst>
          </p:cNvPr>
          <p:cNvSpPr>
            <a:spLocks noGrp="1"/>
          </p:cNvSpPr>
          <p:nvPr>
            <p:ph type="ftr" sz="quarter" idx="3"/>
          </p:nvPr>
        </p:nvSpPr>
        <p:spPr/>
        <p:txBody>
          <a:bodyPr vert="horz" lIns="91440" tIns="45720" rIns="91440" bIns="45720" rtlCol="0" anchor="ctr">
            <a:normAutofit/>
          </a:bodyPr>
          <a:lstStyle/>
          <a:p>
            <a:pPr>
              <a:spcAft>
                <a:spcPts val="600"/>
              </a:spcAft>
              <a:defRPr/>
            </a:pPr>
            <a:r>
              <a:rPr lang="en-US" sz="1200" kern="1200">
                <a:solidFill>
                  <a:srgbClr val="FFFFFF"/>
                </a:solidFill>
                <a:latin typeface="Calibri" panose="020F0502020204030204"/>
                <a:ea typeface="+mn-ea"/>
                <a:cs typeface="+mn-cs"/>
              </a:rPr>
              <a:t>Vermont Department of Health</a:t>
            </a:r>
          </a:p>
        </p:txBody>
      </p:sp>
      <p:pic>
        <p:nvPicPr>
          <p:cNvPr id="3" name="Picture 2">
            <a:extLst>
              <a:ext uri="{FF2B5EF4-FFF2-40B4-BE49-F238E27FC236}">
                <a16:creationId xmlns:a16="http://schemas.microsoft.com/office/drawing/2014/main" id="{39855E01-2D1D-2A95-B382-992716BA2E85}"/>
              </a:ext>
            </a:extLst>
          </p:cNvPr>
          <p:cNvPicPr>
            <a:picLocks noChangeAspect="1"/>
          </p:cNvPicPr>
          <p:nvPr/>
        </p:nvPicPr>
        <p:blipFill>
          <a:blip r:embed="rId3"/>
          <a:stretch>
            <a:fillRect/>
          </a:stretch>
        </p:blipFill>
        <p:spPr>
          <a:xfrm>
            <a:off x="3889828" y="136525"/>
            <a:ext cx="5284842" cy="6606053"/>
          </a:xfrm>
          <a:prstGeom prst="rect">
            <a:avLst/>
          </a:prstGeom>
        </p:spPr>
      </p:pic>
    </p:spTree>
    <p:extLst>
      <p:ext uri="{BB962C8B-B14F-4D97-AF65-F5344CB8AC3E}">
        <p14:creationId xmlns:p14="http://schemas.microsoft.com/office/powerpoint/2010/main" val="2560326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56F07-779E-F40B-819C-50A915EE6235}"/>
              </a:ext>
            </a:extLst>
          </p:cNvPr>
          <p:cNvSpPr>
            <a:spLocks noGrp="1"/>
          </p:cNvSpPr>
          <p:nvPr>
            <p:ph type="title"/>
          </p:nvPr>
        </p:nvSpPr>
        <p:spPr/>
        <p:txBody>
          <a:bodyPr/>
          <a:lstStyle/>
          <a:p>
            <a:r>
              <a:rPr lang="en-US">
                <a:latin typeface="Franklin Gothic Demi"/>
              </a:rPr>
              <a:t>Not too Late to Vaccinate</a:t>
            </a:r>
            <a:endParaRPr lang="en-US"/>
          </a:p>
        </p:txBody>
      </p:sp>
      <p:sp>
        <p:nvSpPr>
          <p:cNvPr id="3" name="Content Placeholder 2">
            <a:extLst>
              <a:ext uri="{FF2B5EF4-FFF2-40B4-BE49-F238E27FC236}">
                <a16:creationId xmlns:a16="http://schemas.microsoft.com/office/drawing/2014/main" id="{4805E975-CCA2-2B36-35DB-1AE4FBDA949A}"/>
              </a:ext>
            </a:extLst>
          </p:cNvPr>
          <p:cNvSpPr>
            <a:spLocks noGrp="1"/>
          </p:cNvSpPr>
          <p:nvPr>
            <p:ph sz="half" idx="1"/>
          </p:nvPr>
        </p:nvSpPr>
        <p:spPr/>
        <p:txBody>
          <a:bodyPr anchor="ctr"/>
          <a:lstStyle/>
          <a:p>
            <a:pPr marL="342900" indent="-342900">
              <a:buFont typeface="Arial" panose="020B0604020202020204" pitchFamily="34" charset="0"/>
              <a:buChar char="•"/>
            </a:pPr>
            <a:r>
              <a:rPr lang="en-US"/>
              <a:t>Still appropriate to vaccinate for flu and COVID-19</a:t>
            </a:r>
          </a:p>
          <a:p>
            <a:pPr marL="342900" indent="-342900">
              <a:buFont typeface="Arial" panose="020B0604020202020204" pitchFamily="34" charset="0"/>
              <a:buChar char="•"/>
            </a:pPr>
            <a:r>
              <a:rPr lang="en-US"/>
              <a:t>Infants can still receive </a:t>
            </a:r>
            <a:r>
              <a:rPr lang="en-US" err="1"/>
              <a:t>nirsevimab</a:t>
            </a:r>
            <a:endParaRPr lang="en-US"/>
          </a:p>
          <a:p>
            <a:pPr marL="342900" indent="-342900">
              <a:buFont typeface="Arial" panose="020B0604020202020204" pitchFamily="34" charset="0"/>
              <a:buChar char="•"/>
            </a:pPr>
            <a:r>
              <a:rPr lang="en-US"/>
              <a:t>Older adults can still receive RSV vaccination</a:t>
            </a:r>
          </a:p>
        </p:txBody>
      </p:sp>
      <p:sp>
        <p:nvSpPr>
          <p:cNvPr id="5" name="Slide Number Placeholder 4">
            <a:extLst>
              <a:ext uri="{FF2B5EF4-FFF2-40B4-BE49-F238E27FC236}">
                <a16:creationId xmlns:a16="http://schemas.microsoft.com/office/drawing/2014/main" id="{E7D407CD-C9C1-900A-B531-4BE7D608E9C8}"/>
              </a:ext>
            </a:extLst>
          </p:cNvPr>
          <p:cNvSpPr>
            <a:spLocks noGrp="1"/>
          </p:cNvSpPr>
          <p:nvPr>
            <p:ph type="sldNum" sz="quarter" idx="4"/>
          </p:nvPr>
        </p:nvSpPr>
        <p:spPr/>
        <p:txBody>
          <a:bodyPr/>
          <a:lstStyle/>
          <a:p>
            <a:fld id="{820DBD16-8F52-45AC-8998-73485FE4613D}" type="slidenum">
              <a:rPr lang="en-US" smtClean="0"/>
              <a:pPr/>
              <a:t>40</a:t>
            </a:fld>
            <a:endParaRPr lang="en-US"/>
          </a:p>
        </p:txBody>
      </p:sp>
      <p:sp>
        <p:nvSpPr>
          <p:cNvPr id="6" name="Footer Placeholder 5">
            <a:extLst>
              <a:ext uri="{FF2B5EF4-FFF2-40B4-BE49-F238E27FC236}">
                <a16:creationId xmlns:a16="http://schemas.microsoft.com/office/drawing/2014/main" id="{8C0080FC-4572-DEA5-3C63-3E5130269AAC}"/>
              </a:ext>
            </a:extLst>
          </p:cNvPr>
          <p:cNvSpPr>
            <a:spLocks noGrp="1"/>
          </p:cNvSpPr>
          <p:nvPr>
            <p:ph type="ftr" sz="quarter" idx="3"/>
          </p:nvPr>
        </p:nvSpPr>
        <p:spPr/>
        <p:txBody>
          <a:bodyPr/>
          <a:lstStyle/>
          <a:p>
            <a:r>
              <a:rPr lang="en-US"/>
              <a:t>Vermont Department of Health</a:t>
            </a:r>
          </a:p>
        </p:txBody>
      </p:sp>
      <p:pic>
        <p:nvPicPr>
          <p:cNvPr id="12" name="Content Placeholder 11" descr="A person with her arms crossed&#10;&#10;AI-generated content may be incorrect.">
            <a:extLst>
              <a:ext uri="{FF2B5EF4-FFF2-40B4-BE49-F238E27FC236}">
                <a16:creationId xmlns:a16="http://schemas.microsoft.com/office/drawing/2014/main" id="{E43B33E7-199A-8226-724E-61E551EC54F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3687914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0A88B-5A1E-A2E0-2990-AC1C98551EC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27FD456-3B3E-B665-0408-5F94998C71A1}"/>
              </a:ext>
            </a:extLst>
          </p:cNvPr>
          <p:cNvSpPr>
            <a:spLocks noGrp="1"/>
          </p:cNvSpPr>
          <p:nvPr>
            <p:ph type="title"/>
          </p:nvPr>
        </p:nvSpPr>
        <p:spPr/>
        <p:txBody>
          <a:bodyPr>
            <a:normAutofit/>
          </a:bodyPr>
          <a:lstStyle/>
          <a:p>
            <a:r>
              <a:rPr lang="en-US" sz="8800"/>
              <a:t>What We’re Hearing</a:t>
            </a:r>
          </a:p>
        </p:txBody>
      </p:sp>
      <p:pic>
        <p:nvPicPr>
          <p:cNvPr id="8" name="Content Placeholder 7" descr="Logo, icon&#10;&#10;AI-generated content may be incorrect.">
            <a:extLst>
              <a:ext uri="{FF2B5EF4-FFF2-40B4-BE49-F238E27FC236}">
                <a16:creationId xmlns:a16="http://schemas.microsoft.com/office/drawing/2014/main" id="{CBA550A7-92F7-1C23-4098-7768B62E376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65177" y="1984805"/>
            <a:ext cx="4371549" cy="4371549"/>
          </a:xfrm>
        </p:spPr>
      </p:pic>
      <p:sp>
        <p:nvSpPr>
          <p:cNvPr id="5" name="Footer Placeholder 4">
            <a:extLst>
              <a:ext uri="{FF2B5EF4-FFF2-40B4-BE49-F238E27FC236}">
                <a16:creationId xmlns:a16="http://schemas.microsoft.com/office/drawing/2014/main" id="{3F333FEB-38D8-CDF2-DC75-A09265385EA6}"/>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Vermont Department of Health</a:t>
            </a:r>
          </a:p>
        </p:txBody>
      </p:sp>
      <p:sp>
        <p:nvSpPr>
          <p:cNvPr id="4" name="Slide Number Placeholder 3">
            <a:extLst>
              <a:ext uri="{FF2B5EF4-FFF2-40B4-BE49-F238E27FC236}">
                <a16:creationId xmlns:a16="http://schemas.microsoft.com/office/drawing/2014/main" id="{C9610AA5-A75A-2F33-B440-2A33A516EA8A}"/>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0DBD16-8F52-45AC-8998-73485FE4613D}" type="slidenum">
              <a:rPr lang="en-US" smtClean="0"/>
              <a:pPr/>
              <a:t>41</a:t>
            </a:fld>
            <a:endParaRPr lang="en-US"/>
          </a:p>
        </p:txBody>
      </p:sp>
    </p:spTree>
    <p:extLst>
      <p:ext uri="{BB962C8B-B14F-4D97-AF65-F5344CB8AC3E}">
        <p14:creationId xmlns:p14="http://schemas.microsoft.com/office/powerpoint/2010/main" val="2520170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10A5D-28E0-2059-A6EE-CB1F8C32FEA1}"/>
              </a:ext>
            </a:extLst>
          </p:cNvPr>
          <p:cNvSpPr>
            <a:spLocks noGrp="1"/>
          </p:cNvSpPr>
          <p:nvPr>
            <p:ph type="title"/>
          </p:nvPr>
        </p:nvSpPr>
        <p:spPr/>
        <p:txBody>
          <a:bodyPr/>
          <a:lstStyle/>
          <a:p>
            <a:r>
              <a:rPr lang="en-US"/>
              <a:t>Ground Rules (Katie)</a:t>
            </a:r>
          </a:p>
        </p:txBody>
      </p:sp>
      <p:pic>
        <p:nvPicPr>
          <p:cNvPr id="24" name="Content Placeholder 23" descr="Two blank speech balloons">
            <a:extLst>
              <a:ext uri="{FF2B5EF4-FFF2-40B4-BE49-F238E27FC236}">
                <a16:creationId xmlns:a16="http://schemas.microsoft.com/office/drawing/2014/main" id="{A193A502-28C7-690F-2ABE-894C2201D8A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253395" y="1825625"/>
            <a:ext cx="5685209" cy="4351338"/>
          </a:xfrm>
        </p:spPr>
      </p:pic>
      <p:sp>
        <p:nvSpPr>
          <p:cNvPr id="5" name="Slide Number Placeholder 4">
            <a:extLst>
              <a:ext uri="{FF2B5EF4-FFF2-40B4-BE49-F238E27FC236}">
                <a16:creationId xmlns:a16="http://schemas.microsoft.com/office/drawing/2014/main" id="{F58F8886-44BB-0DED-6606-4C741B141D0B}"/>
              </a:ext>
            </a:extLst>
          </p:cNvPr>
          <p:cNvSpPr>
            <a:spLocks noGrp="1"/>
          </p:cNvSpPr>
          <p:nvPr>
            <p:ph type="sldNum" sz="quarter" idx="4"/>
          </p:nvPr>
        </p:nvSpPr>
        <p:spPr/>
        <p:txBody>
          <a:bodyPr/>
          <a:lstStyle/>
          <a:p>
            <a:fld id="{820DBD16-8F52-45AC-8998-73485FE4613D}" type="slidenum">
              <a:rPr lang="en-US" smtClean="0"/>
              <a:pPr/>
              <a:t>42</a:t>
            </a:fld>
            <a:endParaRPr lang="en-US"/>
          </a:p>
        </p:txBody>
      </p:sp>
      <p:sp>
        <p:nvSpPr>
          <p:cNvPr id="6" name="Footer Placeholder 5">
            <a:extLst>
              <a:ext uri="{FF2B5EF4-FFF2-40B4-BE49-F238E27FC236}">
                <a16:creationId xmlns:a16="http://schemas.microsoft.com/office/drawing/2014/main" id="{34969F11-52B1-8248-1A5D-BBA1EE8420E4}"/>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2722194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8BBE4-6A66-09EF-8EBA-309002B958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A6F2A8-B276-69CE-2709-141BFDC595D5}"/>
              </a:ext>
            </a:extLst>
          </p:cNvPr>
          <p:cNvSpPr>
            <a:spLocks noGrp="1"/>
          </p:cNvSpPr>
          <p:nvPr>
            <p:ph type="title"/>
          </p:nvPr>
        </p:nvSpPr>
        <p:spPr/>
        <p:txBody>
          <a:bodyPr>
            <a:noAutofit/>
          </a:bodyPr>
          <a:lstStyle/>
          <a:p>
            <a:r>
              <a:rPr lang="en-US" sz="10400"/>
              <a:t>ACIP Changes</a:t>
            </a:r>
          </a:p>
        </p:txBody>
      </p:sp>
      <p:sp>
        <p:nvSpPr>
          <p:cNvPr id="3" name="Text Placeholder 2">
            <a:extLst>
              <a:ext uri="{FF2B5EF4-FFF2-40B4-BE49-F238E27FC236}">
                <a16:creationId xmlns:a16="http://schemas.microsoft.com/office/drawing/2014/main" id="{CE7A8099-8C70-ED0A-ED97-06DBE3A29C55}"/>
              </a:ext>
            </a:extLst>
          </p:cNvPr>
          <p:cNvSpPr>
            <a:spLocks noGrp="1"/>
          </p:cNvSpPr>
          <p:nvPr>
            <p:ph type="body" idx="1"/>
          </p:nvPr>
        </p:nvSpPr>
        <p:spPr>
          <a:solidFill>
            <a:schemeClr val="accent4"/>
          </a:solidFill>
        </p:spPr>
        <p:txBody>
          <a:bodyPr/>
          <a:lstStyle/>
          <a:p>
            <a:endParaRPr lang="en-US"/>
          </a:p>
        </p:txBody>
      </p:sp>
    </p:spTree>
    <p:extLst>
      <p:ext uri="{BB962C8B-B14F-4D97-AF65-F5344CB8AC3E}">
        <p14:creationId xmlns:p14="http://schemas.microsoft.com/office/powerpoint/2010/main" val="1549119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6646895-E7A6-CFF7-D6CB-92627D1C824A}"/>
              </a:ext>
            </a:extLst>
          </p:cNvPr>
          <p:cNvPicPr>
            <a:picLocks noChangeAspect="1"/>
          </p:cNvPicPr>
          <p:nvPr/>
        </p:nvPicPr>
        <p:blipFill>
          <a:blip r:embed="rId3"/>
          <a:srcRect l="2065" t="6168" b="4610"/>
          <a:stretch/>
        </p:blipFill>
        <p:spPr>
          <a:xfrm>
            <a:off x="58516" y="4678623"/>
            <a:ext cx="6244152" cy="1216481"/>
          </a:xfrm>
          <a:prstGeom prst="rect">
            <a:avLst/>
          </a:prstGeom>
        </p:spPr>
      </p:pic>
      <p:sp>
        <p:nvSpPr>
          <p:cNvPr id="2" name="Title 1">
            <a:extLst>
              <a:ext uri="{FF2B5EF4-FFF2-40B4-BE49-F238E27FC236}">
                <a16:creationId xmlns:a16="http://schemas.microsoft.com/office/drawing/2014/main" id="{FE300380-1360-61D1-7B31-6E4E840F3901}"/>
              </a:ext>
            </a:extLst>
          </p:cNvPr>
          <p:cNvSpPr>
            <a:spLocks noGrp="1"/>
          </p:cNvSpPr>
          <p:nvPr>
            <p:ph type="title"/>
          </p:nvPr>
        </p:nvSpPr>
        <p:spPr>
          <a:xfrm>
            <a:off x="1513490" y="345787"/>
            <a:ext cx="9840310" cy="1325563"/>
          </a:xfrm>
        </p:spPr>
        <p:txBody>
          <a:bodyPr/>
          <a:lstStyle/>
          <a:p>
            <a:r>
              <a:rPr lang="en-US"/>
              <a:t>ACIP Changes</a:t>
            </a:r>
          </a:p>
        </p:txBody>
      </p:sp>
      <p:pic>
        <p:nvPicPr>
          <p:cNvPr id="7" name="Content Placeholder 6">
            <a:extLst>
              <a:ext uri="{FF2B5EF4-FFF2-40B4-BE49-F238E27FC236}">
                <a16:creationId xmlns:a16="http://schemas.microsoft.com/office/drawing/2014/main" id="{18A404DA-5C86-0D12-D1D8-F314C5DF23E8}"/>
              </a:ext>
            </a:extLst>
          </p:cNvPr>
          <p:cNvPicPr>
            <a:picLocks noGrp="1" noChangeAspect="1"/>
          </p:cNvPicPr>
          <p:nvPr>
            <p:ph idx="1"/>
          </p:nvPr>
        </p:nvPicPr>
        <p:blipFill>
          <a:blip r:embed="rId4"/>
          <a:srcRect l="3219" t="15172" b="13376"/>
          <a:stretch/>
        </p:blipFill>
        <p:spPr>
          <a:xfrm>
            <a:off x="268530" y="1994505"/>
            <a:ext cx="3374384" cy="1061843"/>
          </a:xfrm>
        </p:spPr>
      </p:pic>
      <p:sp>
        <p:nvSpPr>
          <p:cNvPr id="4" name="Slide Number Placeholder 3">
            <a:extLst>
              <a:ext uri="{FF2B5EF4-FFF2-40B4-BE49-F238E27FC236}">
                <a16:creationId xmlns:a16="http://schemas.microsoft.com/office/drawing/2014/main" id="{97CE4DE2-7C07-04B1-6126-5767AD7B20FA}"/>
              </a:ext>
            </a:extLst>
          </p:cNvPr>
          <p:cNvSpPr>
            <a:spLocks noGrp="1"/>
          </p:cNvSpPr>
          <p:nvPr>
            <p:ph type="sldNum" sz="quarter" idx="4"/>
          </p:nvPr>
        </p:nvSpPr>
        <p:spPr/>
        <p:txBody>
          <a:bodyPr/>
          <a:lstStyle/>
          <a:p>
            <a:fld id="{820DBD16-8F52-45AC-8998-73485FE4613D}" type="slidenum">
              <a:rPr lang="en-US" smtClean="0"/>
              <a:pPr/>
              <a:t>44</a:t>
            </a:fld>
            <a:endParaRPr lang="en-US"/>
          </a:p>
        </p:txBody>
      </p:sp>
      <p:sp>
        <p:nvSpPr>
          <p:cNvPr id="5" name="Footer Placeholder 4">
            <a:extLst>
              <a:ext uri="{FF2B5EF4-FFF2-40B4-BE49-F238E27FC236}">
                <a16:creationId xmlns:a16="http://schemas.microsoft.com/office/drawing/2014/main" id="{95A45988-9CD8-1D7C-3D47-A1AAA16514B7}"/>
              </a:ext>
            </a:extLst>
          </p:cNvPr>
          <p:cNvSpPr>
            <a:spLocks noGrp="1"/>
          </p:cNvSpPr>
          <p:nvPr>
            <p:ph type="ftr" sz="quarter" idx="3"/>
          </p:nvPr>
        </p:nvSpPr>
        <p:spPr/>
        <p:txBody>
          <a:bodyPr/>
          <a:lstStyle/>
          <a:p>
            <a:r>
              <a:rPr lang="en-US"/>
              <a:t>Vermont Department of Health</a:t>
            </a:r>
          </a:p>
        </p:txBody>
      </p:sp>
      <p:pic>
        <p:nvPicPr>
          <p:cNvPr id="9" name="Picture 8">
            <a:extLst>
              <a:ext uri="{FF2B5EF4-FFF2-40B4-BE49-F238E27FC236}">
                <a16:creationId xmlns:a16="http://schemas.microsoft.com/office/drawing/2014/main" id="{CBC558DC-835D-0E60-0232-05F10ADCBB9F}"/>
              </a:ext>
            </a:extLst>
          </p:cNvPr>
          <p:cNvPicPr>
            <a:picLocks noChangeAspect="1"/>
          </p:cNvPicPr>
          <p:nvPr/>
        </p:nvPicPr>
        <p:blipFill>
          <a:blip r:embed="rId5"/>
          <a:srcRect b="55491"/>
          <a:stretch/>
        </p:blipFill>
        <p:spPr>
          <a:xfrm>
            <a:off x="7015418" y="2017216"/>
            <a:ext cx="4908052" cy="1246106"/>
          </a:xfrm>
          <a:prstGeom prst="rect">
            <a:avLst/>
          </a:prstGeom>
        </p:spPr>
      </p:pic>
      <p:pic>
        <p:nvPicPr>
          <p:cNvPr id="13" name="Picture 12">
            <a:extLst>
              <a:ext uri="{FF2B5EF4-FFF2-40B4-BE49-F238E27FC236}">
                <a16:creationId xmlns:a16="http://schemas.microsoft.com/office/drawing/2014/main" id="{27B95469-06EC-0EFA-D84F-F99329E6B295}"/>
              </a:ext>
            </a:extLst>
          </p:cNvPr>
          <p:cNvPicPr>
            <a:picLocks noChangeAspect="1"/>
          </p:cNvPicPr>
          <p:nvPr/>
        </p:nvPicPr>
        <p:blipFill>
          <a:blip r:embed="rId6"/>
          <a:srcRect t="-1" b="49724"/>
          <a:stretch/>
        </p:blipFill>
        <p:spPr>
          <a:xfrm>
            <a:off x="3336238" y="3160475"/>
            <a:ext cx="3734567" cy="1487725"/>
          </a:xfrm>
          <a:prstGeom prst="rect">
            <a:avLst/>
          </a:prstGeom>
        </p:spPr>
      </p:pic>
      <p:pic>
        <p:nvPicPr>
          <p:cNvPr id="6" name="Picture 5">
            <a:extLst>
              <a:ext uri="{FF2B5EF4-FFF2-40B4-BE49-F238E27FC236}">
                <a16:creationId xmlns:a16="http://schemas.microsoft.com/office/drawing/2014/main" id="{A2A631B2-1E2E-9D57-3FA5-8C10540C9280}"/>
              </a:ext>
            </a:extLst>
          </p:cNvPr>
          <p:cNvPicPr>
            <a:picLocks noChangeAspect="1"/>
          </p:cNvPicPr>
          <p:nvPr/>
        </p:nvPicPr>
        <p:blipFill>
          <a:blip r:embed="rId7"/>
          <a:stretch>
            <a:fillRect/>
          </a:stretch>
        </p:blipFill>
        <p:spPr>
          <a:xfrm>
            <a:off x="7748336" y="3591091"/>
            <a:ext cx="2394459" cy="1553368"/>
          </a:xfrm>
          <a:prstGeom prst="rect">
            <a:avLst/>
          </a:prstGeom>
        </p:spPr>
      </p:pic>
      <p:pic>
        <p:nvPicPr>
          <p:cNvPr id="10" name="Picture 9">
            <a:extLst>
              <a:ext uri="{FF2B5EF4-FFF2-40B4-BE49-F238E27FC236}">
                <a16:creationId xmlns:a16="http://schemas.microsoft.com/office/drawing/2014/main" id="{70F68602-55D4-BA94-AD4E-CBA2855719D2}"/>
              </a:ext>
            </a:extLst>
          </p:cNvPr>
          <p:cNvPicPr>
            <a:picLocks noChangeAspect="1"/>
          </p:cNvPicPr>
          <p:nvPr/>
        </p:nvPicPr>
        <p:blipFill>
          <a:blip r:embed="rId8"/>
          <a:stretch>
            <a:fillRect/>
          </a:stretch>
        </p:blipFill>
        <p:spPr>
          <a:xfrm>
            <a:off x="7486184" y="5334620"/>
            <a:ext cx="3115110" cy="1152686"/>
          </a:xfrm>
          <a:prstGeom prst="rect">
            <a:avLst/>
          </a:prstGeom>
        </p:spPr>
      </p:pic>
      <p:pic>
        <p:nvPicPr>
          <p:cNvPr id="12" name="Graphic 11" descr="Chat bubble with solid fill">
            <a:extLst>
              <a:ext uri="{FF2B5EF4-FFF2-40B4-BE49-F238E27FC236}">
                <a16:creationId xmlns:a16="http://schemas.microsoft.com/office/drawing/2014/main" id="{2934C33A-AB81-B269-5454-F19DF7837E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8530" y="435025"/>
            <a:ext cx="1061843" cy="1061843"/>
          </a:xfrm>
          <a:prstGeom prst="rect">
            <a:avLst/>
          </a:prstGeom>
        </p:spPr>
      </p:pic>
    </p:spTree>
    <p:extLst>
      <p:ext uri="{BB962C8B-B14F-4D97-AF65-F5344CB8AC3E}">
        <p14:creationId xmlns:p14="http://schemas.microsoft.com/office/powerpoint/2010/main" val="2068953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F36E7-9744-2488-DA48-00FA6C231412}"/>
              </a:ext>
            </a:extLst>
          </p:cNvPr>
          <p:cNvSpPr>
            <a:spLocks noGrp="1"/>
          </p:cNvSpPr>
          <p:nvPr>
            <p:ph type="title"/>
          </p:nvPr>
        </p:nvSpPr>
        <p:spPr/>
        <p:txBody>
          <a:bodyPr/>
          <a:lstStyle/>
          <a:p>
            <a:r>
              <a:rPr lang="en-US"/>
              <a:t>ACIP Changes: What we know</a:t>
            </a:r>
          </a:p>
        </p:txBody>
      </p:sp>
      <p:sp>
        <p:nvSpPr>
          <p:cNvPr id="3" name="Content Placeholder 2">
            <a:extLst>
              <a:ext uri="{FF2B5EF4-FFF2-40B4-BE49-F238E27FC236}">
                <a16:creationId xmlns:a16="http://schemas.microsoft.com/office/drawing/2014/main" id="{321F4A38-BC30-6D8E-F821-231A77F4B7F7}"/>
              </a:ext>
            </a:extLst>
          </p:cNvPr>
          <p:cNvSpPr>
            <a:spLocks noGrp="1"/>
          </p:cNvSpPr>
          <p:nvPr>
            <p:ph idx="1"/>
          </p:nvPr>
        </p:nvSpPr>
        <p:spPr/>
        <p:txBody>
          <a:bodyPr>
            <a:normAutofit lnSpcReduction="10000"/>
          </a:bodyPr>
          <a:lstStyle/>
          <a:p>
            <a:r>
              <a:rPr lang="en-US" b="1"/>
              <a:t>Role of ACIP </a:t>
            </a:r>
            <a:r>
              <a:rPr lang="en-US"/>
              <a:t>(Advisory Committee on Immunization Practices)</a:t>
            </a:r>
          </a:p>
          <a:p>
            <a:pPr marL="342900" indent="-342900">
              <a:buFont typeface="Arial" panose="020B0604020202020204" pitchFamily="34" charset="0"/>
              <a:buChar char="•"/>
            </a:pPr>
            <a:r>
              <a:rPr lang="en-US">
                <a:solidFill>
                  <a:srgbClr val="333333"/>
                </a:solidFill>
                <a:latin typeface="Franklin Gothic Book" panose="020B0503020102020204" pitchFamily="34" charset="0"/>
              </a:rPr>
              <a:t>Make immunization recommendations that comprise the vaccine schedule</a:t>
            </a:r>
          </a:p>
          <a:p>
            <a:pPr marL="728663" lvl="1" indent="-342900"/>
            <a:r>
              <a:rPr lang="en-US">
                <a:solidFill>
                  <a:srgbClr val="333333"/>
                </a:solidFill>
                <a:latin typeface="Franklin Gothic Book" panose="020B0503020102020204" pitchFamily="34" charset="0"/>
              </a:rPr>
              <a:t>Insurers must cover vaccines on the schedule under the Affordable Care Act</a:t>
            </a:r>
          </a:p>
          <a:p>
            <a:pPr marL="342900" indent="-342900">
              <a:buFont typeface="Arial" panose="020B0604020202020204" pitchFamily="34" charset="0"/>
              <a:buChar char="•"/>
            </a:pPr>
            <a:r>
              <a:rPr lang="en-US" i="0">
                <a:solidFill>
                  <a:srgbClr val="333333"/>
                </a:solidFill>
                <a:effectLst/>
                <a:latin typeface="Franklin Gothic Book" panose="020B0503020102020204" pitchFamily="34" charset="0"/>
              </a:rPr>
              <a:t>Determine which immunizations are included in Vaccines For Children </a:t>
            </a:r>
          </a:p>
          <a:p>
            <a:pPr marL="342900" indent="-342900">
              <a:buFont typeface="Arial" panose="020B0604020202020204" pitchFamily="34" charset="0"/>
              <a:buChar char="•"/>
            </a:pPr>
            <a:r>
              <a:rPr lang="en-US">
                <a:solidFill>
                  <a:srgbClr val="333333"/>
                </a:solidFill>
                <a:latin typeface="Franklin Gothic Book" panose="020B0503020102020204" pitchFamily="34" charset="0"/>
              </a:rPr>
              <a:t>Update vaccine recommendations based on regular review of safety and effectiveness data.</a:t>
            </a:r>
            <a:endParaRPr lang="en-US" i="0">
              <a:solidFill>
                <a:srgbClr val="333333"/>
              </a:solidFill>
              <a:effectLst/>
              <a:latin typeface="Franklin Gothic Book" panose="020B0503020102020204" pitchFamily="34" charset="0"/>
            </a:endParaRPr>
          </a:p>
          <a:p>
            <a:endParaRPr lang="en-US" b="1"/>
          </a:p>
          <a:p>
            <a:r>
              <a:rPr lang="en-US" b="1"/>
              <a:t>ACIP Membership</a:t>
            </a:r>
          </a:p>
          <a:p>
            <a:r>
              <a:rPr lang="en-US"/>
              <a:t>The ACIP includes up to 19 voting members responsible for making vaccine recommendations. The Secretary of the U.S. Department of Health and Human Services (DHHS) selects these members following an application and nomination process.</a:t>
            </a:r>
          </a:p>
          <a:p>
            <a:endParaRPr lang="en-US"/>
          </a:p>
        </p:txBody>
      </p:sp>
      <p:sp>
        <p:nvSpPr>
          <p:cNvPr id="4" name="Slide Number Placeholder 3">
            <a:extLst>
              <a:ext uri="{FF2B5EF4-FFF2-40B4-BE49-F238E27FC236}">
                <a16:creationId xmlns:a16="http://schemas.microsoft.com/office/drawing/2014/main" id="{F2B395CE-2E6B-B28B-8CD2-2D81862547CC}"/>
              </a:ext>
            </a:extLst>
          </p:cNvPr>
          <p:cNvSpPr>
            <a:spLocks noGrp="1"/>
          </p:cNvSpPr>
          <p:nvPr>
            <p:ph type="sldNum" sz="quarter" idx="4"/>
          </p:nvPr>
        </p:nvSpPr>
        <p:spPr/>
        <p:txBody>
          <a:bodyPr/>
          <a:lstStyle/>
          <a:p>
            <a:fld id="{820DBD16-8F52-45AC-8998-73485FE4613D}" type="slidenum">
              <a:rPr lang="en-US" smtClean="0"/>
              <a:pPr/>
              <a:t>45</a:t>
            </a:fld>
            <a:endParaRPr lang="en-US"/>
          </a:p>
        </p:txBody>
      </p:sp>
      <p:sp>
        <p:nvSpPr>
          <p:cNvPr id="5" name="Footer Placeholder 4">
            <a:extLst>
              <a:ext uri="{FF2B5EF4-FFF2-40B4-BE49-F238E27FC236}">
                <a16:creationId xmlns:a16="http://schemas.microsoft.com/office/drawing/2014/main" id="{4321CCBE-CCA5-6874-75F1-4542A5EF93E9}"/>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2675406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4A17BE-200F-AF68-D4ED-DBED0B24B5A0}"/>
              </a:ext>
            </a:extLst>
          </p:cNvPr>
          <p:cNvPicPr>
            <a:picLocks noChangeAspect="1"/>
          </p:cNvPicPr>
          <p:nvPr/>
        </p:nvPicPr>
        <p:blipFill>
          <a:blip r:embed="rId3"/>
          <a:stretch>
            <a:fillRect/>
          </a:stretch>
        </p:blipFill>
        <p:spPr>
          <a:xfrm>
            <a:off x="817439" y="3206892"/>
            <a:ext cx="5422826" cy="1127868"/>
          </a:xfrm>
          <a:prstGeom prst="rect">
            <a:avLst/>
          </a:prstGeom>
        </p:spPr>
      </p:pic>
      <p:sp>
        <p:nvSpPr>
          <p:cNvPr id="2" name="Title 1">
            <a:extLst>
              <a:ext uri="{FF2B5EF4-FFF2-40B4-BE49-F238E27FC236}">
                <a16:creationId xmlns:a16="http://schemas.microsoft.com/office/drawing/2014/main" id="{8B4BBC2A-DB6F-1302-DF69-DA1E21DA9A94}"/>
              </a:ext>
            </a:extLst>
          </p:cNvPr>
          <p:cNvSpPr>
            <a:spLocks noGrp="1"/>
          </p:cNvSpPr>
          <p:nvPr>
            <p:ph type="title"/>
          </p:nvPr>
        </p:nvSpPr>
        <p:spPr>
          <a:xfrm>
            <a:off x="1407870" y="253278"/>
            <a:ext cx="10515600" cy="1325563"/>
          </a:xfrm>
        </p:spPr>
        <p:txBody>
          <a:bodyPr/>
          <a:lstStyle/>
          <a:p>
            <a:r>
              <a:rPr lang="en-US"/>
              <a:t>Childhood Vaccine Schedule Overhaul</a:t>
            </a:r>
          </a:p>
        </p:txBody>
      </p:sp>
      <p:pic>
        <p:nvPicPr>
          <p:cNvPr id="6" name="Content Placeholder 5">
            <a:extLst>
              <a:ext uri="{FF2B5EF4-FFF2-40B4-BE49-F238E27FC236}">
                <a16:creationId xmlns:a16="http://schemas.microsoft.com/office/drawing/2014/main" id="{B664B084-503E-40B1-B21F-140225E48D7A}"/>
              </a:ext>
            </a:extLst>
          </p:cNvPr>
          <p:cNvPicPr>
            <a:picLocks noGrp="1" noChangeAspect="1"/>
          </p:cNvPicPr>
          <p:nvPr>
            <p:ph idx="1"/>
          </p:nvPr>
        </p:nvPicPr>
        <p:blipFill>
          <a:blip r:embed="rId4"/>
          <a:srcRect r="31003"/>
          <a:stretch/>
        </p:blipFill>
        <p:spPr>
          <a:xfrm>
            <a:off x="632559" y="1799712"/>
            <a:ext cx="4001015" cy="1195961"/>
          </a:xfrm>
          <a:prstGeom prst="rect">
            <a:avLst/>
          </a:prstGeom>
        </p:spPr>
      </p:pic>
      <p:sp>
        <p:nvSpPr>
          <p:cNvPr id="4" name="Slide Number Placeholder 3">
            <a:extLst>
              <a:ext uri="{FF2B5EF4-FFF2-40B4-BE49-F238E27FC236}">
                <a16:creationId xmlns:a16="http://schemas.microsoft.com/office/drawing/2014/main" id="{88D1D62A-788F-81ED-175F-1B484B86B817}"/>
              </a:ext>
            </a:extLst>
          </p:cNvPr>
          <p:cNvSpPr>
            <a:spLocks noGrp="1"/>
          </p:cNvSpPr>
          <p:nvPr>
            <p:ph type="sldNum" sz="quarter" idx="4"/>
          </p:nvPr>
        </p:nvSpPr>
        <p:spPr/>
        <p:txBody>
          <a:bodyPr/>
          <a:lstStyle/>
          <a:p>
            <a:fld id="{820DBD16-8F52-45AC-8998-73485FE4613D}" type="slidenum">
              <a:rPr lang="en-US" smtClean="0"/>
              <a:pPr/>
              <a:t>46</a:t>
            </a:fld>
            <a:endParaRPr lang="en-US"/>
          </a:p>
        </p:txBody>
      </p:sp>
      <p:sp>
        <p:nvSpPr>
          <p:cNvPr id="5" name="Footer Placeholder 4">
            <a:extLst>
              <a:ext uri="{FF2B5EF4-FFF2-40B4-BE49-F238E27FC236}">
                <a16:creationId xmlns:a16="http://schemas.microsoft.com/office/drawing/2014/main" id="{3722127C-9015-50AD-CAF1-3C060F30F186}"/>
              </a:ext>
            </a:extLst>
          </p:cNvPr>
          <p:cNvSpPr>
            <a:spLocks noGrp="1"/>
          </p:cNvSpPr>
          <p:nvPr>
            <p:ph type="ftr" sz="quarter" idx="3"/>
          </p:nvPr>
        </p:nvSpPr>
        <p:spPr/>
        <p:txBody>
          <a:bodyPr/>
          <a:lstStyle/>
          <a:p>
            <a:r>
              <a:rPr lang="en-US"/>
              <a:t>Vermont Department of Health</a:t>
            </a:r>
          </a:p>
        </p:txBody>
      </p:sp>
      <p:grpSp>
        <p:nvGrpSpPr>
          <p:cNvPr id="17" name="Group 16">
            <a:extLst>
              <a:ext uri="{FF2B5EF4-FFF2-40B4-BE49-F238E27FC236}">
                <a16:creationId xmlns:a16="http://schemas.microsoft.com/office/drawing/2014/main" id="{C0E568BA-AF4F-04F6-C8A8-7F9E797537EB}"/>
              </a:ext>
            </a:extLst>
          </p:cNvPr>
          <p:cNvGrpSpPr/>
          <p:nvPr/>
        </p:nvGrpSpPr>
        <p:grpSpPr>
          <a:xfrm>
            <a:off x="7135587" y="1695170"/>
            <a:ext cx="4218213" cy="5162830"/>
            <a:chOff x="6096000" y="1695170"/>
            <a:chExt cx="4218213" cy="5162830"/>
          </a:xfrm>
        </p:grpSpPr>
        <p:grpSp>
          <p:nvGrpSpPr>
            <p:cNvPr id="13" name="Group 12">
              <a:extLst>
                <a:ext uri="{FF2B5EF4-FFF2-40B4-BE49-F238E27FC236}">
                  <a16:creationId xmlns:a16="http://schemas.microsoft.com/office/drawing/2014/main" id="{2FF6D4CA-24BE-46A1-2821-501F98C53830}"/>
                </a:ext>
              </a:extLst>
            </p:cNvPr>
            <p:cNvGrpSpPr/>
            <p:nvPr/>
          </p:nvGrpSpPr>
          <p:grpSpPr>
            <a:xfrm>
              <a:off x="6096000" y="1695170"/>
              <a:ext cx="3972487" cy="2020396"/>
              <a:chOff x="6096000" y="1841474"/>
              <a:chExt cx="3972487" cy="2020396"/>
            </a:xfrm>
          </p:grpSpPr>
          <p:pic>
            <p:nvPicPr>
              <p:cNvPr id="8" name="Picture 7">
                <a:extLst>
                  <a:ext uri="{FF2B5EF4-FFF2-40B4-BE49-F238E27FC236}">
                    <a16:creationId xmlns:a16="http://schemas.microsoft.com/office/drawing/2014/main" id="{9AFA7676-0B7E-192B-3A12-7F691F31720F}"/>
                  </a:ext>
                </a:extLst>
              </p:cNvPr>
              <p:cNvPicPr>
                <a:picLocks noChangeAspect="1"/>
              </p:cNvPicPr>
              <p:nvPr/>
            </p:nvPicPr>
            <p:blipFill>
              <a:blip r:embed="rId5"/>
              <a:srcRect l="6554" t="3757" r="4967" b="85354"/>
              <a:stretch/>
            </p:blipFill>
            <p:spPr>
              <a:xfrm>
                <a:off x="6096000" y="1841474"/>
                <a:ext cx="3864798" cy="331069"/>
              </a:xfrm>
              <a:prstGeom prst="rect">
                <a:avLst/>
              </a:prstGeom>
            </p:spPr>
          </p:pic>
          <p:pic>
            <p:nvPicPr>
              <p:cNvPr id="11" name="Picture 10">
                <a:extLst>
                  <a:ext uri="{FF2B5EF4-FFF2-40B4-BE49-F238E27FC236}">
                    <a16:creationId xmlns:a16="http://schemas.microsoft.com/office/drawing/2014/main" id="{59DE65B0-C154-9949-B7F3-48554AD4AC8A}"/>
                  </a:ext>
                </a:extLst>
              </p:cNvPr>
              <p:cNvPicPr>
                <a:picLocks noChangeAspect="1"/>
              </p:cNvPicPr>
              <p:nvPr/>
            </p:nvPicPr>
            <p:blipFill>
              <a:blip r:embed="rId5"/>
              <a:srcRect l="6554" t="71526" r="4967"/>
              <a:stretch/>
            </p:blipFill>
            <p:spPr>
              <a:xfrm>
                <a:off x="6203689" y="2996129"/>
                <a:ext cx="3864798" cy="865741"/>
              </a:xfrm>
              <a:prstGeom prst="rect">
                <a:avLst/>
              </a:prstGeom>
            </p:spPr>
          </p:pic>
          <p:pic>
            <p:nvPicPr>
              <p:cNvPr id="12" name="Picture 11">
                <a:extLst>
                  <a:ext uri="{FF2B5EF4-FFF2-40B4-BE49-F238E27FC236}">
                    <a16:creationId xmlns:a16="http://schemas.microsoft.com/office/drawing/2014/main" id="{38E5C67E-9C6F-71A6-DD08-D7732B19827F}"/>
                  </a:ext>
                </a:extLst>
              </p:cNvPr>
              <p:cNvPicPr>
                <a:picLocks noChangeAspect="1"/>
              </p:cNvPicPr>
              <p:nvPr/>
            </p:nvPicPr>
            <p:blipFill>
              <a:blip r:embed="rId5"/>
              <a:srcRect l="6554" t="27389" r="4967" b="42015"/>
              <a:stretch/>
            </p:blipFill>
            <p:spPr>
              <a:xfrm>
                <a:off x="6203689" y="2136938"/>
                <a:ext cx="3864798" cy="930234"/>
              </a:xfrm>
              <a:prstGeom prst="rect">
                <a:avLst/>
              </a:prstGeom>
            </p:spPr>
          </p:pic>
        </p:grpSp>
        <p:pic>
          <p:nvPicPr>
            <p:cNvPr id="10" name="Picture 9">
              <a:extLst>
                <a:ext uri="{FF2B5EF4-FFF2-40B4-BE49-F238E27FC236}">
                  <a16:creationId xmlns:a16="http://schemas.microsoft.com/office/drawing/2014/main" id="{573482A4-C24B-63BD-DEF7-5D7B5DFB6480}"/>
                </a:ext>
              </a:extLst>
            </p:cNvPr>
            <p:cNvPicPr>
              <a:picLocks noChangeAspect="1"/>
            </p:cNvPicPr>
            <p:nvPr/>
          </p:nvPicPr>
          <p:blipFill>
            <a:blip r:embed="rId6"/>
            <a:srcRect b="83288"/>
            <a:stretch/>
          </p:blipFill>
          <p:spPr>
            <a:xfrm>
              <a:off x="6276841" y="3622358"/>
              <a:ext cx="4037372" cy="629602"/>
            </a:xfrm>
            <a:prstGeom prst="rect">
              <a:avLst/>
            </a:prstGeom>
          </p:spPr>
        </p:pic>
        <p:pic>
          <p:nvPicPr>
            <p:cNvPr id="14" name="Picture 13">
              <a:extLst>
                <a:ext uri="{FF2B5EF4-FFF2-40B4-BE49-F238E27FC236}">
                  <a16:creationId xmlns:a16="http://schemas.microsoft.com/office/drawing/2014/main" id="{7107BEE7-4CBD-E3AE-BDA0-1B66D92FCF06}"/>
                </a:ext>
              </a:extLst>
            </p:cNvPr>
            <p:cNvPicPr>
              <a:picLocks noChangeAspect="1"/>
            </p:cNvPicPr>
            <p:nvPr/>
          </p:nvPicPr>
          <p:blipFill>
            <a:blip r:embed="rId6"/>
            <a:srcRect t="21095" b="11929"/>
            <a:stretch/>
          </p:blipFill>
          <p:spPr>
            <a:xfrm>
              <a:off x="6276841" y="4334760"/>
              <a:ext cx="4037372" cy="2523240"/>
            </a:xfrm>
            <a:prstGeom prst="rect">
              <a:avLst/>
            </a:prstGeom>
          </p:spPr>
        </p:pic>
      </p:grpSp>
      <p:sp>
        <p:nvSpPr>
          <p:cNvPr id="16" name="TextBox 15">
            <a:extLst>
              <a:ext uri="{FF2B5EF4-FFF2-40B4-BE49-F238E27FC236}">
                <a16:creationId xmlns:a16="http://schemas.microsoft.com/office/drawing/2014/main" id="{890D08BF-46B7-5446-7297-9C54A76EDA66}"/>
              </a:ext>
            </a:extLst>
          </p:cNvPr>
          <p:cNvSpPr txBox="1"/>
          <p:nvPr/>
        </p:nvSpPr>
        <p:spPr>
          <a:xfrm>
            <a:off x="3254065" y="6015696"/>
            <a:ext cx="2914946" cy="523220"/>
          </a:xfrm>
          <a:prstGeom prst="rect">
            <a:avLst/>
          </a:prstGeom>
          <a:noFill/>
        </p:spPr>
        <p:txBody>
          <a:bodyPr wrap="square">
            <a:spAutoFit/>
          </a:bodyPr>
          <a:lstStyle/>
          <a:p>
            <a:r>
              <a:rPr lang="en-US" sz="1400">
                <a:hlinkClick r:id="rId7"/>
              </a:rPr>
              <a:t>RFK Jr. is now HHS Secretary. What comes next?</a:t>
            </a:r>
            <a:endParaRPr lang="en-US" sz="1400"/>
          </a:p>
        </p:txBody>
      </p:sp>
      <p:pic>
        <p:nvPicPr>
          <p:cNvPr id="15" name="Picture 14">
            <a:extLst>
              <a:ext uri="{FF2B5EF4-FFF2-40B4-BE49-F238E27FC236}">
                <a16:creationId xmlns:a16="http://schemas.microsoft.com/office/drawing/2014/main" id="{59D678F4-BBE9-C2B7-15DE-9C6700D79FA2}"/>
              </a:ext>
            </a:extLst>
          </p:cNvPr>
          <p:cNvPicPr>
            <a:picLocks noChangeAspect="1"/>
          </p:cNvPicPr>
          <p:nvPr/>
        </p:nvPicPr>
        <p:blipFill>
          <a:blip r:embed="rId8"/>
          <a:stretch>
            <a:fillRect/>
          </a:stretch>
        </p:blipFill>
        <p:spPr>
          <a:xfrm>
            <a:off x="658085" y="4138003"/>
            <a:ext cx="8106906" cy="1733792"/>
          </a:xfrm>
          <a:prstGeom prst="rect">
            <a:avLst/>
          </a:prstGeom>
        </p:spPr>
      </p:pic>
      <p:pic>
        <p:nvPicPr>
          <p:cNvPr id="3" name="Graphic 2" descr="Chat bubble with solid fill">
            <a:extLst>
              <a:ext uri="{FF2B5EF4-FFF2-40B4-BE49-F238E27FC236}">
                <a16:creationId xmlns:a16="http://schemas.microsoft.com/office/drawing/2014/main" id="{20048234-DCB4-2AD8-280F-9E2D3A2D12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8530" y="435025"/>
            <a:ext cx="1061843" cy="1061843"/>
          </a:xfrm>
          <a:prstGeom prst="rect">
            <a:avLst/>
          </a:prstGeom>
        </p:spPr>
      </p:pic>
    </p:spTree>
    <p:extLst>
      <p:ext uri="{BB962C8B-B14F-4D97-AF65-F5344CB8AC3E}">
        <p14:creationId xmlns:p14="http://schemas.microsoft.com/office/powerpoint/2010/main" val="1236166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F9394-3B44-6AAE-EBB6-60900101765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B307AF-73DB-2CE3-6C61-3EC2F2DA79B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DBD16-8F52-45AC-8998-73485FE4613D}" type="slidenum">
              <a:rPr kumimoji="0" lang="en-US" sz="1000" b="0" i="0" u="none" strike="noStrike" kern="1200" cap="none" spc="0" normalizeH="0" baseline="0" noProof="0" smtClean="0">
                <a:ln>
                  <a:noFill/>
                </a:ln>
                <a:solidFill>
                  <a:prstClr val="black">
                    <a:tint val="75000"/>
                  </a:prst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a:ln>
                <a:noFill/>
              </a:ln>
              <a:solidFill>
                <a:prstClr val="black">
                  <a:tint val="75000"/>
                </a:prstClr>
              </a:solidFill>
              <a:effectLst/>
              <a:uLnTx/>
              <a:uFillTx/>
              <a:latin typeface="Franklin Gothic Book"/>
              <a:ea typeface="+mn-ea"/>
              <a:cs typeface="+mn-cs"/>
            </a:endParaRPr>
          </a:p>
        </p:txBody>
      </p:sp>
      <p:pic>
        <p:nvPicPr>
          <p:cNvPr id="7" name="Content Placeholder 6" descr="Chart&#10;&#10;AI-generated content may be incorrect.">
            <a:extLst>
              <a:ext uri="{FF2B5EF4-FFF2-40B4-BE49-F238E27FC236}">
                <a16:creationId xmlns:a16="http://schemas.microsoft.com/office/drawing/2014/main" id="{7696BDF5-8F71-3A80-C5B2-C04CEB1BBC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469764" y="58210"/>
            <a:ext cx="8726422" cy="6741580"/>
          </a:xfrm>
        </p:spPr>
      </p:pic>
    </p:spTree>
    <p:extLst>
      <p:ext uri="{BB962C8B-B14F-4D97-AF65-F5344CB8AC3E}">
        <p14:creationId xmlns:p14="http://schemas.microsoft.com/office/powerpoint/2010/main" val="29733051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F4A1A-EEA7-C90F-F63E-CC4A5ACD8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AE1481-C552-D37B-0369-0093804AD03C}"/>
              </a:ext>
            </a:extLst>
          </p:cNvPr>
          <p:cNvSpPr>
            <a:spLocks noGrp="1"/>
          </p:cNvSpPr>
          <p:nvPr>
            <p:ph type="title"/>
          </p:nvPr>
        </p:nvSpPr>
        <p:spPr/>
        <p:txBody>
          <a:bodyPr/>
          <a:lstStyle/>
          <a:p>
            <a:r>
              <a:rPr lang="en-US"/>
              <a:t>Childhood Vaccine Schedule Overhaul: What we know</a:t>
            </a:r>
          </a:p>
        </p:txBody>
      </p:sp>
      <p:sp>
        <p:nvSpPr>
          <p:cNvPr id="7" name="Content Placeholder 6">
            <a:extLst>
              <a:ext uri="{FF2B5EF4-FFF2-40B4-BE49-F238E27FC236}">
                <a16:creationId xmlns:a16="http://schemas.microsoft.com/office/drawing/2014/main" id="{87C5534C-E5FD-4EBA-4335-A22C00B31DAF}"/>
              </a:ext>
            </a:extLst>
          </p:cNvPr>
          <p:cNvSpPr>
            <a:spLocks noGrp="1"/>
          </p:cNvSpPr>
          <p:nvPr>
            <p:ph sz="half" idx="1"/>
          </p:nvPr>
        </p:nvSpPr>
        <p:spPr/>
        <p:txBody>
          <a:bodyPr>
            <a:normAutofit fontScale="92500" lnSpcReduction="10000"/>
          </a:bodyPr>
          <a:lstStyle/>
          <a:p>
            <a:r>
              <a:rPr lang="en-US" sz="2600"/>
              <a:t>CDC director must accept ACIP recommendations for them to become official CDC policy and a part of the immunization schedule. </a:t>
            </a:r>
          </a:p>
          <a:p>
            <a:endParaRPr lang="en-US"/>
          </a:p>
          <a:p>
            <a:r>
              <a:rPr lang="en-US" sz="2600"/>
              <a:t>CDC Director can choose to decline, amend or overrule them.</a:t>
            </a:r>
          </a:p>
          <a:p>
            <a:pPr marL="728663" lvl="1" indent="-342900"/>
            <a:r>
              <a:rPr lang="en-US"/>
              <a:t>In 2021, CDC Director Dr. Rochelle </a:t>
            </a:r>
            <a:r>
              <a:rPr lang="en-US" err="1"/>
              <a:t>Walensky</a:t>
            </a:r>
            <a:r>
              <a:rPr lang="en-US"/>
              <a:t> </a:t>
            </a:r>
            <a:r>
              <a:rPr lang="en-US">
                <a:hlinkClick r:id="rId3"/>
              </a:rPr>
              <a:t>overruled ACIP </a:t>
            </a:r>
            <a:r>
              <a:rPr lang="en-US"/>
              <a:t>and approved COVID-19 booster shots for people who work in high-risk environments.</a:t>
            </a:r>
          </a:p>
          <a:p>
            <a:endParaRPr lang="en-US"/>
          </a:p>
          <a:p>
            <a:endParaRPr lang="en-US"/>
          </a:p>
        </p:txBody>
      </p:sp>
      <p:sp>
        <p:nvSpPr>
          <p:cNvPr id="3" name="Content Placeholder 2">
            <a:extLst>
              <a:ext uri="{FF2B5EF4-FFF2-40B4-BE49-F238E27FC236}">
                <a16:creationId xmlns:a16="http://schemas.microsoft.com/office/drawing/2014/main" id="{B18B83B0-12C3-5E08-17D6-4439FD7921B7}"/>
              </a:ext>
            </a:extLst>
          </p:cNvPr>
          <p:cNvSpPr>
            <a:spLocks noGrp="1"/>
          </p:cNvSpPr>
          <p:nvPr>
            <p:ph sz="half" idx="2"/>
          </p:nvPr>
        </p:nvSpPr>
        <p:spPr/>
        <p:txBody>
          <a:bodyPr>
            <a:normAutofit fontScale="92500" lnSpcReduction="10000"/>
          </a:bodyPr>
          <a:lstStyle/>
          <a:p>
            <a:r>
              <a:rPr lang="en-US"/>
              <a:t>Childhood and adolescent schedules are also approved by:</a:t>
            </a:r>
          </a:p>
          <a:p>
            <a:pPr marL="342900" indent="-342900">
              <a:buFont typeface="Arial" panose="020B0604020202020204" pitchFamily="34" charset="0"/>
              <a:buChar char="•"/>
            </a:pPr>
            <a:r>
              <a:rPr lang="en-US"/>
              <a:t>American Academy of Pediatrics (AAP)</a:t>
            </a:r>
          </a:p>
          <a:p>
            <a:pPr marL="342900" indent="-342900">
              <a:buFont typeface="Arial" panose="020B0604020202020204" pitchFamily="34" charset="0"/>
              <a:buChar char="•"/>
            </a:pPr>
            <a:r>
              <a:rPr lang="en-US"/>
              <a:t>American Academy of Family Physicians (AAFP)</a:t>
            </a:r>
          </a:p>
          <a:p>
            <a:pPr marL="342900" indent="-342900">
              <a:buFont typeface="Arial" panose="020B0604020202020204" pitchFamily="34" charset="0"/>
              <a:buChar char="•"/>
            </a:pPr>
            <a:r>
              <a:rPr lang="en-US"/>
              <a:t>American College of Obstetricians and Gynecologists (ACOG)</a:t>
            </a:r>
          </a:p>
          <a:p>
            <a:pPr marL="342900" indent="-342900">
              <a:buFont typeface="Arial" panose="020B0604020202020204" pitchFamily="34" charset="0"/>
              <a:buChar char="•"/>
            </a:pPr>
            <a:endParaRPr lang="en-US"/>
          </a:p>
          <a:p>
            <a:r>
              <a:rPr lang="en-US"/>
              <a:t>Adult schedule is also approved by:</a:t>
            </a:r>
          </a:p>
          <a:p>
            <a:pPr marL="342900" indent="-342900">
              <a:buFont typeface="Arial" panose="020B0604020202020204" pitchFamily="34" charset="0"/>
              <a:buChar char="•"/>
            </a:pPr>
            <a:r>
              <a:rPr lang="en-US"/>
              <a:t>AAFP</a:t>
            </a:r>
          </a:p>
          <a:p>
            <a:pPr marL="342900" indent="-342900">
              <a:buFont typeface="Arial" panose="020B0604020202020204" pitchFamily="34" charset="0"/>
              <a:buChar char="•"/>
            </a:pPr>
            <a:r>
              <a:rPr lang="en-US"/>
              <a:t>ACOG</a:t>
            </a:r>
          </a:p>
          <a:p>
            <a:pPr marL="342900" indent="-342900">
              <a:buFont typeface="Arial" panose="020B0604020202020204" pitchFamily="34" charset="0"/>
              <a:buChar char="•"/>
            </a:pPr>
            <a:r>
              <a:rPr lang="en-US"/>
              <a:t>American College of Physicians</a:t>
            </a:r>
          </a:p>
          <a:p>
            <a:pPr marL="342900" indent="-342900">
              <a:buFont typeface="Arial" panose="020B0604020202020204" pitchFamily="34" charset="0"/>
              <a:buChar char="•"/>
            </a:pPr>
            <a:r>
              <a:rPr lang="en-US"/>
              <a:t>American College of Nurse-Midwives</a:t>
            </a:r>
          </a:p>
          <a:p>
            <a:endParaRPr lang="en-US"/>
          </a:p>
        </p:txBody>
      </p:sp>
      <p:sp>
        <p:nvSpPr>
          <p:cNvPr id="4" name="Slide Number Placeholder 3">
            <a:extLst>
              <a:ext uri="{FF2B5EF4-FFF2-40B4-BE49-F238E27FC236}">
                <a16:creationId xmlns:a16="http://schemas.microsoft.com/office/drawing/2014/main" id="{6424D0BA-8E0E-CDF2-10D1-A4C740F45896}"/>
              </a:ext>
            </a:extLst>
          </p:cNvPr>
          <p:cNvSpPr>
            <a:spLocks noGrp="1"/>
          </p:cNvSpPr>
          <p:nvPr>
            <p:ph type="sldNum" sz="quarter" idx="4"/>
          </p:nvPr>
        </p:nvSpPr>
        <p:spPr/>
        <p:txBody>
          <a:bodyPr/>
          <a:lstStyle/>
          <a:p>
            <a:fld id="{820DBD16-8F52-45AC-8998-73485FE4613D}" type="slidenum">
              <a:rPr lang="en-US" smtClean="0"/>
              <a:pPr/>
              <a:t>48</a:t>
            </a:fld>
            <a:endParaRPr lang="en-US"/>
          </a:p>
        </p:txBody>
      </p:sp>
      <p:sp>
        <p:nvSpPr>
          <p:cNvPr id="5" name="Footer Placeholder 4">
            <a:extLst>
              <a:ext uri="{FF2B5EF4-FFF2-40B4-BE49-F238E27FC236}">
                <a16:creationId xmlns:a16="http://schemas.microsoft.com/office/drawing/2014/main" id="{24F705E0-C84F-999E-4971-34B50D10D778}"/>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2548474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20318-7DF9-4AB9-86B0-6ACED4BE33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582443-AF74-E311-3383-2D849C24DBEC}"/>
              </a:ext>
            </a:extLst>
          </p:cNvPr>
          <p:cNvSpPr>
            <a:spLocks noGrp="1"/>
          </p:cNvSpPr>
          <p:nvPr>
            <p:ph type="title"/>
          </p:nvPr>
        </p:nvSpPr>
        <p:spPr/>
        <p:txBody>
          <a:bodyPr>
            <a:noAutofit/>
          </a:bodyPr>
          <a:lstStyle/>
          <a:p>
            <a:r>
              <a:rPr lang="en-US" sz="10400"/>
              <a:t>Vaccines for Children Program</a:t>
            </a:r>
          </a:p>
        </p:txBody>
      </p:sp>
      <p:sp>
        <p:nvSpPr>
          <p:cNvPr id="3" name="Text Placeholder 2">
            <a:extLst>
              <a:ext uri="{FF2B5EF4-FFF2-40B4-BE49-F238E27FC236}">
                <a16:creationId xmlns:a16="http://schemas.microsoft.com/office/drawing/2014/main" id="{3F45C33C-A123-213A-E6AE-0EC79C3A49B8}"/>
              </a:ext>
            </a:extLst>
          </p:cNvPr>
          <p:cNvSpPr>
            <a:spLocks noGrp="1"/>
          </p:cNvSpPr>
          <p:nvPr>
            <p:ph type="body" idx="1"/>
          </p:nvPr>
        </p:nvSpPr>
        <p:spPr>
          <a:solidFill>
            <a:schemeClr val="accent4"/>
          </a:solidFill>
        </p:spPr>
        <p:txBody>
          <a:bodyPr/>
          <a:lstStyle/>
          <a:p>
            <a:endParaRPr lang="en-US"/>
          </a:p>
        </p:txBody>
      </p:sp>
    </p:spTree>
    <p:extLst>
      <p:ext uri="{BB962C8B-B14F-4D97-AF65-F5344CB8AC3E}">
        <p14:creationId xmlns:p14="http://schemas.microsoft.com/office/powerpoint/2010/main" val="1714217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218963C-40CD-505C-DF76-D08E9F9567AC}"/>
              </a:ext>
            </a:extLst>
          </p:cNvPr>
          <p:cNvSpPr>
            <a:spLocks noGrp="1"/>
          </p:cNvSpPr>
          <p:nvPr>
            <p:ph type="title"/>
          </p:nvPr>
        </p:nvSpPr>
        <p:spPr/>
        <p:txBody>
          <a:bodyPr/>
          <a:lstStyle/>
          <a:p>
            <a:r>
              <a:rPr lang="en-US"/>
              <a:t>On The Rise</a:t>
            </a:r>
          </a:p>
        </p:txBody>
      </p:sp>
      <p:pic>
        <p:nvPicPr>
          <p:cNvPr id="12" name="Content Placeholder 11" descr="Icon&#10;&#10;AI-generated content may be incorrect.">
            <a:extLst>
              <a:ext uri="{FF2B5EF4-FFF2-40B4-BE49-F238E27FC236}">
                <a16:creationId xmlns:a16="http://schemas.microsoft.com/office/drawing/2014/main" id="{A56FA166-E79F-B6F1-7025-0BB7DD5D75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0331" y="1825625"/>
            <a:ext cx="4351338" cy="4351338"/>
          </a:xfrm>
        </p:spPr>
      </p:pic>
      <p:sp>
        <p:nvSpPr>
          <p:cNvPr id="5" name="Footer Placeholder 4">
            <a:extLst>
              <a:ext uri="{FF2B5EF4-FFF2-40B4-BE49-F238E27FC236}">
                <a16:creationId xmlns:a16="http://schemas.microsoft.com/office/drawing/2014/main" id="{C68F3A3C-050D-5040-7C9B-A6F286E82C6E}"/>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Vermont Department of Health</a:t>
            </a:r>
          </a:p>
        </p:txBody>
      </p:sp>
      <p:sp>
        <p:nvSpPr>
          <p:cNvPr id="4" name="Slide Number Placeholder 3">
            <a:extLst>
              <a:ext uri="{FF2B5EF4-FFF2-40B4-BE49-F238E27FC236}">
                <a16:creationId xmlns:a16="http://schemas.microsoft.com/office/drawing/2014/main" id="{F6AF66D9-F876-5044-CCB1-AA7E679A9D11}"/>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0DBD16-8F52-45AC-8998-73485FE4613D}" type="slidenum">
              <a:rPr lang="en-US" smtClean="0"/>
              <a:pPr/>
              <a:t>5</a:t>
            </a:fld>
            <a:endParaRPr lang="en-US"/>
          </a:p>
        </p:txBody>
      </p:sp>
    </p:spTree>
    <p:extLst>
      <p:ext uri="{BB962C8B-B14F-4D97-AF65-F5344CB8AC3E}">
        <p14:creationId xmlns:p14="http://schemas.microsoft.com/office/powerpoint/2010/main" val="12118863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6AEF7-9D12-3B41-D297-9C3C09E1BA8D}"/>
              </a:ext>
            </a:extLst>
          </p:cNvPr>
          <p:cNvSpPr>
            <a:spLocks noGrp="1"/>
          </p:cNvSpPr>
          <p:nvPr>
            <p:ph type="title"/>
          </p:nvPr>
        </p:nvSpPr>
        <p:spPr>
          <a:xfrm>
            <a:off x="1330373" y="303164"/>
            <a:ext cx="10515600" cy="1325563"/>
          </a:xfrm>
        </p:spPr>
        <p:txBody>
          <a:bodyPr/>
          <a:lstStyle/>
          <a:p>
            <a:r>
              <a:rPr lang="en-US"/>
              <a:t>Vaccines for Children Changes</a:t>
            </a:r>
          </a:p>
        </p:txBody>
      </p:sp>
      <p:pic>
        <p:nvPicPr>
          <p:cNvPr id="8" name="Content Placeholder 7">
            <a:extLst>
              <a:ext uri="{FF2B5EF4-FFF2-40B4-BE49-F238E27FC236}">
                <a16:creationId xmlns:a16="http://schemas.microsoft.com/office/drawing/2014/main" id="{A8FDAE5A-79E0-245E-F633-98F3545CD187}"/>
              </a:ext>
            </a:extLst>
          </p:cNvPr>
          <p:cNvPicPr>
            <a:picLocks noGrp="1" noChangeAspect="1"/>
          </p:cNvPicPr>
          <p:nvPr>
            <p:ph idx="1"/>
          </p:nvPr>
        </p:nvPicPr>
        <p:blipFill>
          <a:blip r:embed="rId3"/>
          <a:srcRect t="3078" r="16471" b="-3078"/>
          <a:stretch/>
        </p:blipFill>
        <p:spPr>
          <a:xfrm>
            <a:off x="560852" y="1987659"/>
            <a:ext cx="6723868" cy="2000529"/>
          </a:xfrm>
        </p:spPr>
      </p:pic>
      <p:sp>
        <p:nvSpPr>
          <p:cNvPr id="4" name="Slide Number Placeholder 3">
            <a:extLst>
              <a:ext uri="{FF2B5EF4-FFF2-40B4-BE49-F238E27FC236}">
                <a16:creationId xmlns:a16="http://schemas.microsoft.com/office/drawing/2014/main" id="{BA639A90-1BB4-826C-696D-64417777F0DC}"/>
              </a:ext>
            </a:extLst>
          </p:cNvPr>
          <p:cNvSpPr>
            <a:spLocks noGrp="1"/>
          </p:cNvSpPr>
          <p:nvPr>
            <p:ph type="sldNum" sz="quarter" idx="4"/>
          </p:nvPr>
        </p:nvSpPr>
        <p:spPr/>
        <p:txBody>
          <a:bodyPr/>
          <a:lstStyle/>
          <a:p>
            <a:fld id="{820DBD16-8F52-45AC-8998-73485FE4613D}" type="slidenum">
              <a:rPr lang="en-US" smtClean="0"/>
              <a:pPr/>
              <a:t>50</a:t>
            </a:fld>
            <a:endParaRPr lang="en-US"/>
          </a:p>
        </p:txBody>
      </p:sp>
      <p:sp>
        <p:nvSpPr>
          <p:cNvPr id="5" name="Footer Placeholder 4">
            <a:extLst>
              <a:ext uri="{FF2B5EF4-FFF2-40B4-BE49-F238E27FC236}">
                <a16:creationId xmlns:a16="http://schemas.microsoft.com/office/drawing/2014/main" id="{C21AA888-AB0F-C8B8-395D-9B997B776184}"/>
              </a:ext>
            </a:extLst>
          </p:cNvPr>
          <p:cNvSpPr>
            <a:spLocks noGrp="1"/>
          </p:cNvSpPr>
          <p:nvPr>
            <p:ph type="ftr" sz="quarter" idx="3"/>
          </p:nvPr>
        </p:nvSpPr>
        <p:spPr/>
        <p:txBody>
          <a:bodyPr/>
          <a:lstStyle/>
          <a:p>
            <a:r>
              <a:rPr lang="en-US"/>
              <a:t>Vermont Department of Health</a:t>
            </a:r>
          </a:p>
        </p:txBody>
      </p:sp>
      <p:pic>
        <p:nvPicPr>
          <p:cNvPr id="6" name="Graphic 5" descr="Chat bubble with solid fill">
            <a:extLst>
              <a:ext uri="{FF2B5EF4-FFF2-40B4-BE49-F238E27FC236}">
                <a16:creationId xmlns:a16="http://schemas.microsoft.com/office/drawing/2014/main" id="{D20F59CD-82F5-DDC5-5BCA-352B7919DE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8530" y="435025"/>
            <a:ext cx="1061843" cy="1061843"/>
          </a:xfrm>
          <a:prstGeom prst="rect">
            <a:avLst/>
          </a:prstGeom>
        </p:spPr>
      </p:pic>
      <p:pic>
        <p:nvPicPr>
          <p:cNvPr id="10" name="Picture 9">
            <a:extLst>
              <a:ext uri="{FF2B5EF4-FFF2-40B4-BE49-F238E27FC236}">
                <a16:creationId xmlns:a16="http://schemas.microsoft.com/office/drawing/2014/main" id="{35E17EAE-30A3-AF9E-A8F9-E57A53DFDBBF}"/>
              </a:ext>
            </a:extLst>
          </p:cNvPr>
          <p:cNvPicPr>
            <a:picLocks noChangeAspect="1"/>
          </p:cNvPicPr>
          <p:nvPr/>
        </p:nvPicPr>
        <p:blipFill>
          <a:blip r:embed="rId6"/>
          <a:stretch>
            <a:fillRect/>
          </a:stretch>
        </p:blipFill>
        <p:spPr>
          <a:xfrm>
            <a:off x="560852" y="4301852"/>
            <a:ext cx="6506483" cy="1562318"/>
          </a:xfrm>
          <a:prstGeom prst="rect">
            <a:avLst/>
          </a:prstGeom>
        </p:spPr>
      </p:pic>
    </p:spTree>
    <p:extLst>
      <p:ext uri="{BB962C8B-B14F-4D97-AF65-F5344CB8AC3E}">
        <p14:creationId xmlns:p14="http://schemas.microsoft.com/office/powerpoint/2010/main" val="3764989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46113-2B6B-AEB9-6D38-73A9B3D7D624}"/>
              </a:ext>
            </a:extLst>
          </p:cNvPr>
          <p:cNvSpPr>
            <a:spLocks noGrp="1"/>
          </p:cNvSpPr>
          <p:nvPr>
            <p:ph type="title"/>
          </p:nvPr>
        </p:nvSpPr>
        <p:spPr/>
        <p:txBody>
          <a:bodyPr/>
          <a:lstStyle/>
          <a:p>
            <a:r>
              <a:rPr lang="en-US"/>
              <a:t>Vaccines for Children: What we know</a:t>
            </a:r>
          </a:p>
        </p:txBody>
      </p:sp>
      <p:sp>
        <p:nvSpPr>
          <p:cNvPr id="3" name="Content Placeholder 2">
            <a:extLst>
              <a:ext uri="{FF2B5EF4-FFF2-40B4-BE49-F238E27FC236}">
                <a16:creationId xmlns:a16="http://schemas.microsoft.com/office/drawing/2014/main" id="{DA3BD08F-04E6-1163-C5F1-2F2EF3A465B2}"/>
              </a:ext>
            </a:extLst>
          </p:cNvPr>
          <p:cNvSpPr>
            <a:spLocks noGrp="1"/>
          </p:cNvSpPr>
          <p:nvPr>
            <p:ph sz="half" idx="1"/>
          </p:nvPr>
        </p:nvSpPr>
        <p:spPr>
          <a:xfrm>
            <a:off x="522513" y="1847854"/>
            <a:ext cx="5982789" cy="4351338"/>
          </a:xfrm>
        </p:spPr>
        <p:txBody>
          <a:bodyPr>
            <a:normAutofit fontScale="92500" lnSpcReduction="20000"/>
          </a:bodyPr>
          <a:lstStyle/>
          <a:p>
            <a:r>
              <a:rPr lang="en-US"/>
              <a:t>The VFC federal vaccine program created by Congress in 1993 </a:t>
            </a:r>
          </a:p>
          <a:p>
            <a:pPr marL="342900" indent="-342900">
              <a:buFont typeface="Arial" panose="020B0604020202020204" pitchFamily="34" charset="0"/>
              <a:buChar char="•"/>
            </a:pPr>
            <a:r>
              <a:rPr lang="en-US"/>
              <a:t>Entitlement program (a right granted by law)</a:t>
            </a:r>
          </a:p>
          <a:p>
            <a:pPr marL="342900" indent="-342900">
              <a:buFont typeface="Arial" panose="020B0604020202020204" pitchFamily="34" charset="0"/>
              <a:buChar char="•"/>
            </a:pPr>
            <a:r>
              <a:rPr lang="en-US"/>
              <a:t>Allows the CDC to purchase discounted vaccines and distribute them to state and local health agencies</a:t>
            </a:r>
          </a:p>
          <a:p>
            <a:pPr marL="342900" indent="-342900">
              <a:buFont typeface="Arial" panose="020B0604020202020204" pitchFamily="34" charset="0"/>
              <a:buChar char="•"/>
            </a:pPr>
            <a:r>
              <a:rPr lang="en-US"/>
              <a:t>Goal is to prevent vaccine-preventable diseases by removing cost barriers</a:t>
            </a:r>
          </a:p>
          <a:p>
            <a:pPr marL="342900" indent="-342900">
              <a:buFont typeface="Arial" panose="020B0604020202020204" pitchFamily="34" charset="0"/>
              <a:buChar char="•"/>
            </a:pPr>
            <a:r>
              <a:rPr lang="en-US"/>
              <a:t>VFC Program eligibility includes: younger than 19 years of age and one of the following: uninsured, Medicaid-eligible or Medicaid-enrolled, American Indian or Alaska Native, or underinsured</a:t>
            </a:r>
          </a:p>
          <a:p>
            <a:pPr marL="342900" indent="-342900">
              <a:buFont typeface="Arial" panose="020B0604020202020204" pitchFamily="34" charset="0"/>
              <a:buChar char="•"/>
            </a:pPr>
            <a:r>
              <a:rPr lang="en-US"/>
              <a:t>Federal government leadership has ability to add/remove vaccines to Vaccines for Children Program</a:t>
            </a:r>
          </a:p>
        </p:txBody>
      </p:sp>
      <p:pic>
        <p:nvPicPr>
          <p:cNvPr id="7" name="Content Placeholder 6">
            <a:extLst>
              <a:ext uri="{FF2B5EF4-FFF2-40B4-BE49-F238E27FC236}">
                <a16:creationId xmlns:a16="http://schemas.microsoft.com/office/drawing/2014/main" id="{A198443E-C392-7A44-E551-28226F669B82}"/>
              </a:ext>
            </a:extLst>
          </p:cNvPr>
          <p:cNvPicPr>
            <a:picLocks noGrp="1" noChangeAspect="1"/>
          </p:cNvPicPr>
          <p:nvPr>
            <p:ph sz="half" idx="2"/>
          </p:nvPr>
        </p:nvPicPr>
        <p:blipFill>
          <a:blip r:embed="rId3"/>
          <a:stretch>
            <a:fillRect/>
          </a:stretch>
        </p:blipFill>
        <p:spPr>
          <a:xfrm>
            <a:off x="7386981" y="2043340"/>
            <a:ext cx="4473345" cy="3756569"/>
          </a:xfrm>
          <a:prstGeom prst="rect">
            <a:avLst/>
          </a:prstGeom>
        </p:spPr>
      </p:pic>
      <p:sp>
        <p:nvSpPr>
          <p:cNvPr id="4" name="Slide Number Placeholder 3">
            <a:extLst>
              <a:ext uri="{FF2B5EF4-FFF2-40B4-BE49-F238E27FC236}">
                <a16:creationId xmlns:a16="http://schemas.microsoft.com/office/drawing/2014/main" id="{30770FEE-4B5F-2D9F-447F-70D1C2617A54}"/>
              </a:ext>
            </a:extLst>
          </p:cNvPr>
          <p:cNvSpPr>
            <a:spLocks noGrp="1"/>
          </p:cNvSpPr>
          <p:nvPr>
            <p:ph type="sldNum" sz="quarter" idx="4"/>
          </p:nvPr>
        </p:nvSpPr>
        <p:spPr/>
        <p:txBody>
          <a:bodyPr/>
          <a:lstStyle/>
          <a:p>
            <a:fld id="{820DBD16-8F52-45AC-8998-73485FE4613D}" type="slidenum">
              <a:rPr lang="en-US" smtClean="0"/>
              <a:pPr/>
              <a:t>51</a:t>
            </a:fld>
            <a:endParaRPr lang="en-US"/>
          </a:p>
        </p:txBody>
      </p:sp>
      <p:sp>
        <p:nvSpPr>
          <p:cNvPr id="5" name="Footer Placeholder 4">
            <a:extLst>
              <a:ext uri="{FF2B5EF4-FFF2-40B4-BE49-F238E27FC236}">
                <a16:creationId xmlns:a16="http://schemas.microsoft.com/office/drawing/2014/main" id="{115F84B6-17C9-EA5B-403D-0C024D20E007}"/>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2538682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3A52E9-1980-7FB0-250A-770819BC09A7}"/>
              </a:ext>
            </a:extLst>
          </p:cNvPr>
          <p:cNvSpPr>
            <a:spLocks noGrp="1"/>
          </p:cNvSpPr>
          <p:nvPr>
            <p:ph type="title"/>
          </p:nvPr>
        </p:nvSpPr>
        <p:spPr/>
        <p:txBody>
          <a:bodyPr/>
          <a:lstStyle/>
          <a:p>
            <a:r>
              <a:rPr lang="en-US"/>
              <a:t>Vermont Immunization Landscape</a:t>
            </a:r>
          </a:p>
        </p:txBody>
      </p:sp>
      <p:sp>
        <p:nvSpPr>
          <p:cNvPr id="3" name="Content Placeholder 2">
            <a:extLst>
              <a:ext uri="{FF2B5EF4-FFF2-40B4-BE49-F238E27FC236}">
                <a16:creationId xmlns:a16="http://schemas.microsoft.com/office/drawing/2014/main" id="{CC38BA27-EF3D-8891-3903-63CB6860D6FE}"/>
              </a:ext>
            </a:extLst>
          </p:cNvPr>
          <p:cNvSpPr>
            <a:spLocks noGrp="1"/>
          </p:cNvSpPr>
          <p:nvPr>
            <p:ph idx="1"/>
          </p:nvPr>
        </p:nvSpPr>
        <p:spPr/>
        <p:txBody>
          <a:bodyPr/>
          <a:lstStyle/>
          <a:p>
            <a:pPr marL="342900" indent="-342900">
              <a:buFont typeface="Arial" panose="020B0604020202020204" pitchFamily="34" charset="0"/>
              <a:buChar char="•"/>
            </a:pPr>
            <a:r>
              <a:rPr lang="en-US"/>
              <a:t>Vermont is a universal vaccine state (birth - 64 years), providing vaccines to enrolled providers at no cost for use with all patients, regardless of insurance status.</a:t>
            </a:r>
          </a:p>
          <a:p>
            <a:pPr marL="728663" lvl="1" indent="-342900"/>
            <a:r>
              <a:rPr lang="en-US"/>
              <a:t>Made possible by the Vermont Vaccine Purchasing Program (VVPP) </a:t>
            </a:r>
          </a:p>
          <a:p>
            <a:pPr lvl="1" indent="0">
              <a:buNone/>
            </a:pPr>
            <a:endParaRPr lang="en-US"/>
          </a:p>
          <a:p>
            <a:pPr marL="342900" indent="-342900">
              <a:buFont typeface="Arial" panose="020B0604020202020204" pitchFamily="34" charset="0"/>
              <a:buChar char="•"/>
            </a:pPr>
            <a:r>
              <a:rPr lang="en-US">
                <a:ea typeface="+mn-lt"/>
                <a:cs typeface="+mn-lt"/>
              </a:rPr>
              <a:t>Insurer funding is combined with federal funding to support the purchase of vaccines from the CDC federal contract at the lowest price. </a:t>
            </a:r>
          </a:p>
          <a:p>
            <a:pPr marL="728663" lvl="1" indent="-342900"/>
            <a:endParaRPr lang="en-US"/>
          </a:p>
          <a:p>
            <a:pPr marL="342900" indent="-342900">
              <a:buFont typeface="Arial" panose="020B0604020202020204" pitchFamily="34" charset="0"/>
              <a:buChar char="•"/>
            </a:pPr>
            <a:r>
              <a:rPr lang="en-US"/>
              <a:t>Vermont Vaccine Purchasing Program, </a:t>
            </a:r>
            <a:r>
              <a:rPr lang="en-US">
                <a:hlinkClick r:id="rId3"/>
              </a:rPr>
              <a:t>per statute</a:t>
            </a:r>
            <a:r>
              <a:rPr lang="en-US"/>
              <a:t>, is to administer an immunization program to ensure universal access to vaccines</a:t>
            </a:r>
          </a:p>
          <a:p>
            <a:pPr marL="728663" lvl="1" indent="-342900"/>
            <a:r>
              <a:rPr lang="en-US"/>
              <a:t>Immunizations is defined in statute as ACIP recommended vaccines</a:t>
            </a:r>
          </a:p>
          <a:p>
            <a:pPr marL="342900" indent="-342900"/>
            <a:endParaRPr lang="en-US"/>
          </a:p>
        </p:txBody>
      </p:sp>
      <p:sp>
        <p:nvSpPr>
          <p:cNvPr id="4" name="Slide Number Placeholder 3">
            <a:extLst>
              <a:ext uri="{FF2B5EF4-FFF2-40B4-BE49-F238E27FC236}">
                <a16:creationId xmlns:a16="http://schemas.microsoft.com/office/drawing/2014/main" id="{307875F4-4473-F4F6-BE2A-12835EE172F7}"/>
              </a:ext>
            </a:extLst>
          </p:cNvPr>
          <p:cNvSpPr>
            <a:spLocks noGrp="1"/>
          </p:cNvSpPr>
          <p:nvPr>
            <p:ph type="sldNum" sz="quarter" idx="4"/>
          </p:nvPr>
        </p:nvSpPr>
        <p:spPr/>
        <p:txBody>
          <a:bodyPr/>
          <a:lstStyle/>
          <a:p>
            <a:fld id="{820DBD16-8F52-45AC-8998-73485FE4613D}" type="slidenum">
              <a:rPr lang="en-US" smtClean="0"/>
              <a:pPr/>
              <a:t>52</a:t>
            </a:fld>
            <a:endParaRPr lang="en-US"/>
          </a:p>
        </p:txBody>
      </p:sp>
      <p:sp>
        <p:nvSpPr>
          <p:cNvPr id="5" name="Footer Placeholder 4">
            <a:extLst>
              <a:ext uri="{FF2B5EF4-FFF2-40B4-BE49-F238E27FC236}">
                <a16:creationId xmlns:a16="http://schemas.microsoft.com/office/drawing/2014/main" id="{0585E175-583A-3EC2-87F9-9A0104C45B45}"/>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17591412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408E6-0BE5-4785-87B8-E4129FEECA4F}"/>
              </a:ext>
            </a:extLst>
          </p:cNvPr>
          <p:cNvSpPr>
            <a:spLocks noGrp="1"/>
          </p:cNvSpPr>
          <p:nvPr>
            <p:ph type="title"/>
          </p:nvPr>
        </p:nvSpPr>
        <p:spPr/>
        <p:txBody>
          <a:bodyPr>
            <a:normAutofit/>
          </a:bodyPr>
          <a:lstStyle/>
          <a:p>
            <a:r>
              <a:rPr lang="en-US"/>
              <a:t>Immunization Program funding comes from multiple sources</a:t>
            </a:r>
          </a:p>
        </p:txBody>
      </p:sp>
      <p:sp>
        <p:nvSpPr>
          <p:cNvPr id="3" name="Content Placeholder 2">
            <a:extLst>
              <a:ext uri="{FF2B5EF4-FFF2-40B4-BE49-F238E27FC236}">
                <a16:creationId xmlns:a16="http://schemas.microsoft.com/office/drawing/2014/main" id="{77F39F8F-0B5D-4F98-BA87-17FBDBA4DEDB}"/>
              </a:ext>
            </a:extLst>
          </p:cNvPr>
          <p:cNvSpPr>
            <a:spLocks noGrp="1"/>
          </p:cNvSpPr>
          <p:nvPr>
            <p:ph idx="1"/>
          </p:nvPr>
        </p:nvSpPr>
        <p:spPr/>
        <p:txBody>
          <a:bodyPr>
            <a:normAutofit lnSpcReduction="10000"/>
          </a:bodyPr>
          <a:lstStyle/>
          <a:p>
            <a:pPr defTabSz="914400" eaLnBrk="0" fontAlgn="base" hangingPunct="0">
              <a:lnSpc>
                <a:spcPct val="100000"/>
              </a:lnSpc>
              <a:spcBef>
                <a:spcPts val="700"/>
              </a:spcBef>
              <a:spcAft>
                <a:spcPct val="0"/>
              </a:spcAft>
              <a:buClr>
                <a:srgbClr val="007934"/>
              </a:buClr>
              <a:buSzPct val="60000"/>
            </a:pPr>
            <a:r>
              <a:rPr lang="en-US" sz="2600" u="sng">
                <a:solidFill>
                  <a:prstClr val="black"/>
                </a:solidFill>
                <a:ea typeface="ＭＳ Ｐゴシック" charset="-128"/>
              </a:rPr>
              <a:t>Program Funding (including staff)</a:t>
            </a:r>
          </a:p>
          <a:p>
            <a:pPr marL="457200" indent="-457200" defTabSz="914400" eaLnBrk="0" fontAlgn="base" hangingPunct="0">
              <a:lnSpc>
                <a:spcPct val="100000"/>
              </a:lnSpc>
              <a:spcBef>
                <a:spcPts val="700"/>
              </a:spcBef>
              <a:spcAft>
                <a:spcPct val="0"/>
              </a:spcAft>
              <a:buClr>
                <a:srgbClr val="007934"/>
              </a:buClr>
              <a:buSzPct val="60000"/>
              <a:buFont typeface="Wingdings" panose="05000000000000000000" pitchFamily="2" charset="2"/>
              <a:buChar char="q"/>
            </a:pPr>
            <a:r>
              <a:rPr lang="en-US" sz="2000">
                <a:solidFill>
                  <a:prstClr val="black"/>
                </a:solidFill>
                <a:ea typeface="ＭＳ Ｐゴシック" charset="-128"/>
              </a:rPr>
              <a:t>Federal: CDC 70%</a:t>
            </a:r>
          </a:p>
          <a:p>
            <a:pPr marL="457200" indent="-457200" defTabSz="914400" eaLnBrk="0" fontAlgn="base" hangingPunct="0">
              <a:lnSpc>
                <a:spcPct val="100000"/>
              </a:lnSpc>
              <a:spcBef>
                <a:spcPts val="700"/>
              </a:spcBef>
              <a:spcAft>
                <a:spcPct val="0"/>
              </a:spcAft>
              <a:buClr>
                <a:srgbClr val="007934"/>
              </a:buClr>
              <a:buSzPct val="60000"/>
              <a:buFont typeface="Wingdings" panose="05000000000000000000" pitchFamily="2" charset="2"/>
              <a:buChar char="q"/>
            </a:pPr>
            <a:r>
              <a:rPr lang="en-US" sz="2000">
                <a:solidFill>
                  <a:prstClr val="black"/>
                </a:solidFill>
                <a:ea typeface="ＭＳ Ｐゴシック" charset="-128"/>
              </a:rPr>
              <a:t>State: Medicaid, General Funds 5%</a:t>
            </a:r>
          </a:p>
          <a:p>
            <a:pPr marL="457200" indent="-457200" defTabSz="914400" eaLnBrk="0" fontAlgn="base" hangingPunct="0">
              <a:lnSpc>
                <a:spcPct val="100000"/>
              </a:lnSpc>
              <a:spcBef>
                <a:spcPts val="700"/>
              </a:spcBef>
              <a:spcAft>
                <a:spcPct val="0"/>
              </a:spcAft>
              <a:buClr>
                <a:srgbClr val="007934"/>
              </a:buClr>
              <a:buSzPct val="60000"/>
              <a:buFont typeface="Wingdings" panose="05000000000000000000" pitchFamily="2" charset="2"/>
              <a:buChar char="q"/>
            </a:pPr>
            <a:r>
              <a:rPr lang="en-US" sz="2000">
                <a:solidFill>
                  <a:prstClr val="black"/>
                </a:solidFill>
                <a:ea typeface="ＭＳ Ｐゴシック" charset="-128"/>
              </a:rPr>
              <a:t>Health insurers - Vermont Vaccine Purchasing Program  25%</a:t>
            </a:r>
          </a:p>
          <a:p>
            <a:pPr defTabSz="914400" eaLnBrk="0" fontAlgn="base" hangingPunct="0">
              <a:lnSpc>
                <a:spcPct val="100000"/>
              </a:lnSpc>
              <a:spcBef>
                <a:spcPts val="700"/>
              </a:spcBef>
              <a:spcAft>
                <a:spcPct val="0"/>
              </a:spcAft>
              <a:buClr>
                <a:srgbClr val="007934"/>
              </a:buClr>
              <a:buSzPct val="60000"/>
            </a:pPr>
            <a:endParaRPr lang="en-US" sz="1800" u="sng">
              <a:solidFill>
                <a:prstClr val="black"/>
              </a:solidFill>
              <a:ea typeface="ＭＳ Ｐゴシック" charset="-128"/>
            </a:endParaRPr>
          </a:p>
          <a:p>
            <a:pPr defTabSz="914400" eaLnBrk="0" fontAlgn="base" hangingPunct="0">
              <a:lnSpc>
                <a:spcPct val="100000"/>
              </a:lnSpc>
              <a:spcBef>
                <a:spcPts val="700"/>
              </a:spcBef>
              <a:spcAft>
                <a:spcPct val="0"/>
              </a:spcAft>
              <a:buClr>
                <a:srgbClr val="007934"/>
              </a:buClr>
              <a:buSzPct val="60000"/>
            </a:pPr>
            <a:r>
              <a:rPr lang="en-US" sz="2600" u="sng">
                <a:solidFill>
                  <a:prstClr val="black"/>
                </a:solidFill>
                <a:ea typeface="ＭＳ Ｐゴシック" charset="-128"/>
              </a:rPr>
              <a:t>Vaccine Funding</a:t>
            </a:r>
          </a:p>
          <a:p>
            <a:pPr marL="319088" indent="-319088" defTabSz="914400" eaLnBrk="0" fontAlgn="base" hangingPunct="0">
              <a:lnSpc>
                <a:spcPct val="100000"/>
              </a:lnSpc>
              <a:spcBef>
                <a:spcPts val="700"/>
              </a:spcBef>
              <a:spcAft>
                <a:spcPct val="0"/>
              </a:spcAft>
              <a:buClr>
                <a:srgbClr val="007934"/>
              </a:buClr>
              <a:buSzPct val="60000"/>
              <a:buFont typeface="Wingdings" panose="05000000000000000000" pitchFamily="2" charset="2"/>
              <a:buChar char="q"/>
            </a:pPr>
            <a:r>
              <a:rPr lang="en-US" sz="2000">
                <a:solidFill>
                  <a:prstClr val="black"/>
                </a:solidFill>
                <a:ea typeface="ＭＳ Ｐゴシック" charset="-128"/>
              </a:rPr>
              <a:t>CDC </a:t>
            </a:r>
          </a:p>
          <a:p>
            <a:pPr marL="704851" lvl="1" indent="-319088" defTabSz="914400" eaLnBrk="0" fontAlgn="base" hangingPunct="0">
              <a:lnSpc>
                <a:spcPct val="100000"/>
              </a:lnSpc>
              <a:spcBef>
                <a:spcPts val="700"/>
              </a:spcBef>
              <a:spcAft>
                <a:spcPct val="0"/>
              </a:spcAft>
              <a:buClr>
                <a:srgbClr val="007934"/>
              </a:buClr>
              <a:buSzPct val="60000"/>
              <a:buFont typeface="Wingdings" panose="05000000000000000000" pitchFamily="2" charset="2"/>
              <a:buChar char="q"/>
            </a:pPr>
            <a:r>
              <a:rPr lang="en-US" sz="1600">
                <a:solidFill>
                  <a:prstClr val="black"/>
                </a:solidFill>
                <a:ea typeface="ＭＳ Ｐゴシック" charset="-128"/>
              </a:rPr>
              <a:t>Vaccine for Children – 54% of all pediatric vaccine costs</a:t>
            </a:r>
          </a:p>
          <a:p>
            <a:pPr marL="704851" lvl="1" indent="-319088" defTabSz="914400" eaLnBrk="0" fontAlgn="base" hangingPunct="0">
              <a:lnSpc>
                <a:spcPct val="100000"/>
              </a:lnSpc>
              <a:spcBef>
                <a:spcPts val="700"/>
              </a:spcBef>
              <a:spcAft>
                <a:spcPct val="0"/>
              </a:spcAft>
              <a:buClr>
                <a:srgbClr val="007934"/>
              </a:buClr>
              <a:buSzPct val="60000"/>
              <a:buFont typeface="Wingdings" panose="05000000000000000000" pitchFamily="2" charset="2"/>
              <a:buChar char="q"/>
            </a:pPr>
            <a:r>
              <a:rPr lang="en-US" sz="1600">
                <a:solidFill>
                  <a:prstClr val="black"/>
                </a:solidFill>
                <a:ea typeface="ＭＳ Ｐゴシック" charset="-128"/>
              </a:rPr>
              <a:t>317 –adult uninsured (approx. 10% of adult vaccine cost)</a:t>
            </a:r>
          </a:p>
          <a:p>
            <a:pPr marL="319088" indent="-319088" defTabSz="914400" eaLnBrk="0" fontAlgn="base" hangingPunct="0">
              <a:lnSpc>
                <a:spcPct val="100000"/>
              </a:lnSpc>
              <a:spcBef>
                <a:spcPts val="700"/>
              </a:spcBef>
              <a:spcAft>
                <a:spcPct val="0"/>
              </a:spcAft>
              <a:buClr>
                <a:srgbClr val="007934"/>
              </a:buClr>
              <a:buSzPct val="60000"/>
              <a:buFont typeface="Wingdings" charset="0"/>
              <a:buChar char=""/>
            </a:pPr>
            <a:r>
              <a:rPr lang="en-US" sz="2000">
                <a:solidFill>
                  <a:prstClr val="black"/>
                </a:solidFill>
                <a:ea typeface="ＭＳ Ｐゴシック" charset="-128"/>
              </a:rPr>
              <a:t>VVPP  </a:t>
            </a:r>
          </a:p>
          <a:p>
            <a:pPr marL="704851" lvl="1" indent="-319088" defTabSz="914400" eaLnBrk="0" fontAlgn="base" hangingPunct="0">
              <a:lnSpc>
                <a:spcPct val="100000"/>
              </a:lnSpc>
              <a:spcBef>
                <a:spcPts val="700"/>
              </a:spcBef>
              <a:spcAft>
                <a:spcPct val="0"/>
              </a:spcAft>
              <a:buClr>
                <a:srgbClr val="007934"/>
              </a:buClr>
              <a:buSzPct val="60000"/>
              <a:buFont typeface="Wingdings" charset="0"/>
              <a:buChar char=""/>
            </a:pPr>
            <a:r>
              <a:rPr lang="en-US" sz="1600">
                <a:solidFill>
                  <a:prstClr val="black"/>
                </a:solidFill>
                <a:ea typeface="ＭＳ Ｐゴシック" charset="-128"/>
              </a:rPr>
              <a:t>46% of pediatric </a:t>
            </a:r>
          </a:p>
          <a:p>
            <a:pPr marL="704851" lvl="1" indent="-319088" defTabSz="914400" eaLnBrk="0" fontAlgn="base" hangingPunct="0">
              <a:lnSpc>
                <a:spcPct val="100000"/>
              </a:lnSpc>
              <a:spcBef>
                <a:spcPts val="700"/>
              </a:spcBef>
              <a:spcAft>
                <a:spcPct val="0"/>
              </a:spcAft>
              <a:buClr>
                <a:srgbClr val="007934"/>
              </a:buClr>
              <a:buSzPct val="60000"/>
              <a:buFont typeface="Wingdings" charset="0"/>
              <a:buChar char=""/>
            </a:pPr>
            <a:r>
              <a:rPr lang="en-US" sz="1600">
                <a:solidFill>
                  <a:prstClr val="black"/>
                </a:solidFill>
                <a:ea typeface="ＭＳ Ｐゴシック" charset="-128"/>
              </a:rPr>
              <a:t>90% of adult (19-64) vaccine costs </a:t>
            </a:r>
          </a:p>
          <a:p>
            <a:endParaRPr lang="en-US"/>
          </a:p>
        </p:txBody>
      </p:sp>
      <p:sp>
        <p:nvSpPr>
          <p:cNvPr id="4" name="Slide Number Placeholder 3">
            <a:extLst>
              <a:ext uri="{FF2B5EF4-FFF2-40B4-BE49-F238E27FC236}">
                <a16:creationId xmlns:a16="http://schemas.microsoft.com/office/drawing/2014/main" id="{ED0A2F5A-6721-41C7-84DE-FA768A2DBED1}"/>
              </a:ext>
            </a:extLst>
          </p:cNvPr>
          <p:cNvSpPr>
            <a:spLocks noGrp="1"/>
          </p:cNvSpPr>
          <p:nvPr>
            <p:ph type="sldNum" sz="quarter" idx="4"/>
          </p:nvPr>
        </p:nvSpPr>
        <p:spPr/>
        <p:txBody>
          <a:bodyPr/>
          <a:lstStyle/>
          <a:p>
            <a:fld id="{820DBD16-8F52-45AC-8998-73485FE4613D}" type="slidenum">
              <a:rPr lang="en-US" smtClean="0"/>
              <a:pPr/>
              <a:t>53</a:t>
            </a:fld>
            <a:endParaRPr lang="en-US"/>
          </a:p>
        </p:txBody>
      </p:sp>
      <p:sp>
        <p:nvSpPr>
          <p:cNvPr id="5" name="Footer Placeholder 4">
            <a:extLst>
              <a:ext uri="{FF2B5EF4-FFF2-40B4-BE49-F238E27FC236}">
                <a16:creationId xmlns:a16="http://schemas.microsoft.com/office/drawing/2014/main" id="{8F10C640-5880-47A7-BF24-0D16A8F82A2A}"/>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3276510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616C9-9791-A137-E29E-2089CBE65C7B}"/>
              </a:ext>
            </a:extLst>
          </p:cNvPr>
          <p:cNvSpPr>
            <a:spLocks noGrp="1"/>
          </p:cNvSpPr>
          <p:nvPr>
            <p:ph type="title"/>
          </p:nvPr>
        </p:nvSpPr>
        <p:spPr/>
        <p:txBody>
          <a:bodyPr/>
          <a:lstStyle/>
          <a:p>
            <a:r>
              <a:rPr lang="en-US"/>
              <a:t>What we know</a:t>
            </a:r>
          </a:p>
        </p:txBody>
      </p:sp>
      <p:sp>
        <p:nvSpPr>
          <p:cNvPr id="3" name="Content Placeholder 2">
            <a:extLst>
              <a:ext uri="{FF2B5EF4-FFF2-40B4-BE49-F238E27FC236}">
                <a16:creationId xmlns:a16="http://schemas.microsoft.com/office/drawing/2014/main" id="{BDEDEA74-2F9F-E248-F902-F326531EDFE1}"/>
              </a:ext>
            </a:extLst>
          </p:cNvPr>
          <p:cNvSpPr>
            <a:spLocks noGrp="1"/>
          </p:cNvSpPr>
          <p:nvPr>
            <p:ph idx="1"/>
          </p:nvPr>
        </p:nvSpPr>
        <p:spPr/>
        <p:txBody>
          <a:bodyPr/>
          <a:lstStyle/>
          <a:p>
            <a:r>
              <a:rPr lang="en-US" b="1"/>
              <a:t>Immunization Program is proactively planning and preparing</a:t>
            </a:r>
          </a:p>
          <a:p>
            <a:pPr marL="342900" indent="-342900">
              <a:buFont typeface="Arial" panose="020B0604020202020204" pitchFamily="34" charset="0"/>
              <a:buChar char="•"/>
            </a:pPr>
            <a:r>
              <a:rPr lang="en-US"/>
              <a:t>Collaborating with national partners</a:t>
            </a:r>
          </a:p>
          <a:p>
            <a:pPr marL="342900" indent="-342900">
              <a:buFont typeface="Arial" panose="020B0604020202020204" pitchFamily="34" charset="0"/>
              <a:buChar char="•"/>
            </a:pPr>
            <a:r>
              <a:rPr lang="en-US"/>
              <a:t>Working with Vermont Department of Health Leadership </a:t>
            </a:r>
          </a:p>
          <a:p>
            <a:endParaRPr lang="en-US"/>
          </a:p>
          <a:p>
            <a:r>
              <a:rPr lang="en-US" b="1"/>
              <a:t>Keep in mind…</a:t>
            </a:r>
          </a:p>
          <a:p>
            <a:pPr marL="342900" indent="-342900">
              <a:buFont typeface="Arial" panose="020B0604020202020204" pitchFamily="34" charset="0"/>
              <a:buChar char="•"/>
            </a:pPr>
            <a:r>
              <a:rPr lang="en-US"/>
              <a:t>Many insurers covered vaccines prior to the Affordable Care Act.</a:t>
            </a:r>
          </a:p>
          <a:p>
            <a:pPr marL="342900" indent="-342900">
              <a:buFont typeface="Arial" panose="020B0604020202020204" pitchFamily="34" charset="0"/>
              <a:buChar char="•"/>
            </a:pPr>
            <a:r>
              <a:rPr lang="en-US"/>
              <a:t>AAP, ACOG, AAFP and other national partners are vaccine champions.</a:t>
            </a:r>
          </a:p>
          <a:p>
            <a:pPr marL="342900" indent="-342900">
              <a:buFont typeface="Arial" panose="020B0604020202020204" pitchFamily="34" charset="0"/>
              <a:buChar char="•"/>
            </a:pPr>
            <a:r>
              <a:rPr lang="en-US"/>
              <a:t>Vermont has a long history of a strong state immunization program. </a:t>
            </a:r>
          </a:p>
        </p:txBody>
      </p:sp>
      <p:sp>
        <p:nvSpPr>
          <p:cNvPr id="4" name="Footer Placeholder 3">
            <a:extLst>
              <a:ext uri="{FF2B5EF4-FFF2-40B4-BE49-F238E27FC236}">
                <a16:creationId xmlns:a16="http://schemas.microsoft.com/office/drawing/2014/main" id="{69FBF34A-D06C-AEE1-BE83-88CA1F30315A}"/>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BB95606F-D8B7-8054-034D-E93B6BED2BB6}"/>
              </a:ext>
            </a:extLst>
          </p:cNvPr>
          <p:cNvSpPr>
            <a:spLocks noGrp="1"/>
          </p:cNvSpPr>
          <p:nvPr>
            <p:ph type="sldNum" sz="quarter" idx="4"/>
          </p:nvPr>
        </p:nvSpPr>
        <p:spPr/>
        <p:txBody>
          <a:bodyPr/>
          <a:lstStyle/>
          <a:p>
            <a:fld id="{820DBD16-8F52-45AC-8998-73485FE4613D}" type="slidenum">
              <a:rPr lang="en-US" smtClean="0"/>
              <a:pPr/>
              <a:t>54</a:t>
            </a:fld>
            <a:endParaRPr lang="en-US"/>
          </a:p>
        </p:txBody>
      </p:sp>
    </p:spTree>
    <p:extLst>
      <p:ext uri="{BB962C8B-B14F-4D97-AF65-F5344CB8AC3E}">
        <p14:creationId xmlns:p14="http://schemas.microsoft.com/office/powerpoint/2010/main" val="26956365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96D3AA-9DD8-0C37-0580-E162B78E0048}"/>
              </a:ext>
            </a:extLst>
          </p:cNvPr>
          <p:cNvSpPr>
            <a:spLocks noGrp="1"/>
          </p:cNvSpPr>
          <p:nvPr>
            <p:ph type="title"/>
          </p:nvPr>
        </p:nvSpPr>
        <p:spPr>
          <a:xfrm>
            <a:off x="1213816" y="268003"/>
            <a:ext cx="10515600" cy="1325563"/>
          </a:xfrm>
        </p:spPr>
        <p:txBody>
          <a:bodyPr/>
          <a:lstStyle/>
          <a:p>
            <a:r>
              <a:rPr lang="en-US"/>
              <a:t>FDA Changes</a:t>
            </a:r>
          </a:p>
        </p:txBody>
      </p:sp>
      <p:pic>
        <p:nvPicPr>
          <p:cNvPr id="3" name="Content Placeholder 2">
            <a:extLst>
              <a:ext uri="{FF2B5EF4-FFF2-40B4-BE49-F238E27FC236}">
                <a16:creationId xmlns:a16="http://schemas.microsoft.com/office/drawing/2014/main" id="{249222B2-B23B-50F2-F853-232CF3880F12}"/>
              </a:ext>
            </a:extLst>
          </p:cNvPr>
          <p:cNvPicPr>
            <a:picLocks noGrp="1" noChangeAspect="1"/>
          </p:cNvPicPr>
          <p:nvPr>
            <p:ph idx="1"/>
          </p:nvPr>
        </p:nvPicPr>
        <p:blipFill>
          <a:blip r:embed="rId3"/>
          <a:stretch>
            <a:fillRect/>
          </a:stretch>
        </p:blipFill>
        <p:spPr>
          <a:xfrm>
            <a:off x="617256" y="1877812"/>
            <a:ext cx="3719243" cy="1782055"/>
          </a:xfrm>
        </p:spPr>
      </p:pic>
      <p:pic>
        <p:nvPicPr>
          <p:cNvPr id="7" name="Picture 6">
            <a:extLst>
              <a:ext uri="{FF2B5EF4-FFF2-40B4-BE49-F238E27FC236}">
                <a16:creationId xmlns:a16="http://schemas.microsoft.com/office/drawing/2014/main" id="{3AD23728-4E6F-0F6D-B3EE-6C72ABC76775}"/>
              </a:ext>
            </a:extLst>
          </p:cNvPr>
          <p:cNvPicPr>
            <a:picLocks noChangeAspect="1"/>
          </p:cNvPicPr>
          <p:nvPr/>
        </p:nvPicPr>
        <p:blipFill>
          <a:blip r:embed="rId4"/>
          <a:stretch>
            <a:fillRect/>
          </a:stretch>
        </p:blipFill>
        <p:spPr>
          <a:xfrm>
            <a:off x="5514433" y="1974510"/>
            <a:ext cx="3458058" cy="1066949"/>
          </a:xfrm>
          <a:prstGeom prst="rect">
            <a:avLst/>
          </a:prstGeom>
        </p:spPr>
      </p:pic>
      <p:pic>
        <p:nvPicPr>
          <p:cNvPr id="9" name="Picture 8">
            <a:extLst>
              <a:ext uri="{FF2B5EF4-FFF2-40B4-BE49-F238E27FC236}">
                <a16:creationId xmlns:a16="http://schemas.microsoft.com/office/drawing/2014/main" id="{192FF3B8-0CEA-D2B1-4AAE-7154E20A5CCA}"/>
              </a:ext>
            </a:extLst>
          </p:cNvPr>
          <p:cNvPicPr>
            <a:picLocks noChangeAspect="1"/>
          </p:cNvPicPr>
          <p:nvPr/>
        </p:nvPicPr>
        <p:blipFill>
          <a:blip r:embed="rId5"/>
          <a:srcRect t="11387" r="6012"/>
          <a:stretch/>
        </p:blipFill>
        <p:spPr>
          <a:xfrm>
            <a:off x="617256" y="4040811"/>
            <a:ext cx="6440199" cy="1373764"/>
          </a:xfrm>
          <a:prstGeom prst="rect">
            <a:avLst/>
          </a:prstGeom>
        </p:spPr>
      </p:pic>
      <p:pic>
        <p:nvPicPr>
          <p:cNvPr id="2" name="Graphic 1" descr="Chat bubble with solid fill">
            <a:extLst>
              <a:ext uri="{FF2B5EF4-FFF2-40B4-BE49-F238E27FC236}">
                <a16:creationId xmlns:a16="http://schemas.microsoft.com/office/drawing/2014/main" id="{43CB82DA-5352-87E4-B3FE-6DA1762910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530" y="435025"/>
            <a:ext cx="1061843" cy="1061843"/>
          </a:xfrm>
          <a:prstGeom prst="rect">
            <a:avLst/>
          </a:prstGeom>
        </p:spPr>
      </p:pic>
      <p:pic>
        <p:nvPicPr>
          <p:cNvPr id="6" name="Picture 5">
            <a:extLst>
              <a:ext uri="{FF2B5EF4-FFF2-40B4-BE49-F238E27FC236}">
                <a16:creationId xmlns:a16="http://schemas.microsoft.com/office/drawing/2014/main" id="{2DD8A7E5-A5B2-C422-0BAF-E7FA4C346813}"/>
              </a:ext>
            </a:extLst>
          </p:cNvPr>
          <p:cNvPicPr>
            <a:picLocks noChangeAspect="1"/>
          </p:cNvPicPr>
          <p:nvPr/>
        </p:nvPicPr>
        <p:blipFill>
          <a:blip r:embed="rId8"/>
          <a:srcRect l="6861" r="4007"/>
          <a:stretch/>
        </p:blipFill>
        <p:spPr>
          <a:xfrm>
            <a:off x="6855220" y="3041459"/>
            <a:ext cx="4561114" cy="1779476"/>
          </a:xfrm>
          <a:prstGeom prst="rect">
            <a:avLst/>
          </a:prstGeom>
        </p:spPr>
      </p:pic>
    </p:spTree>
    <p:extLst>
      <p:ext uri="{BB962C8B-B14F-4D97-AF65-F5344CB8AC3E}">
        <p14:creationId xmlns:p14="http://schemas.microsoft.com/office/powerpoint/2010/main" val="1298024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A7342-1851-9F9D-6067-9854C2F558C1}"/>
              </a:ext>
            </a:extLst>
          </p:cNvPr>
          <p:cNvSpPr>
            <a:spLocks noGrp="1"/>
          </p:cNvSpPr>
          <p:nvPr>
            <p:ph type="title"/>
          </p:nvPr>
        </p:nvSpPr>
        <p:spPr/>
        <p:txBody>
          <a:bodyPr/>
          <a:lstStyle/>
          <a:p>
            <a:r>
              <a:rPr lang="en-US"/>
              <a:t>FDA Changes: What we know</a:t>
            </a:r>
          </a:p>
        </p:txBody>
      </p:sp>
      <p:sp>
        <p:nvSpPr>
          <p:cNvPr id="3" name="Content Placeholder 2">
            <a:extLst>
              <a:ext uri="{FF2B5EF4-FFF2-40B4-BE49-F238E27FC236}">
                <a16:creationId xmlns:a16="http://schemas.microsoft.com/office/drawing/2014/main" id="{FDB785BE-B03A-BAE9-C3A5-216B123A7AE8}"/>
              </a:ext>
            </a:extLst>
          </p:cNvPr>
          <p:cNvSpPr>
            <a:spLocks noGrp="1"/>
          </p:cNvSpPr>
          <p:nvPr>
            <p:ph idx="1"/>
          </p:nvPr>
        </p:nvSpPr>
        <p:spPr/>
        <p:txBody>
          <a:bodyPr>
            <a:normAutofit/>
          </a:bodyPr>
          <a:lstStyle/>
          <a:p>
            <a:r>
              <a:rPr lang="en-US" b="1"/>
              <a:t>Role of FDA </a:t>
            </a:r>
            <a:r>
              <a:rPr lang="en-US"/>
              <a:t>(Food and Drug Administration):</a:t>
            </a:r>
          </a:p>
          <a:p>
            <a:pPr marL="342900" indent="-342900">
              <a:buFont typeface="Arial" panose="020B0604020202020204" pitchFamily="34" charset="0"/>
              <a:buChar char="•"/>
            </a:pPr>
            <a:r>
              <a:rPr lang="en-US"/>
              <a:t>Ensure the safety, efficacy, and security of human and veterinary drugs, biological products, and medical devices </a:t>
            </a:r>
          </a:p>
          <a:p>
            <a:pPr marL="342900" indent="-342900">
              <a:buFont typeface="Arial" panose="020B0604020202020204" pitchFamily="34" charset="0"/>
              <a:buChar char="•"/>
            </a:pPr>
            <a:r>
              <a:rPr lang="en-US"/>
              <a:t>Help speed innovations to make medical products more effective, safer and more affordable</a:t>
            </a:r>
          </a:p>
          <a:p>
            <a:pPr marL="342900" indent="-342900">
              <a:buFont typeface="Arial" panose="020B0604020202020204" pitchFamily="34" charset="0"/>
              <a:buChar char="•"/>
            </a:pPr>
            <a:r>
              <a:rPr lang="en-US"/>
              <a:t>Help public get accurate, science-based information</a:t>
            </a:r>
          </a:p>
          <a:p>
            <a:pPr marL="342900" indent="-342900">
              <a:buFont typeface="Arial" panose="020B0604020202020204" pitchFamily="34" charset="0"/>
              <a:buChar char="•"/>
            </a:pPr>
            <a:endParaRPr lang="en-US"/>
          </a:p>
          <a:p>
            <a:r>
              <a:rPr lang="en-US" b="1"/>
              <a:t>Vaccines:</a:t>
            </a:r>
          </a:p>
          <a:p>
            <a:pPr marL="342900" indent="-342900">
              <a:buFont typeface="Arial" panose="020B0604020202020204" pitchFamily="34" charset="0"/>
              <a:buChar char="•"/>
            </a:pPr>
            <a:r>
              <a:rPr lang="en-US"/>
              <a:t>Oversees review of the safety and efficacy of candidate vaccines</a:t>
            </a:r>
          </a:p>
          <a:p>
            <a:pPr marL="342900" indent="-342900">
              <a:buFont typeface="Arial" panose="020B0604020202020204" pitchFamily="34" charset="0"/>
              <a:buChar char="•"/>
            </a:pPr>
            <a:r>
              <a:rPr lang="en-US"/>
              <a:t>Authorized to determine whether vaccines are approved for use </a:t>
            </a:r>
          </a:p>
          <a:p>
            <a:endParaRPr lang="en-US"/>
          </a:p>
        </p:txBody>
      </p:sp>
      <p:sp>
        <p:nvSpPr>
          <p:cNvPr id="4" name="Slide Number Placeholder 3">
            <a:extLst>
              <a:ext uri="{FF2B5EF4-FFF2-40B4-BE49-F238E27FC236}">
                <a16:creationId xmlns:a16="http://schemas.microsoft.com/office/drawing/2014/main" id="{E10D16BA-39BB-4CC7-7B07-AF4B05F96198}"/>
              </a:ext>
            </a:extLst>
          </p:cNvPr>
          <p:cNvSpPr>
            <a:spLocks noGrp="1"/>
          </p:cNvSpPr>
          <p:nvPr>
            <p:ph type="sldNum" sz="quarter" idx="4"/>
          </p:nvPr>
        </p:nvSpPr>
        <p:spPr/>
        <p:txBody>
          <a:bodyPr/>
          <a:lstStyle/>
          <a:p>
            <a:fld id="{820DBD16-8F52-45AC-8998-73485FE4613D}" type="slidenum">
              <a:rPr lang="en-US" smtClean="0"/>
              <a:pPr/>
              <a:t>56</a:t>
            </a:fld>
            <a:endParaRPr lang="en-US"/>
          </a:p>
        </p:txBody>
      </p:sp>
      <p:sp>
        <p:nvSpPr>
          <p:cNvPr id="5" name="Footer Placeholder 4">
            <a:extLst>
              <a:ext uri="{FF2B5EF4-FFF2-40B4-BE49-F238E27FC236}">
                <a16:creationId xmlns:a16="http://schemas.microsoft.com/office/drawing/2014/main" id="{781C1B72-C09C-680B-57AE-ED28F21A0CCC}"/>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3951119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CADBB-A5F1-63F1-1837-461BB3E562D2}"/>
              </a:ext>
            </a:extLst>
          </p:cNvPr>
          <p:cNvSpPr>
            <a:spLocks noGrp="1"/>
          </p:cNvSpPr>
          <p:nvPr>
            <p:ph type="title"/>
          </p:nvPr>
        </p:nvSpPr>
        <p:spPr/>
        <p:txBody>
          <a:bodyPr/>
          <a:lstStyle/>
          <a:p>
            <a:r>
              <a:rPr lang="en-US"/>
              <a:t>FDA Changes: What we know</a:t>
            </a:r>
          </a:p>
        </p:txBody>
      </p:sp>
      <p:sp>
        <p:nvSpPr>
          <p:cNvPr id="3" name="Content Placeholder 2">
            <a:extLst>
              <a:ext uri="{FF2B5EF4-FFF2-40B4-BE49-F238E27FC236}">
                <a16:creationId xmlns:a16="http://schemas.microsoft.com/office/drawing/2014/main" id="{156DA81B-9B24-8EF8-F06B-7E5A01D3166A}"/>
              </a:ext>
            </a:extLst>
          </p:cNvPr>
          <p:cNvSpPr>
            <a:spLocks noGrp="1"/>
          </p:cNvSpPr>
          <p:nvPr>
            <p:ph idx="1"/>
          </p:nvPr>
        </p:nvSpPr>
        <p:spPr/>
        <p:txBody>
          <a:bodyPr>
            <a:normAutofit fontScale="92500"/>
          </a:bodyPr>
          <a:lstStyle/>
          <a:p>
            <a:r>
              <a:rPr lang="en-US" b="1"/>
              <a:t>Vaccines and Related Biological Products Advisory Committee (VRBPAC)</a:t>
            </a:r>
          </a:p>
          <a:p>
            <a:r>
              <a:rPr lang="en-US"/>
              <a:t>Advisory body of external experts to provide input into vaccine policy decisions during vaccine reviews. (Link to </a:t>
            </a:r>
            <a:r>
              <a:rPr lang="en-US">
                <a:hlinkClick r:id="rId3"/>
              </a:rPr>
              <a:t>VRBPAC Charter</a:t>
            </a:r>
            <a:r>
              <a:rPr lang="en-US"/>
              <a:t>)</a:t>
            </a:r>
          </a:p>
          <a:p>
            <a:pPr marL="342900" indent="-342900">
              <a:buFont typeface="Arial" panose="020B0604020202020204" pitchFamily="34" charset="0"/>
              <a:buChar char="•"/>
            </a:pPr>
            <a:r>
              <a:rPr lang="en-US"/>
              <a:t>Reviews and evaluates data concerning safety, effectiveness and appropriate use of vaccines and related biological products</a:t>
            </a:r>
          </a:p>
          <a:p>
            <a:pPr marL="342900" indent="-342900">
              <a:buFont typeface="Arial" panose="020B0604020202020204" pitchFamily="34" charset="0"/>
              <a:buChar char="•"/>
            </a:pPr>
            <a:r>
              <a:rPr lang="en-US"/>
              <a:t>Considers “quality and relevance of FDA’s research program which provides scientific support for the regulation of these products and makes appropriate recommendations to the Commissioner of Food and Drugs”</a:t>
            </a:r>
          </a:p>
          <a:p>
            <a:pPr marL="342900" indent="-342900">
              <a:buFont typeface="Arial" panose="020B0604020202020204" pitchFamily="34" charset="0"/>
              <a:buChar char="•"/>
            </a:pPr>
            <a:endParaRPr lang="en-US"/>
          </a:p>
          <a:p>
            <a:r>
              <a:rPr lang="en-US" b="1"/>
              <a:t>VRBPAC Membership</a:t>
            </a:r>
          </a:p>
          <a:p>
            <a:r>
              <a:rPr lang="en-US"/>
              <a:t>VRBPAC has a core of 15 voting members including the Chair. FDA Commissioner or designee selects VRBPAC members and has ability to replace members. </a:t>
            </a:r>
          </a:p>
          <a:p>
            <a:endParaRPr lang="en-US"/>
          </a:p>
        </p:txBody>
      </p:sp>
      <p:sp>
        <p:nvSpPr>
          <p:cNvPr id="4" name="Footer Placeholder 3">
            <a:extLst>
              <a:ext uri="{FF2B5EF4-FFF2-40B4-BE49-F238E27FC236}">
                <a16:creationId xmlns:a16="http://schemas.microsoft.com/office/drawing/2014/main" id="{7F43B0B8-1F72-8CAF-6BDC-E2E5B3ECF19B}"/>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A87905AD-D12C-9F08-9000-FD027862895E}"/>
              </a:ext>
            </a:extLst>
          </p:cNvPr>
          <p:cNvSpPr>
            <a:spLocks noGrp="1"/>
          </p:cNvSpPr>
          <p:nvPr>
            <p:ph type="sldNum" sz="quarter" idx="4"/>
          </p:nvPr>
        </p:nvSpPr>
        <p:spPr/>
        <p:txBody>
          <a:bodyPr/>
          <a:lstStyle/>
          <a:p>
            <a:fld id="{820DBD16-8F52-45AC-8998-73485FE4613D}" type="slidenum">
              <a:rPr lang="en-US" smtClean="0"/>
              <a:pPr/>
              <a:t>57</a:t>
            </a:fld>
            <a:endParaRPr lang="en-US"/>
          </a:p>
        </p:txBody>
      </p:sp>
    </p:spTree>
    <p:extLst>
      <p:ext uri="{BB962C8B-B14F-4D97-AF65-F5344CB8AC3E}">
        <p14:creationId xmlns:p14="http://schemas.microsoft.com/office/powerpoint/2010/main" val="4795738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093B9-29AD-A397-203D-1EA667BE7830}"/>
              </a:ext>
            </a:extLst>
          </p:cNvPr>
          <p:cNvSpPr>
            <a:spLocks noGrp="1"/>
          </p:cNvSpPr>
          <p:nvPr>
            <p:ph type="title"/>
          </p:nvPr>
        </p:nvSpPr>
        <p:spPr/>
        <p:txBody>
          <a:bodyPr/>
          <a:lstStyle/>
          <a:p>
            <a:r>
              <a:rPr lang="en-US"/>
              <a:t>FDA Changes: What we know</a:t>
            </a:r>
          </a:p>
        </p:txBody>
      </p:sp>
      <p:sp>
        <p:nvSpPr>
          <p:cNvPr id="3" name="Content Placeholder 2">
            <a:extLst>
              <a:ext uri="{FF2B5EF4-FFF2-40B4-BE49-F238E27FC236}">
                <a16:creationId xmlns:a16="http://schemas.microsoft.com/office/drawing/2014/main" id="{FDFC45FB-57EB-7CF6-B6E1-992F774C5F12}"/>
              </a:ext>
            </a:extLst>
          </p:cNvPr>
          <p:cNvSpPr>
            <a:spLocks noGrp="1"/>
          </p:cNvSpPr>
          <p:nvPr>
            <p:ph idx="1"/>
          </p:nvPr>
        </p:nvSpPr>
        <p:spPr/>
        <p:txBody>
          <a:bodyPr>
            <a:normAutofit lnSpcReduction="10000"/>
          </a:bodyPr>
          <a:lstStyle/>
          <a:p>
            <a:r>
              <a:rPr lang="en-US" i="1"/>
              <a:t>VRBPAC Cancellation and 2025-2026 Flu Vaccine:</a:t>
            </a:r>
          </a:p>
          <a:p>
            <a:pPr marL="342900" indent="-342900">
              <a:buFont typeface="Arial" panose="020B0604020202020204" pitchFamily="34" charset="0"/>
              <a:buChar char="•"/>
            </a:pPr>
            <a:r>
              <a:rPr lang="en-US"/>
              <a:t>FDA has issued a statement assuring people that necessary manufacturing processes to develop the 2025-2026 flu vaccines will continue in a timely fashion.</a:t>
            </a:r>
          </a:p>
          <a:p>
            <a:endParaRPr lang="en-US"/>
          </a:p>
          <a:p>
            <a:r>
              <a:rPr lang="en-US" i="1"/>
              <a:t>Additional FDA/VRBPAC Vaccine Landscape Context:</a:t>
            </a:r>
          </a:p>
          <a:p>
            <a:pPr marL="342900" indent="-342900">
              <a:buFont typeface="Arial" panose="020B0604020202020204" pitchFamily="34" charset="0"/>
              <a:buChar char="•"/>
            </a:pPr>
            <a:r>
              <a:rPr lang="en-US"/>
              <a:t>Only vaccines that have been FDA-approved can be legally administered in the U.S. </a:t>
            </a:r>
          </a:p>
          <a:p>
            <a:pPr marL="342900" indent="-342900">
              <a:buFont typeface="Arial" panose="020B0604020202020204" pitchFamily="34" charset="0"/>
              <a:buChar char="•"/>
            </a:pPr>
            <a:r>
              <a:rPr lang="en-US"/>
              <a:t>FDA is a regulatory agency </a:t>
            </a:r>
          </a:p>
          <a:p>
            <a:pPr marL="728663" lvl="1" indent="-342900"/>
            <a:r>
              <a:rPr lang="en-US"/>
              <a:t>Standards in regulations beyond the Commissioner’s unilateral control</a:t>
            </a:r>
          </a:p>
          <a:p>
            <a:pPr marL="728663" lvl="1" indent="-342900"/>
            <a:r>
              <a:rPr lang="en-US"/>
              <a:t>More opportunity for legal review of major regulatory changes than ACIP</a:t>
            </a:r>
          </a:p>
          <a:p>
            <a:pPr marL="728663" lvl="1" indent="-342900"/>
            <a:r>
              <a:rPr lang="en-US"/>
              <a:t>FDA’s budget is set by Congress</a:t>
            </a:r>
          </a:p>
        </p:txBody>
      </p:sp>
      <p:sp>
        <p:nvSpPr>
          <p:cNvPr id="4" name="Slide Number Placeholder 3">
            <a:extLst>
              <a:ext uri="{FF2B5EF4-FFF2-40B4-BE49-F238E27FC236}">
                <a16:creationId xmlns:a16="http://schemas.microsoft.com/office/drawing/2014/main" id="{C0F8EFD2-6FE0-D850-9521-07AD2C47A9FB}"/>
              </a:ext>
            </a:extLst>
          </p:cNvPr>
          <p:cNvSpPr>
            <a:spLocks noGrp="1"/>
          </p:cNvSpPr>
          <p:nvPr>
            <p:ph type="sldNum" sz="quarter" idx="4"/>
          </p:nvPr>
        </p:nvSpPr>
        <p:spPr/>
        <p:txBody>
          <a:bodyPr/>
          <a:lstStyle/>
          <a:p>
            <a:fld id="{820DBD16-8F52-45AC-8998-73485FE4613D}" type="slidenum">
              <a:rPr lang="en-US" smtClean="0"/>
              <a:pPr/>
              <a:t>58</a:t>
            </a:fld>
            <a:endParaRPr lang="en-US"/>
          </a:p>
        </p:txBody>
      </p:sp>
      <p:sp>
        <p:nvSpPr>
          <p:cNvPr id="5" name="Footer Placeholder 4">
            <a:extLst>
              <a:ext uri="{FF2B5EF4-FFF2-40B4-BE49-F238E27FC236}">
                <a16:creationId xmlns:a16="http://schemas.microsoft.com/office/drawing/2014/main" id="{A9E8849A-A779-370D-792E-950DD0800872}"/>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1760371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D3313-16B9-9243-9DB2-9068AEE3E24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E39318-8380-4E53-52B0-ECDF367BCC33}"/>
              </a:ext>
            </a:extLst>
          </p:cNvPr>
          <p:cNvSpPr>
            <a:spLocks noGrp="1"/>
          </p:cNvSpPr>
          <p:nvPr>
            <p:ph type="title"/>
          </p:nvPr>
        </p:nvSpPr>
        <p:spPr/>
        <p:txBody>
          <a:bodyPr/>
          <a:lstStyle/>
          <a:p>
            <a:r>
              <a:rPr lang="en-US" sz="3200" b="1"/>
              <a:t>Vaccines are still the social norm</a:t>
            </a:r>
            <a:br>
              <a:rPr lang="en-US"/>
            </a:br>
            <a:endParaRPr lang="en-US"/>
          </a:p>
        </p:txBody>
      </p:sp>
      <p:sp>
        <p:nvSpPr>
          <p:cNvPr id="4" name="Content Placeholder 3">
            <a:extLst>
              <a:ext uri="{FF2B5EF4-FFF2-40B4-BE49-F238E27FC236}">
                <a16:creationId xmlns:a16="http://schemas.microsoft.com/office/drawing/2014/main" id="{AFCDD9B9-423C-AFB7-0953-A95ACDD4F58E}"/>
              </a:ext>
            </a:extLst>
          </p:cNvPr>
          <p:cNvSpPr>
            <a:spLocks noGrp="1"/>
          </p:cNvSpPr>
          <p:nvPr>
            <p:ph type="body" sz="half" idx="2"/>
          </p:nvPr>
        </p:nvSpPr>
        <p:spPr/>
        <p:txBody>
          <a:bodyPr vert="horz" lIns="91440" tIns="45720" rIns="91440" bIns="45720" rtlCol="0" anchor="t">
            <a:normAutofit fontScale="62500" lnSpcReduction="20000"/>
          </a:bodyPr>
          <a:lstStyle/>
          <a:p>
            <a:pPr marL="342900" marR="0" lvl="0" indent="-342900" algn="l" defTabSz="514350" rtl="0" eaLnBrk="1" fontAlgn="base" latinLnBrk="0" hangingPunct="1">
              <a:lnSpc>
                <a:spcPct val="90000"/>
              </a:lnSpc>
              <a:spcBef>
                <a:spcPts val="563"/>
              </a:spcBef>
              <a:spcAft>
                <a:spcPts val="0"/>
              </a:spcAft>
              <a:buClrTx/>
              <a:buSzTx/>
              <a:buFont typeface="Arial" panose="020B0604020202020204" pitchFamily="34" charset="0"/>
              <a:buChar char="•"/>
              <a:tabLst/>
              <a:defRPr/>
            </a:pPr>
            <a:r>
              <a:rPr kumimoji="0" lang="en-US" sz="2600" b="1" i="0" u="none" strike="noStrike" kern="1200" cap="none" spc="0" normalizeH="0" baseline="0" noProof="0">
                <a:ln>
                  <a:noFill/>
                </a:ln>
                <a:solidFill>
                  <a:srgbClr val="1E4B58"/>
                </a:solidFill>
                <a:effectLst/>
                <a:uLnTx/>
                <a:uFillTx/>
                <a:latin typeface="var(--ricos-custom-p-font-family,unset)"/>
                <a:ea typeface="+mn-ea"/>
                <a:cs typeface="+mn-cs"/>
              </a:rPr>
              <a:t>74%</a:t>
            </a:r>
            <a:r>
              <a:rPr kumimoji="0" lang="en-US" sz="2600" b="0" i="0" u="none" strike="noStrike" kern="1200" cap="none" spc="0" normalizeH="0" baseline="0" noProof="0">
                <a:ln>
                  <a:noFill/>
                </a:ln>
                <a:solidFill>
                  <a:srgbClr val="1E4B58"/>
                </a:solidFill>
                <a:effectLst/>
                <a:uLnTx/>
                <a:uFillTx/>
                <a:latin typeface="var(--ricos-custom-p-font-family,unset)"/>
                <a:ea typeface="+mn-ea"/>
                <a:cs typeface="+mn-cs"/>
              </a:rPr>
              <a:t> of American voters believe the U.S. should prioritize ensuring </a:t>
            </a:r>
            <a:r>
              <a:rPr kumimoji="0" lang="en-US" sz="2600" b="1" i="0" u="none" strike="noStrike" kern="1200" cap="none" spc="0" normalizeH="0" baseline="0" noProof="0">
                <a:ln>
                  <a:noFill/>
                </a:ln>
                <a:solidFill>
                  <a:srgbClr val="1E4B58"/>
                </a:solidFill>
                <a:effectLst/>
                <a:uLnTx/>
                <a:uFillTx/>
                <a:latin typeface="var(--ricos-custom-p-font-family,unset)"/>
                <a:ea typeface="+mn-ea"/>
                <a:cs typeface="+mn-cs"/>
              </a:rPr>
              <a:t>FDA-approved vaccines are widely available</a:t>
            </a:r>
            <a:r>
              <a:rPr kumimoji="0" lang="en-US" sz="2600" b="0" i="0" u="none" strike="noStrike" kern="1200" cap="none" spc="0" normalizeH="0" baseline="0" noProof="0">
                <a:ln>
                  <a:noFill/>
                </a:ln>
                <a:solidFill>
                  <a:srgbClr val="1E4B58"/>
                </a:solidFill>
                <a:effectLst/>
                <a:uLnTx/>
                <a:uFillTx/>
                <a:latin typeface="var(--ricos-custom-p-font-family,unset)"/>
                <a:ea typeface="+mn-ea"/>
                <a:cs typeface="+mn-cs"/>
              </a:rPr>
              <a:t> for everyone.</a:t>
            </a:r>
          </a:p>
          <a:p>
            <a:pPr marL="342900" marR="0" lvl="0" indent="-342900" algn="l" defTabSz="514350" rtl="0" eaLnBrk="1" fontAlgn="base" latinLnBrk="0" hangingPunct="1">
              <a:lnSpc>
                <a:spcPct val="90000"/>
              </a:lnSpc>
              <a:spcBef>
                <a:spcPts val="563"/>
              </a:spcBef>
              <a:spcAft>
                <a:spcPts val="0"/>
              </a:spcAft>
              <a:buClrTx/>
              <a:buSzTx/>
              <a:buFont typeface="Arial" panose="020B0604020202020204" pitchFamily="34" charset="0"/>
              <a:buChar char="•"/>
              <a:tabLst/>
              <a:defRPr/>
            </a:pPr>
            <a:endParaRPr kumimoji="0" lang="en-US" sz="2600" b="0" i="0" u="none" strike="noStrike" kern="1200" cap="none" spc="0" normalizeH="0" baseline="0" noProof="0">
              <a:ln>
                <a:noFill/>
              </a:ln>
              <a:solidFill>
                <a:srgbClr val="1E4B58"/>
              </a:solidFill>
              <a:effectLst/>
              <a:uLnTx/>
              <a:uFillTx/>
              <a:latin typeface="var(--ricos-custom-p-font-family,unset)"/>
              <a:ea typeface="+mn-ea"/>
              <a:cs typeface="+mn-cs"/>
            </a:endParaRPr>
          </a:p>
          <a:p>
            <a:pPr marL="342900" marR="0" lvl="0" indent="-342900" algn="l" defTabSz="514350" rtl="0" eaLnBrk="1" fontAlgn="base" latinLnBrk="0" hangingPunct="1">
              <a:lnSpc>
                <a:spcPct val="90000"/>
              </a:lnSpc>
              <a:spcBef>
                <a:spcPts val="563"/>
              </a:spcBef>
              <a:spcAft>
                <a:spcPts val="0"/>
              </a:spcAft>
              <a:buClrTx/>
              <a:buSzTx/>
              <a:buFont typeface="Arial" panose="020B0604020202020204" pitchFamily="34" charset="0"/>
              <a:buChar char="•"/>
              <a:tabLst/>
              <a:defRPr/>
            </a:pPr>
            <a:r>
              <a:rPr kumimoji="0" lang="en-US" sz="2600" b="1" i="0" u="none" strike="noStrike" kern="1200" cap="none" spc="0" normalizeH="0" baseline="0" noProof="0">
                <a:ln>
                  <a:noFill/>
                </a:ln>
                <a:solidFill>
                  <a:srgbClr val="1E4B58"/>
                </a:solidFill>
                <a:effectLst/>
                <a:uLnTx/>
                <a:uFillTx/>
                <a:latin typeface="var(--ricos-custom-p-font-family,unset)"/>
                <a:ea typeface="+mn-ea"/>
                <a:cs typeface="+mn-cs"/>
              </a:rPr>
              <a:t>81%</a:t>
            </a:r>
            <a:r>
              <a:rPr kumimoji="0" lang="en-US" sz="2600" b="0" i="0" u="none" strike="noStrike" kern="1200" cap="none" spc="0" normalizeH="0" baseline="0" noProof="0">
                <a:ln>
                  <a:noFill/>
                </a:ln>
                <a:solidFill>
                  <a:srgbClr val="1E4B58"/>
                </a:solidFill>
                <a:effectLst/>
                <a:uLnTx/>
                <a:uFillTx/>
                <a:latin typeface="var(--ricos-custom-p-font-family,unset)"/>
                <a:ea typeface="+mn-ea"/>
                <a:cs typeface="+mn-cs"/>
              </a:rPr>
              <a:t> of voters say it is important for the </a:t>
            </a:r>
            <a:r>
              <a:rPr kumimoji="0" lang="en-US" sz="2600" b="1" i="0" u="none" strike="noStrike" kern="1200" cap="none" spc="0" normalizeH="0" baseline="0" noProof="0">
                <a:ln>
                  <a:noFill/>
                </a:ln>
                <a:solidFill>
                  <a:srgbClr val="1E4B58"/>
                </a:solidFill>
                <a:effectLst/>
                <a:uLnTx/>
                <a:uFillTx/>
                <a:latin typeface="var(--ricos-custom-p-font-family,unset)"/>
                <a:ea typeface="+mn-ea"/>
                <a:cs typeface="+mn-cs"/>
              </a:rPr>
              <a:t>U.S. to remain a leader</a:t>
            </a:r>
            <a:r>
              <a:rPr kumimoji="0" lang="en-US" sz="2600" b="0" i="0" u="none" strike="noStrike" kern="1200" cap="none" spc="0" normalizeH="0" baseline="0" noProof="0">
                <a:ln>
                  <a:noFill/>
                </a:ln>
                <a:solidFill>
                  <a:srgbClr val="1E4B58"/>
                </a:solidFill>
                <a:effectLst/>
                <a:uLnTx/>
                <a:uFillTx/>
                <a:latin typeface="var(--ricos-custom-p-font-family,unset)"/>
                <a:ea typeface="+mn-ea"/>
                <a:cs typeface="+mn-cs"/>
              </a:rPr>
              <a:t> in developing new vaccines.</a:t>
            </a:r>
          </a:p>
          <a:p>
            <a:pPr marL="342900" marR="0" lvl="0" indent="-342900" algn="l" defTabSz="514350" rtl="0" eaLnBrk="1" fontAlgn="base" latinLnBrk="0" hangingPunct="1">
              <a:lnSpc>
                <a:spcPct val="90000"/>
              </a:lnSpc>
              <a:spcBef>
                <a:spcPts val="563"/>
              </a:spcBef>
              <a:spcAft>
                <a:spcPts val="0"/>
              </a:spcAft>
              <a:buClrTx/>
              <a:buSzTx/>
              <a:buFont typeface="Arial" panose="020B0604020202020204" pitchFamily="34" charset="0"/>
              <a:buChar char="•"/>
              <a:tabLst/>
              <a:defRPr/>
            </a:pPr>
            <a:endParaRPr kumimoji="0" lang="en-US" sz="2600" b="0" i="0" u="none" strike="noStrike" kern="1200" cap="none" spc="0" normalizeH="0" baseline="0" noProof="0">
              <a:ln>
                <a:noFill/>
              </a:ln>
              <a:solidFill>
                <a:srgbClr val="1E4B58"/>
              </a:solidFill>
              <a:effectLst/>
              <a:uLnTx/>
              <a:uFillTx/>
              <a:latin typeface="var(--ricos-custom-p-font-family,unset)"/>
              <a:ea typeface="+mn-ea"/>
              <a:cs typeface="+mn-cs"/>
            </a:endParaRPr>
          </a:p>
          <a:p>
            <a:pPr marL="342900" marR="0" lvl="0" indent="-342900" algn="l" defTabSz="514350" rtl="0" eaLnBrk="1" fontAlgn="base" latinLnBrk="0" hangingPunct="1">
              <a:lnSpc>
                <a:spcPct val="90000"/>
              </a:lnSpc>
              <a:spcBef>
                <a:spcPts val="563"/>
              </a:spcBef>
              <a:spcAft>
                <a:spcPts val="0"/>
              </a:spcAft>
              <a:buClrTx/>
              <a:buSzTx/>
              <a:buFont typeface="Arial" panose="020B0604020202020204" pitchFamily="34" charset="0"/>
              <a:buChar char="•"/>
              <a:tabLst/>
              <a:defRPr/>
            </a:pPr>
            <a:r>
              <a:rPr kumimoji="0" lang="en-US" sz="2600" b="1" i="0" u="none" strike="noStrike" kern="1200" cap="none" spc="0" normalizeH="0" baseline="0" noProof="0">
                <a:ln>
                  <a:noFill/>
                </a:ln>
                <a:solidFill>
                  <a:srgbClr val="1E4B58"/>
                </a:solidFill>
                <a:effectLst/>
                <a:uLnTx/>
                <a:uFillTx/>
                <a:latin typeface="var(--ricos-custom-p-font-family,unset)"/>
                <a:ea typeface="+mn-ea"/>
                <a:cs typeface="+mn-cs"/>
              </a:rPr>
              <a:t>Nearly 70%</a:t>
            </a:r>
            <a:r>
              <a:rPr kumimoji="0" lang="en-US" sz="2600" b="0" i="0" u="none" strike="noStrike" kern="1200" cap="none" spc="0" normalizeH="0" baseline="0" noProof="0">
                <a:ln>
                  <a:noFill/>
                </a:ln>
                <a:solidFill>
                  <a:srgbClr val="1E4B58"/>
                </a:solidFill>
                <a:effectLst/>
                <a:uLnTx/>
                <a:uFillTx/>
                <a:latin typeface="var(--ricos-custom-p-font-family,unset)"/>
                <a:ea typeface="+mn-ea"/>
                <a:cs typeface="+mn-cs"/>
              </a:rPr>
              <a:t> of respondents expressed concern over declining vaccination rates among children.</a:t>
            </a:r>
          </a:p>
          <a:p>
            <a:pPr marL="0" marR="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solidFill>
              <a:effectLst/>
              <a:uLnTx/>
              <a:uFillTx/>
              <a:latin typeface="Franklin Gothic Book"/>
              <a:ea typeface="+mn-ea"/>
              <a:cs typeface="+mn-cs"/>
            </a:endParaRPr>
          </a:p>
          <a:p>
            <a:pPr marL="0" marR="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prstClr val="black"/>
                </a:solidFill>
                <a:effectLst/>
                <a:uLnTx/>
                <a:uFillTx/>
                <a:latin typeface="Franklin Gothic Book"/>
                <a:ea typeface="+mn-ea"/>
                <a:cs typeface="+mn-cs"/>
                <a:hlinkClick r:id="rId3"/>
              </a:rPr>
              <a:t>New Poll: Majority of Americans Support Keeping Vaccines Widely Available to Protect Children and Communities</a:t>
            </a:r>
            <a:endParaRPr kumimoji="0" lang="en-US" sz="2200" b="0" i="0" u="none" strike="noStrike" kern="1200" cap="none" spc="0" normalizeH="0" baseline="0" noProof="0">
              <a:ln>
                <a:noFill/>
              </a:ln>
              <a:solidFill>
                <a:prstClr val="black"/>
              </a:solidFill>
              <a:effectLst/>
              <a:uLnTx/>
              <a:uFillTx/>
              <a:latin typeface="Franklin Gothic Book"/>
              <a:ea typeface="+mn-ea"/>
              <a:cs typeface="+mn-cs"/>
            </a:endParaRPr>
          </a:p>
        </p:txBody>
      </p:sp>
      <p:pic>
        <p:nvPicPr>
          <p:cNvPr id="7" name="Content Placeholder 6" descr="Doctor injecting another woman">
            <a:extLst>
              <a:ext uri="{FF2B5EF4-FFF2-40B4-BE49-F238E27FC236}">
                <a16:creationId xmlns:a16="http://schemas.microsoft.com/office/drawing/2014/main" id="{6F17C658-9DD8-EEFD-A365-DD90F2DC8B5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83188" y="1365803"/>
            <a:ext cx="6172200" cy="4116869"/>
          </a:xfrm>
        </p:spPr>
      </p:pic>
    </p:spTree>
    <p:extLst>
      <p:ext uri="{BB962C8B-B14F-4D97-AF65-F5344CB8AC3E}">
        <p14:creationId xmlns:p14="http://schemas.microsoft.com/office/powerpoint/2010/main" val="491030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CF01-762E-6BB4-61F3-987389BDB1D1}"/>
              </a:ext>
            </a:extLst>
          </p:cNvPr>
          <p:cNvSpPr>
            <a:spLocks noGrp="1"/>
          </p:cNvSpPr>
          <p:nvPr>
            <p:ph type="title"/>
          </p:nvPr>
        </p:nvSpPr>
        <p:spPr/>
        <p:txBody>
          <a:bodyPr>
            <a:normAutofit/>
          </a:bodyPr>
          <a:lstStyle/>
          <a:p>
            <a:r>
              <a:rPr lang="en-US" sz="10400"/>
              <a:t>Measles</a:t>
            </a:r>
          </a:p>
        </p:txBody>
      </p:sp>
      <p:sp>
        <p:nvSpPr>
          <p:cNvPr id="3" name="Text Placeholder 2">
            <a:extLst>
              <a:ext uri="{FF2B5EF4-FFF2-40B4-BE49-F238E27FC236}">
                <a16:creationId xmlns:a16="http://schemas.microsoft.com/office/drawing/2014/main" id="{A15C8A4A-6113-9302-E11C-CD47CD6859DC}"/>
              </a:ext>
            </a:extLst>
          </p:cNvPr>
          <p:cNvSpPr>
            <a:spLocks noGrp="1"/>
          </p:cNvSpPr>
          <p:nvPr>
            <p:ph type="body" idx="1"/>
          </p:nvPr>
        </p:nvSpPr>
        <p:spPr>
          <a:solidFill>
            <a:schemeClr val="accent4"/>
          </a:solidFill>
        </p:spPr>
        <p:txBody>
          <a:bodyPr/>
          <a:lstStyle/>
          <a:p>
            <a:endParaRPr lang="en-US"/>
          </a:p>
        </p:txBody>
      </p:sp>
    </p:spTree>
    <p:extLst>
      <p:ext uri="{BB962C8B-B14F-4D97-AF65-F5344CB8AC3E}">
        <p14:creationId xmlns:p14="http://schemas.microsoft.com/office/powerpoint/2010/main" val="3317125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615A-A0A4-A41C-9FF0-8F7A46271145}"/>
              </a:ext>
            </a:extLst>
          </p:cNvPr>
          <p:cNvSpPr>
            <a:spLocks noGrp="1"/>
          </p:cNvSpPr>
          <p:nvPr>
            <p:ph type="title"/>
          </p:nvPr>
        </p:nvSpPr>
        <p:spPr>
          <a:xfrm>
            <a:off x="1330373" y="320671"/>
            <a:ext cx="10515600" cy="1325563"/>
          </a:xfrm>
        </p:spPr>
        <p:txBody>
          <a:bodyPr/>
          <a:lstStyle/>
          <a:p>
            <a:r>
              <a:rPr lang="en-US"/>
              <a:t>CDC Resources Removed from Website</a:t>
            </a:r>
          </a:p>
        </p:txBody>
      </p:sp>
      <p:pic>
        <p:nvPicPr>
          <p:cNvPr id="10" name="Content Placeholder 9">
            <a:extLst>
              <a:ext uri="{FF2B5EF4-FFF2-40B4-BE49-F238E27FC236}">
                <a16:creationId xmlns:a16="http://schemas.microsoft.com/office/drawing/2014/main" id="{3164931A-7C63-D2FA-0C68-BFEC5FC864B3}"/>
              </a:ext>
            </a:extLst>
          </p:cNvPr>
          <p:cNvPicPr>
            <a:picLocks noGrp="1" noChangeAspect="1"/>
          </p:cNvPicPr>
          <p:nvPr>
            <p:ph sz="half" idx="1"/>
          </p:nvPr>
        </p:nvPicPr>
        <p:blipFill>
          <a:blip r:embed="rId3"/>
          <a:stretch>
            <a:fillRect/>
          </a:stretch>
        </p:blipFill>
        <p:spPr>
          <a:xfrm>
            <a:off x="570584" y="3370041"/>
            <a:ext cx="5181600" cy="1141821"/>
          </a:xfrm>
        </p:spPr>
      </p:pic>
      <p:pic>
        <p:nvPicPr>
          <p:cNvPr id="9" name="Content Placeholder 8">
            <a:extLst>
              <a:ext uri="{FF2B5EF4-FFF2-40B4-BE49-F238E27FC236}">
                <a16:creationId xmlns:a16="http://schemas.microsoft.com/office/drawing/2014/main" id="{9D458F0A-EDBF-33C2-38A9-14EBF4A7C740}"/>
              </a:ext>
            </a:extLst>
          </p:cNvPr>
          <p:cNvPicPr>
            <a:picLocks noGrp="1" noChangeAspect="1"/>
          </p:cNvPicPr>
          <p:nvPr>
            <p:ph sz="half" idx="2"/>
          </p:nvPr>
        </p:nvPicPr>
        <p:blipFill>
          <a:blip r:embed="rId4"/>
          <a:stretch>
            <a:fillRect/>
          </a:stretch>
        </p:blipFill>
        <p:spPr>
          <a:xfrm>
            <a:off x="6439816" y="3220675"/>
            <a:ext cx="5181600" cy="1531540"/>
          </a:xfrm>
        </p:spPr>
      </p:pic>
      <p:sp>
        <p:nvSpPr>
          <p:cNvPr id="4" name="Slide Number Placeholder 3">
            <a:extLst>
              <a:ext uri="{FF2B5EF4-FFF2-40B4-BE49-F238E27FC236}">
                <a16:creationId xmlns:a16="http://schemas.microsoft.com/office/drawing/2014/main" id="{42409E3A-9823-0AED-6815-8ECB6B2EE795}"/>
              </a:ext>
            </a:extLst>
          </p:cNvPr>
          <p:cNvSpPr>
            <a:spLocks noGrp="1"/>
          </p:cNvSpPr>
          <p:nvPr>
            <p:ph type="sldNum" sz="quarter" idx="4"/>
          </p:nvPr>
        </p:nvSpPr>
        <p:spPr/>
        <p:txBody>
          <a:bodyPr/>
          <a:lstStyle/>
          <a:p>
            <a:fld id="{820DBD16-8F52-45AC-8998-73485FE4613D}" type="slidenum">
              <a:rPr lang="en-US" smtClean="0"/>
              <a:pPr/>
              <a:t>60</a:t>
            </a:fld>
            <a:endParaRPr lang="en-US"/>
          </a:p>
        </p:txBody>
      </p:sp>
      <p:sp>
        <p:nvSpPr>
          <p:cNvPr id="5" name="Footer Placeholder 4">
            <a:extLst>
              <a:ext uri="{FF2B5EF4-FFF2-40B4-BE49-F238E27FC236}">
                <a16:creationId xmlns:a16="http://schemas.microsoft.com/office/drawing/2014/main" id="{31C139A9-6328-2CA9-4FEE-5DFBBAF75865}"/>
              </a:ext>
            </a:extLst>
          </p:cNvPr>
          <p:cNvSpPr>
            <a:spLocks noGrp="1"/>
          </p:cNvSpPr>
          <p:nvPr>
            <p:ph type="ftr" sz="quarter" idx="3"/>
          </p:nvPr>
        </p:nvSpPr>
        <p:spPr/>
        <p:txBody>
          <a:bodyPr/>
          <a:lstStyle/>
          <a:p>
            <a:r>
              <a:rPr lang="en-US"/>
              <a:t>Vermont Department of Health</a:t>
            </a:r>
          </a:p>
        </p:txBody>
      </p:sp>
      <p:pic>
        <p:nvPicPr>
          <p:cNvPr id="3" name="Graphic 2" descr="Chat bubble with solid fill">
            <a:extLst>
              <a:ext uri="{FF2B5EF4-FFF2-40B4-BE49-F238E27FC236}">
                <a16:creationId xmlns:a16="http://schemas.microsoft.com/office/drawing/2014/main" id="{7E6212C3-AA83-9046-D4A8-47B581F2E9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530" y="435025"/>
            <a:ext cx="1061843" cy="1061843"/>
          </a:xfrm>
          <a:prstGeom prst="rect">
            <a:avLst/>
          </a:prstGeom>
        </p:spPr>
      </p:pic>
      <p:pic>
        <p:nvPicPr>
          <p:cNvPr id="7" name="Picture 6">
            <a:extLst>
              <a:ext uri="{FF2B5EF4-FFF2-40B4-BE49-F238E27FC236}">
                <a16:creationId xmlns:a16="http://schemas.microsoft.com/office/drawing/2014/main" id="{602E7A95-1A4E-E969-57AF-6D5CFDE92619}"/>
              </a:ext>
            </a:extLst>
          </p:cNvPr>
          <p:cNvPicPr>
            <a:picLocks noChangeAspect="1"/>
          </p:cNvPicPr>
          <p:nvPr/>
        </p:nvPicPr>
        <p:blipFill>
          <a:blip r:embed="rId7"/>
          <a:srcRect r="39870"/>
          <a:stretch/>
        </p:blipFill>
        <p:spPr>
          <a:xfrm>
            <a:off x="268530" y="2082904"/>
            <a:ext cx="6440932" cy="701101"/>
          </a:xfrm>
          <a:prstGeom prst="rect">
            <a:avLst/>
          </a:prstGeom>
        </p:spPr>
      </p:pic>
      <p:sp>
        <p:nvSpPr>
          <p:cNvPr id="12" name="Content Placeholder 6">
            <a:extLst>
              <a:ext uri="{FF2B5EF4-FFF2-40B4-BE49-F238E27FC236}">
                <a16:creationId xmlns:a16="http://schemas.microsoft.com/office/drawing/2014/main" id="{FB64297C-3A01-B0DD-0C2C-98A03412B519}"/>
              </a:ext>
            </a:extLst>
          </p:cNvPr>
          <p:cNvSpPr txBox="1">
            <a:spLocks/>
          </p:cNvSpPr>
          <p:nvPr/>
        </p:nvSpPr>
        <p:spPr>
          <a:xfrm>
            <a:off x="5883529" y="2708694"/>
            <a:ext cx="5786121" cy="2956619"/>
          </a:xfrm>
          <a:prstGeom prst="rect">
            <a:avLst/>
          </a:prstGeom>
        </p:spPr>
        <p:txBody>
          <a:bodyPr vert="horz" lIns="91440" tIns="45720" rIns="91440" bIns="45720" rtlCol="0">
            <a:normAutofit/>
          </a:bodyPr>
          <a:lstStyle>
            <a:lvl1pPr marL="0" indent="0" algn="l" defTabSz="514350" rtl="0" eaLnBrk="1" latinLnBrk="0" hangingPunct="1">
              <a:lnSpc>
                <a:spcPct val="90000"/>
              </a:lnSpc>
              <a:spcBef>
                <a:spcPts val="563"/>
              </a:spcBef>
              <a:buFont typeface="Arial" panose="020B0604020202020204" pitchFamily="34" charset="0"/>
              <a:buNone/>
              <a:defRPr sz="2400"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Arial" panose="020B0604020202020204" pitchFamily="34" charset="0"/>
              <a:buChar char="•"/>
            </a:pPr>
            <a:endParaRPr lang="en-US"/>
          </a:p>
          <a:p>
            <a:endParaRPr lang="en-US"/>
          </a:p>
          <a:p>
            <a:endParaRPr lang="en-US"/>
          </a:p>
        </p:txBody>
      </p:sp>
    </p:spTree>
    <p:extLst>
      <p:ext uri="{BB962C8B-B14F-4D97-AF65-F5344CB8AC3E}">
        <p14:creationId xmlns:p14="http://schemas.microsoft.com/office/powerpoint/2010/main" val="13522930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F9CE2-6F81-ED55-1D81-974DC74F66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AB9C9E-718C-1D7F-2017-FE83E29CDC54}"/>
              </a:ext>
            </a:extLst>
          </p:cNvPr>
          <p:cNvSpPr>
            <a:spLocks noGrp="1"/>
          </p:cNvSpPr>
          <p:nvPr>
            <p:ph type="title"/>
          </p:nvPr>
        </p:nvSpPr>
        <p:spPr/>
        <p:txBody>
          <a:bodyPr>
            <a:noAutofit/>
          </a:bodyPr>
          <a:lstStyle/>
          <a:p>
            <a:r>
              <a:rPr lang="en-US" sz="10400"/>
              <a:t>CDC Changes</a:t>
            </a:r>
          </a:p>
        </p:txBody>
      </p:sp>
      <p:sp>
        <p:nvSpPr>
          <p:cNvPr id="3" name="Text Placeholder 2">
            <a:extLst>
              <a:ext uri="{FF2B5EF4-FFF2-40B4-BE49-F238E27FC236}">
                <a16:creationId xmlns:a16="http://schemas.microsoft.com/office/drawing/2014/main" id="{F5421D4E-9F6C-E373-A9F4-294F6CC5510C}"/>
              </a:ext>
            </a:extLst>
          </p:cNvPr>
          <p:cNvSpPr>
            <a:spLocks noGrp="1"/>
          </p:cNvSpPr>
          <p:nvPr>
            <p:ph type="body" idx="1"/>
          </p:nvPr>
        </p:nvSpPr>
        <p:spPr>
          <a:solidFill>
            <a:schemeClr val="accent4"/>
          </a:solidFill>
        </p:spPr>
        <p:txBody>
          <a:bodyPr/>
          <a:lstStyle/>
          <a:p>
            <a:endParaRPr lang="en-US"/>
          </a:p>
        </p:txBody>
      </p:sp>
    </p:spTree>
    <p:extLst>
      <p:ext uri="{BB962C8B-B14F-4D97-AF65-F5344CB8AC3E}">
        <p14:creationId xmlns:p14="http://schemas.microsoft.com/office/powerpoint/2010/main" val="22432786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1BA9F-080A-C3EC-3948-22C89375A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36DAD0-C219-346D-E037-BEA24610AF9C}"/>
              </a:ext>
            </a:extLst>
          </p:cNvPr>
          <p:cNvSpPr>
            <a:spLocks noGrp="1"/>
          </p:cNvSpPr>
          <p:nvPr>
            <p:ph type="title"/>
          </p:nvPr>
        </p:nvSpPr>
        <p:spPr/>
        <p:txBody>
          <a:bodyPr/>
          <a:lstStyle/>
          <a:p>
            <a:r>
              <a:rPr lang="en-US"/>
              <a:t>CDC Resources Removed from Website: What we know</a:t>
            </a:r>
          </a:p>
        </p:txBody>
      </p:sp>
      <p:sp>
        <p:nvSpPr>
          <p:cNvPr id="3" name="Content Placeholder 2">
            <a:extLst>
              <a:ext uri="{FF2B5EF4-FFF2-40B4-BE49-F238E27FC236}">
                <a16:creationId xmlns:a16="http://schemas.microsoft.com/office/drawing/2014/main" id="{030CB63E-9CFF-1A76-26F7-7810D0A53F64}"/>
              </a:ext>
            </a:extLst>
          </p:cNvPr>
          <p:cNvSpPr>
            <a:spLocks noGrp="1"/>
          </p:cNvSpPr>
          <p:nvPr>
            <p:ph idx="1"/>
          </p:nvPr>
        </p:nvSpPr>
        <p:spPr/>
        <p:txBody>
          <a:bodyPr/>
          <a:lstStyle/>
          <a:p>
            <a:pPr marL="342900" indent="-342900">
              <a:buFont typeface="Arial" panose="020B0604020202020204" pitchFamily="34" charset="0"/>
              <a:buChar char="•"/>
            </a:pPr>
            <a:r>
              <a:rPr lang="en-US"/>
              <a:t>ACIP Recommendations (as outlined in MMWRs) and Vaccine Information Statements (VISs) available on Immunize.org</a:t>
            </a:r>
          </a:p>
          <a:p>
            <a:endParaRPr lang="en-US"/>
          </a:p>
          <a:p>
            <a:pPr marL="342900" indent="-342900">
              <a:buFont typeface="Arial" panose="020B0604020202020204" pitchFamily="34" charset="0"/>
              <a:buChar char="•"/>
            </a:pPr>
            <a:r>
              <a:rPr lang="en-US"/>
              <a:t>Reach out if there are resources missing that you need or if you have questions due to any changes in wording on the clinical guidance pages.</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endParaRPr lang="en-US"/>
          </a:p>
        </p:txBody>
      </p:sp>
      <p:sp>
        <p:nvSpPr>
          <p:cNvPr id="4" name="Slide Number Placeholder 3">
            <a:extLst>
              <a:ext uri="{FF2B5EF4-FFF2-40B4-BE49-F238E27FC236}">
                <a16:creationId xmlns:a16="http://schemas.microsoft.com/office/drawing/2014/main" id="{FE76032C-F714-7909-9379-997448C4E676}"/>
              </a:ext>
            </a:extLst>
          </p:cNvPr>
          <p:cNvSpPr>
            <a:spLocks noGrp="1"/>
          </p:cNvSpPr>
          <p:nvPr>
            <p:ph type="sldNum" sz="quarter" idx="4"/>
          </p:nvPr>
        </p:nvSpPr>
        <p:spPr/>
        <p:txBody>
          <a:bodyPr/>
          <a:lstStyle/>
          <a:p>
            <a:fld id="{820DBD16-8F52-45AC-8998-73485FE4613D}" type="slidenum">
              <a:rPr lang="en-US" smtClean="0"/>
              <a:pPr/>
              <a:t>62</a:t>
            </a:fld>
            <a:endParaRPr lang="en-US"/>
          </a:p>
        </p:txBody>
      </p:sp>
      <p:sp>
        <p:nvSpPr>
          <p:cNvPr id="5" name="Footer Placeholder 4">
            <a:extLst>
              <a:ext uri="{FF2B5EF4-FFF2-40B4-BE49-F238E27FC236}">
                <a16:creationId xmlns:a16="http://schemas.microsoft.com/office/drawing/2014/main" id="{6F164176-FD8A-689E-44F5-E7374695D8CE}"/>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38245475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E002-EEAD-C073-FFC4-79165FFDBC56}"/>
              </a:ext>
            </a:extLst>
          </p:cNvPr>
          <p:cNvSpPr>
            <a:spLocks noGrp="1"/>
          </p:cNvSpPr>
          <p:nvPr>
            <p:ph type="title"/>
          </p:nvPr>
        </p:nvSpPr>
        <p:spPr/>
        <p:txBody>
          <a:bodyPr/>
          <a:lstStyle/>
          <a:p>
            <a:r>
              <a:rPr lang="en-US"/>
              <a:t>Reputable Vaccine Websites</a:t>
            </a:r>
          </a:p>
        </p:txBody>
      </p:sp>
      <p:sp>
        <p:nvSpPr>
          <p:cNvPr id="3" name="Content Placeholder 2">
            <a:extLst>
              <a:ext uri="{FF2B5EF4-FFF2-40B4-BE49-F238E27FC236}">
                <a16:creationId xmlns:a16="http://schemas.microsoft.com/office/drawing/2014/main" id="{1916D24A-0DEF-A993-BAEC-6ABECBEFE8EC}"/>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US">
                <a:hlinkClick r:id="rId3"/>
              </a:rPr>
              <a:t>VaccineInformation.org | Vaccination Saves Lives!</a:t>
            </a:r>
            <a:r>
              <a:rPr lang="en-US">
                <a:hlinkClick r:id="rId4"/>
              </a:rPr>
              <a:t> </a:t>
            </a:r>
          </a:p>
          <a:p>
            <a:pPr marL="342900" indent="-342900">
              <a:buFont typeface="Arial" panose="020B0604020202020204" pitchFamily="34" charset="0"/>
              <a:buChar char="•"/>
            </a:pPr>
            <a:r>
              <a:rPr lang="en-US">
                <a:hlinkClick r:id="rId5"/>
              </a:rPr>
              <a:t>HealthyChildren.org - From the American Academy of Pediatrics</a:t>
            </a:r>
            <a:endParaRPr lang="en-US"/>
          </a:p>
          <a:p>
            <a:pPr marL="342900" indent="-342900">
              <a:buFont typeface="Arial" panose="020B0604020202020204" pitchFamily="34" charset="0"/>
              <a:buChar char="•"/>
            </a:pPr>
            <a:r>
              <a:rPr lang="en-US">
                <a:hlinkClick r:id="rId6"/>
              </a:rPr>
              <a:t>Vaccine Education Center | Children's Hospital of Philadelphia</a:t>
            </a:r>
            <a:endParaRPr lang="en-US"/>
          </a:p>
          <a:p>
            <a:pPr marL="342900" indent="-342900">
              <a:buFont typeface="Arial" panose="020B0604020202020204" pitchFamily="34" charset="0"/>
              <a:buChar char="•"/>
            </a:pPr>
            <a:r>
              <a:rPr lang="en-US">
                <a:hlinkClick r:id="rId7"/>
              </a:rPr>
              <a:t>AIM Connecting the Dots: Vaccine Confidence</a:t>
            </a:r>
            <a:endParaRPr lang="en-US"/>
          </a:p>
          <a:p>
            <a:pPr marL="342900" indent="-342900">
              <a:buFont typeface="Arial" panose="020B0604020202020204" pitchFamily="34" charset="0"/>
              <a:buChar char="•"/>
            </a:pPr>
            <a:r>
              <a:rPr lang="en-US">
                <a:hlinkClick r:id="rId8"/>
              </a:rPr>
              <a:t>Vaccinate Your Family</a:t>
            </a:r>
            <a:endParaRPr lang="en-US"/>
          </a:p>
          <a:p>
            <a:pPr marL="342900" indent="-342900">
              <a:buFont typeface="Arial" panose="020B0604020202020204" pitchFamily="34" charset="0"/>
              <a:buChar char="•"/>
            </a:pPr>
            <a:r>
              <a:rPr lang="en-US">
                <a:hlinkClick r:id="rId9"/>
              </a:rPr>
              <a:t>Voices For Vaccines | credible vaccine information for families, from families</a:t>
            </a:r>
            <a:endParaRPr lang="en-US"/>
          </a:p>
          <a:p>
            <a:pPr marL="342900" indent="-342900">
              <a:buFont typeface="Arial" panose="020B0604020202020204" pitchFamily="34" charset="0"/>
              <a:buChar char="•"/>
            </a:pPr>
            <a:r>
              <a:rPr lang="en-US">
                <a:hlinkClick r:id="rId10"/>
              </a:rPr>
              <a:t>VaccineInformation.org | Vaccination Saves Lives!</a:t>
            </a:r>
            <a:endParaRPr lang="en-US"/>
          </a:p>
          <a:p>
            <a:pPr marL="342900" indent="-342900">
              <a:buFont typeface="Arial" panose="020B0604020202020204" pitchFamily="34" charset="0"/>
              <a:buChar char="•"/>
            </a:pPr>
            <a:r>
              <a:rPr lang="en-US">
                <a:hlinkClick r:id="rId11"/>
              </a:rPr>
              <a:t>American Academy of Pediatrics: Immunizations</a:t>
            </a:r>
            <a:endParaRPr lang="en-US"/>
          </a:p>
          <a:p>
            <a:pPr marL="342900" indent="-342900">
              <a:buFont typeface="Arial" panose="020B0604020202020204" pitchFamily="34" charset="0"/>
              <a:buChar char="•"/>
            </a:pPr>
            <a:r>
              <a:rPr lang="en-US">
                <a:hlinkClick r:id="rId12"/>
              </a:rPr>
              <a:t>Home | Immunize.org</a:t>
            </a:r>
            <a:endParaRPr lang="en-US"/>
          </a:p>
          <a:p>
            <a:pPr marL="342900" indent="-342900">
              <a:buFont typeface="Arial" panose="020B0604020202020204" pitchFamily="34" charset="0"/>
              <a:buChar char="•"/>
            </a:pPr>
            <a:r>
              <a:rPr lang="en-US">
                <a:hlinkClick r:id="rId13"/>
              </a:rPr>
              <a:t>American Immunization Registry Association: Home</a:t>
            </a:r>
            <a:endParaRPr lang="en-US"/>
          </a:p>
          <a:p>
            <a:pPr marL="342900" indent="-342900">
              <a:buFont typeface="Arial" panose="020B0604020202020204" pitchFamily="34" charset="0"/>
              <a:buChar char="•"/>
            </a:pPr>
            <a:r>
              <a:rPr lang="en-US">
                <a:hlinkClick r:id="rId14"/>
              </a:rPr>
              <a:t>Home | Your Local Epidemiologist</a:t>
            </a:r>
            <a:endParaRPr lang="en-US"/>
          </a:p>
        </p:txBody>
      </p:sp>
      <p:sp>
        <p:nvSpPr>
          <p:cNvPr id="4" name="Footer Placeholder 3">
            <a:extLst>
              <a:ext uri="{FF2B5EF4-FFF2-40B4-BE49-F238E27FC236}">
                <a16:creationId xmlns:a16="http://schemas.microsoft.com/office/drawing/2014/main" id="{5C8AD729-4B47-E288-A1B1-0EC464104EBE}"/>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BE76A6A9-645B-F9CA-C4C3-5D7D6FFCD043}"/>
              </a:ext>
            </a:extLst>
          </p:cNvPr>
          <p:cNvSpPr>
            <a:spLocks noGrp="1"/>
          </p:cNvSpPr>
          <p:nvPr>
            <p:ph type="sldNum" sz="quarter" idx="4"/>
          </p:nvPr>
        </p:nvSpPr>
        <p:spPr/>
        <p:txBody>
          <a:bodyPr/>
          <a:lstStyle/>
          <a:p>
            <a:fld id="{820DBD16-8F52-45AC-8998-73485FE4613D}" type="slidenum">
              <a:rPr lang="en-US" smtClean="0"/>
              <a:pPr/>
              <a:t>63</a:t>
            </a:fld>
            <a:endParaRPr lang="en-US"/>
          </a:p>
        </p:txBody>
      </p:sp>
    </p:spTree>
    <p:extLst>
      <p:ext uri="{BB962C8B-B14F-4D97-AF65-F5344CB8AC3E}">
        <p14:creationId xmlns:p14="http://schemas.microsoft.com/office/powerpoint/2010/main" val="20128073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783A55A-A234-1D5F-F795-B1BE53DF6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413E1B-EDB9-B269-8ADC-B1B37B43302F}"/>
              </a:ext>
            </a:extLst>
          </p:cNvPr>
          <p:cNvSpPr>
            <a:spLocks noGrp="1"/>
          </p:cNvSpPr>
          <p:nvPr>
            <p:ph type="title"/>
          </p:nvPr>
        </p:nvSpPr>
        <p:spPr/>
        <p:txBody>
          <a:bodyPr>
            <a:noAutofit/>
          </a:bodyPr>
          <a:lstStyle/>
          <a:p>
            <a:r>
              <a:rPr lang="en-US" sz="10400"/>
              <a:t>Messenger RNA Vaccines</a:t>
            </a:r>
          </a:p>
        </p:txBody>
      </p:sp>
      <p:sp>
        <p:nvSpPr>
          <p:cNvPr id="3" name="Text Placeholder 2">
            <a:extLst>
              <a:ext uri="{FF2B5EF4-FFF2-40B4-BE49-F238E27FC236}">
                <a16:creationId xmlns:a16="http://schemas.microsoft.com/office/drawing/2014/main" id="{5E90D68B-E852-F862-EB80-921F3F28F780}"/>
              </a:ext>
            </a:extLst>
          </p:cNvPr>
          <p:cNvSpPr>
            <a:spLocks noGrp="1"/>
          </p:cNvSpPr>
          <p:nvPr>
            <p:ph type="body" idx="1"/>
          </p:nvPr>
        </p:nvSpPr>
        <p:spPr>
          <a:solidFill>
            <a:schemeClr val="accent4"/>
          </a:solidFill>
        </p:spPr>
        <p:txBody>
          <a:bodyPr/>
          <a:lstStyle/>
          <a:p>
            <a:endParaRPr lang="en-US"/>
          </a:p>
        </p:txBody>
      </p:sp>
    </p:spTree>
    <p:extLst>
      <p:ext uri="{BB962C8B-B14F-4D97-AF65-F5344CB8AC3E}">
        <p14:creationId xmlns:p14="http://schemas.microsoft.com/office/powerpoint/2010/main" val="1393617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D8A1F1-7794-E49B-9403-AD515EB1B1C4}"/>
              </a:ext>
            </a:extLst>
          </p:cNvPr>
          <p:cNvSpPr>
            <a:spLocks noGrp="1"/>
          </p:cNvSpPr>
          <p:nvPr>
            <p:ph type="title"/>
          </p:nvPr>
        </p:nvSpPr>
        <p:spPr>
          <a:xfrm>
            <a:off x="1330373" y="275254"/>
            <a:ext cx="10515600" cy="1325563"/>
          </a:xfrm>
        </p:spPr>
        <p:txBody>
          <a:bodyPr/>
          <a:lstStyle/>
          <a:p>
            <a:r>
              <a:rPr lang="en-US"/>
              <a:t>Messenger RNA Vaccines </a:t>
            </a:r>
          </a:p>
        </p:txBody>
      </p:sp>
      <p:pic>
        <p:nvPicPr>
          <p:cNvPr id="13" name="Content Placeholder 12">
            <a:extLst>
              <a:ext uri="{FF2B5EF4-FFF2-40B4-BE49-F238E27FC236}">
                <a16:creationId xmlns:a16="http://schemas.microsoft.com/office/drawing/2014/main" id="{1C8D808F-6974-EFF6-B2B1-A164E206B6D4}"/>
              </a:ext>
            </a:extLst>
          </p:cNvPr>
          <p:cNvPicPr>
            <a:picLocks noGrp="1" noChangeAspect="1"/>
          </p:cNvPicPr>
          <p:nvPr>
            <p:ph idx="1"/>
          </p:nvPr>
        </p:nvPicPr>
        <p:blipFill>
          <a:blip r:embed="rId3"/>
          <a:stretch>
            <a:fillRect/>
          </a:stretch>
        </p:blipFill>
        <p:spPr>
          <a:xfrm>
            <a:off x="3409822" y="3414943"/>
            <a:ext cx="5747115" cy="1168723"/>
          </a:xfrm>
        </p:spPr>
      </p:pic>
      <p:pic>
        <p:nvPicPr>
          <p:cNvPr id="9" name="Picture 8">
            <a:extLst>
              <a:ext uri="{FF2B5EF4-FFF2-40B4-BE49-F238E27FC236}">
                <a16:creationId xmlns:a16="http://schemas.microsoft.com/office/drawing/2014/main" id="{8864E31F-BDC0-EFB7-262F-DFAD05A5E628}"/>
              </a:ext>
            </a:extLst>
          </p:cNvPr>
          <p:cNvPicPr>
            <a:picLocks noChangeAspect="1"/>
          </p:cNvPicPr>
          <p:nvPr/>
        </p:nvPicPr>
        <p:blipFill>
          <a:blip r:embed="rId4"/>
          <a:stretch>
            <a:fillRect/>
          </a:stretch>
        </p:blipFill>
        <p:spPr>
          <a:xfrm>
            <a:off x="7355449" y="1963467"/>
            <a:ext cx="3410426" cy="1247949"/>
          </a:xfrm>
          <a:prstGeom prst="rect">
            <a:avLst/>
          </a:prstGeom>
        </p:spPr>
      </p:pic>
      <p:pic>
        <p:nvPicPr>
          <p:cNvPr id="15" name="Picture 14">
            <a:extLst>
              <a:ext uri="{FF2B5EF4-FFF2-40B4-BE49-F238E27FC236}">
                <a16:creationId xmlns:a16="http://schemas.microsoft.com/office/drawing/2014/main" id="{2DD5BB64-8730-3DA5-2C40-CCBE0E532DD5}"/>
              </a:ext>
            </a:extLst>
          </p:cNvPr>
          <p:cNvPicPr>
            <a:picLocks noChangeAspect="1"/>
          </p:cNvPicPr>
          <p:nvPr/>
        </p:nvPicPr>
        <p:blipFill>
          <a:blip r:embed="rId5"/>
          <a:stretch>
            <a:fillRect/>
          </a:stretch>
        </p:blipFill>
        <p:spPr>
          <a:xfrm>
            <a:off x="1426125" y="1943270"/>
            <a:ext cx="4588459" cy="1485730"/>
          </a:xfrm>
          <a:prstGeom prst="rect">
            <a:avLst/>
          </a:prstGeom>
        </p:spPr>
      </p:pic>
      <p:pic>
        <p:nvPicPr>
          <p:cNvPr id="3" name="Picture 2">
            <a:extLst>
              <a:ext uri="{FF2B5EF4-FFF2-40B4-BE49-F238E27FC236}">
                <a16:creationId xmlns:a16="http://schemas.microsoft.com/office/drawing/2014/main" id="{05A273C3-989A-3917-860A-F35842D8C642}"/>
              </a:ext>
            </a:extLst>
          </p:cNvPr>
          <p:cNvPicPr>
            <a:picLocks noChangeAspect="1"/>
          </p:cNvPicPr>
          <p:nvPr/>
        </p:nvPicPr>
        <p:blipFill>
          <a:blip r:embed="rId6"/>
          <a:stretch>
            <a:fillRect/>
          </a:stretch>
        </p:blipFill>
        <p:spPr>
          <a:xfrm>
            <a:off x="3223935" y="4666053"/>
            <a:ext cx="6118887" cy="1731645"/>
          </a:xfrm>
          <a:prstGeom prst="rect">
            <a:avLst/>
          </a:prstGeom>
        </p:spPr>
      </p:pic>
      <p:pic>
        <p:nvPicPr>
          <p:cNvPr id="2" name="Graphic 1" descr="Chat bubble with solid fill">
            <a:extLst>
              <a:ext uri="{FF2B5EF4-FFF2-40B4-BE49-F238E27FC236}">
                <a16:creationId xmlns:a16="http://schemas.microsoft.com/office/drawing/2014/main" id="{E7CA3686-CC83-EF63-278B-822BCD8880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8530" y="435025"/>
            <a:ext cx="1061843" cy="1061843"/>
          </a:xfrm>
          <a:prstGeom prst="rect">
            <a:avLst/>
          </a:prstGeom>
        </p:spPr>
      </p:pic>
    </p:spTree>
    <p:extLst>
      <p:ext uri="{BB962C8B-B14F-4D97-AF65-F5344CB8AC3E}">
        <p14:creationId xmlns:p14="http://schemas.microsoft.com/office/powerpoint/2010/main" val="18819605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C7FED-873D-A257-5BCC-40D52CE372D1}"/>
              </a:ext>
            </a:extLst>
          </p:cNvPr>
          <p:cNvSpPr>
            <a:spLocks noGrp="1"/>
          </p:cNvSpPr>
          <p:nvPr>
            <p:ph type="title"/>
          </p:nvPr>
        </p:nvSpPr>
        <p:spPr/>
        <p:txBody>
          <a:bodyPr/>
          <a:lstStyle/>
          <a:p>
            <a:r>
              <a:rPr lang="en-US"/>
              <a:t>Messenger RNA Vaccines: What we know</a:t>
            </a:r>
          </a:p>
        </p:txBody>
      </p:sp>
      <p:sp>
        <p:nvSpPr>
          <p:cNvPr id="3" name="Content Placeholder 2">
            <a:extLst>
              <a:ext uri="{FF2B5EF4-FFF2-40B4-BE49-F238E27FC236}">
                <a16:creationId xmlns:a16="http://schemas.microsoft.com/office/drawing/2014/main" id="{94575276-4A5C-6F67-6118-A9A151219DB0}"/>
              </a:ext>
            </a:extLst>
          </p:cNvPr>
          <p:cNvSpPr>
            <a:spLocks noGrp="1"/>
          </p:cNvSpPr>
          <p:nvPr>
            <p:ph idx="1"/>
          </p:nvPr>
        </p:nvSpPr>
        <p:spPr/>
        <p:txBody>
          <a:bodyPr>
            <a:normAutofit/>
          </a:bodyPr>
          <a:lstStyle/>
          <a:p>
            <a:pPr marL="342900" indent="-342900">
              <a:buFont typeface="Arial" panose="020B0604020202020204" pitchFamily="34" charset="0"/>
              <a:buChar char="•"/>
            </a:pPr>
            <a:r>
              <a:rPr lang="en-US"/>
              <a:t>COVID-19 messenger RNA vaccines for 12+ are licensed (Biologics License Application/BLA)</a:t>
            </a:r>
          </a:p>
          <a:p>
            <a:pPr marL="342900" indent="-342900">
              <a:buFont typeface="Arial" panose="020B0604020202020204" pitchFamily="34" charset="0"/>
              <a:buChar char="•"/>
            </a:pPr>
            <a:r>
              <a:rPr lang="en-US"/>
              <a:t>Pediatric vaccines (6 months – 12 years) remain under EUA (Emergency Use Authorization)</a:t>
            </a:r>
          </a:p>
          <a:p>
            <a:pPr marL="342900" indent="-342900">
              <a:buFont typeface="Arial" panose="020B0604020202020204" pitchFamily="34" charset="0"/>
              <a:buChar char="•"/>
            </a:pPr>
            <a:endParaRPr lang="en-US"/>
          </a:p>
          <a:p>
            <a:r>
              <a:rPr lang="en-US"/>
              <a:t>“Before FDA can issue an EUA, the HHS Secretary must declare that circumstances exist justifying the authorization. An EUA declaration is based on specific types of determinations, also under section 564 of the FD&amp;C Act, of emergencies/threats or potential emergencies/threats by the Secretaries of HHS, Homeland Security, or Defense.” </a:t>
            </a:r>
          </a:p>
          <a:p>
            <a:pPr marL="514350" lvl="2" indent="0">
              <a:buNone/>
            </a:pPr>
            <a:r>
              <a:rPr lang="en-US">
                <a:hlinkClick r:id="rId3"/>
              </a:rPr>
              <a:t>FAQs: What happens to EUAs when a public health emergency ends? | FDA</a:t>
            </a:r>
            <a:endParaRPr lang="en-US"/>
          </a:p>
        </p:txBody>
      </p:sp>
      <p:sp>
        <p:nvSpPr>
          <p:cNvPr id="5" name="Footer Placeholder 4">
            <a:extLst>
              <a:ext uri="{FF2B5EF4-FFF2-40B4-BE49-F238E27FC236}">
                <a16:creationId xmlns:a16="http://schemas.microsoft.com/office/drawing/2014/main" id="{0CBAE194-E284-DE20-30A0-2F903694746C}"/>
              </a:ext>
            </a:extLst>
          </p:cNvPr>
          <p:cNvSpPr>
            <a:spLocks noGrp="1"/>
          </p:cNvSpPr>
          <p:nvPr>
            <p:ph type="ftr" sz="quarter" idx="3"/>
          </p:nvPr>
        </p:nvSpPr>
        <p:spPr/>
        <p:txBody>
          <a:bodyPr/>
          <a:lstStyle/>
          <a:p>
            <a:r>
              <a:rPr lang="en-US"/>
              <a:t>Vermont Department of Health</a:t>
            </a:r>
          </a:p>
        </p:txBody>
      </p:sp>
      <p:sp>
        <p:nvSpPr>
          <p:cNvPr id="4" name="Slide Number Placeholder 3">
            <a:extLst>
              <a:ext uri="{FF2B5EF4-FFF2-40B4-BE49-F238E27FC236}">
                <a16:creationId xmlns:a16="http://schemas.microsoft.com/office/drawing/2014/main" id="{1E7EA0E8-A75D-254A-E0F5-023CC04734E8}"/>
              </a:ext>
            </a:extLst>
          </p:cNvPr>
          <p:cNvSpPr>
            <a:spLocks noGrp="1"/>
          </p:cNvSpPr>
          <p:nvPr>
            <p:ph type="sldNum" sz="quarter" idx="4"/>
          </p:nvPr>
        </p:nvSpPr>
        <p:spPr/>
        <p:txBody>
          <a:bodyPr/>
          <a:lstStyle/>
          <a:p>
            <a:fld id="{820DBD16-8F52-45AC-8998-73485FE4613D}" type="slidenum">
              <a:rPr lang="en-US" smtClean="0"/>
              <a:pPr/>
              <a:t>66</a:t>
            </a:fld>
            <a:endParaRPr lang="en-US"/>
          </a:p>
        </p:txBody>
      </p:sp>
    </p:spTree>
    <p:extLst>
      <p:ext uri="{BB962C8B-B14F-4D97-AF65-F5344CB8AC3E}">
        <p14:creationId xmlns:p14="http://schemas.microsoft.com/office/powerpoint/2010/main" val="8392875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06776-8010-9F61-DA1E-953DFEE82A51}"/>
              </a:ext>
            </a:extLst>
          </p:cNvPr>
          <p:cNvSpPr>
            <a:spLocks noGrp="1"/>
          </p:cNvSpPr>
          <p:nvPr>
            <p:ph type="title"/>
          </p:nvPr>
        </p:nvSpPr>
        <p:spPr/>
        <p:txBody>
          <a:bodyPr/>
          <a:lstStyle/>
          <a:p>
            <a:r>
              <a:rPr lang="en-US"/>
              <a:t>Vermont Department of Health</a:t>
            </a:r>
          </a:p>
        </p:txBody>
      </p:sp>
      <p:pic>
        <p:nvPicPr>
          <p:cNvPr id="8" name="Content Placeholder 7">
            <a:extLst>
              <a:ext uri="{FF2B5EF4-FFF2-40B4-BE49-F238E27FC236}">
                <a16:creationId xmlns:a16="http://schemas.microsoft.com/office/drawing/2014/main" id="{F9529539-32F0-BACB-B4EA-49AEFEDEDD77}"/>
              </a:ext>
            </a:extLst>
          </p:cNvPr>
          <p:cNvPicPr>
            <a:picLocks noGrp="1" noChangeAspect="1"/>
          </p:cNvPicPr>
          <p:nvPr>
            <p:ph sz="half" idx="1"/>
          </p:nvPr>
        </p:nvPicPr>
        <p:blipFill>
          <a:blip r:embed="rId3"/>
          <a:srcRect b="57028"/>
          <a:stretch/>
        </p:blipFill>
        <p:spPr>
          <a:xfrm>
            <a:off x="141514" y="1854094"/>
            <a:ext cx="5181600" cy="1009650"/>
          </a:xfrm>
        </p:spPr>
      </p:pic>
      <p:pic>
        <p:nvPicPr>
          <p:cNvPr id="10" name="Content Placeholder 9">
            <a:extLst>
              <a:ext uri="{FF2B5EF4-FFF2-40B4-BE49-F238E27FC236}">
                <a16:creationId xmlns:a16="http://schemas.microsoft.com/office/drawing/2014/main" id="{1C0F2739-08D6-3932-5B0E-7D57C27E302B}"/>
              </a:ext>
            </a:extLst>
          </p:cNvPr>
          <p:cNvPicPr>
            <a:picLocks noGrp="1" noChangeAspect="1"/>
          </p:cNvPicPr>
          <p:nvPr>
            <p:ph sz="half" idx="2"/>
          </p:nvPr>
        </p:nvPicPr>
        <p:blipFill>
          <a:blip r:embed="rId4"/>
          <a:stretch>
            <a:fillRect/>
          </a:stretch>
        </p:blipFill>
        <p:spPr>
          <a:xfrm>
            <a:off x="2912508" y="3082485"/>
            <a:ext cx="8805384" cy="3273869"/>
          </a:xfrm>
          <a:ln w="76200">
            <a:solidFill>
              <a:schemeClr val="tx1"/>
            </a:solidFill>
          </a:ln>
          <a:effectLst>
            <a:outerShdw blurRad="50800" dist="38100" dir="10800000" algn="r" rotWithShape="0">
              <a:prstClr val="black">
                <a:alpha val="40000"/>
              </a:prstClr>
            </a:outerShdw>
          </a:effectLst>
        </p:spPr>
      </p:pic>
      <p:sp>
        <p:nvSpPr>
          <p:cNvPr id="5" name="Slide Number Placeholder 4">
            <a:extLst>
              <a:ext uri="{FF2B5EF4-FFF2-40B4-BE49-F238E27FC236}">
                <a16:creationId xmlns:a16="http://schemas.microsoft.com/office/drawing/2014/main" id="{BB45F00C-BF2B-A683-EAFC-84BCDD85C4EB}"/>
              </a:ext>
            </a:extLst>
          </p:cNvPr>
          <p:cNvSpPr>
            <a:spLocks noGrp="1"/>
          </p:cNvSpPr>
          <p:nvPr>
            <p:ph type="sldNum" sz="quarter" idx="4"/>
          </p:nvPr>
        </p:nvSpPr>
        <p:spPr/>
        <p:txBody>
          <a:bodyPr/>
          <a:lstStyle/>
          <a:p>
            <a:fld id="{820DBD16-8F52-45AC-8998-73485FE4613D}" type="slidenum">
              <a:rPr lang="en-US" smtClean="0"/>
              <a:pPr/>
              <a:t>67</a:t>
            </a:fld>
            <a:endParaRPr lang="en-US"/>
          </a:p>
        </p:txBody>
      </p:sp>
      <p:sp>
        <p:nvSpPr>
          <p:cNvPr id="6" name="Footer Placeholder 5">
            <a:extLst>
              <a:ext uri="{FF2B5EF4-FFF2-40B4-BE49-F238E27FC236}">
                <a16:creationId xmlns:a16="http://schemas.microsoft.com/office/drawing/2014/main" id="{40D7927C-5F03-3116-6E7D-593E4A79B3F7}"/>
              </a:ext>
            </a:extLst>
          </p:cNvPr>
          <p:cNvSpPr>
            <a:spLocks noGrp="1"/>
          </p:cNvSpPr>
          <p:nvPr>
            <p:ph type="ftr" sz="quarter" idx="3"/>
          </p:nvPr>
        </p:nvSpPr>
        <p:spPr/>
        <p:txBody>
          <a:bodyPr/>
          <a:lstStyle/>
          <a:p>
            <a:r>
              <a:rPr lang="en-US"/>
              <a:t>Vermont Department of Health</a:t>
            </a:r>
          </a:p>
        </p:txBody>
      </p:sp>
      <p:pic>
        <p:nvPicPr>
          <p:cNvPr id="12" name="Picture 11">
            <a:extLst>
              <a:ext uri="{FF2B5EF4-FFF2-40B4-BE49-F238E27FC236}">
                <a16:creationId xmlns:a16="http://schemas.microsoft.com/office/drawing/2014/main" id="{FC92FCB9-12C3-0735-4583-E01313CEA8A6}"/>
              </a:ext>
            </a:extLst>
          </p:cNvPr>
          <p:cNvPicPr>
            <a:picLocks noChangeAspect="1"/>
          </p:cNvPicPr>
          <p:nvPr/>
        </p:nvPicPr>
        <p:blipFill>
          <a:blip r:embed="rId5"/>
          <a:stretch>
            <a:fillRect/>
          </a:stretch>
        </p:blipFill>
        <p:spPr>
          <a:xfrm>
            <a:off x="5181600" y="1999611"/>
            <a:ext cx="6868886" cy="743327"/>
          </a:xfrm>
          <a:prstGeom prst="rect">
            <a:avLst/>
          </a:prstGeom>
        </p:spPr>
      </p:pic>
    </p:spTree>
    <p:extLst>
      <p:ext uri="{BB962C8B-B14F-4D97-AF65-F5344CB8AC3E}">
        <p14:creationId xmlns:p14="http://schemas.microsoft.com/office/powerpoint/2010/main" val="2256782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C0610-64FC-8E16-AFC4-633F68D8DFB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33EFAF-F1DC-DB06-3DB0-C32BC4611790}"/>
              </a:ext>
            </a:extLst>
          </p:cNvPr>
          <p:cNvSpPr>
            <a:spLocks noGrp="1"/>
          </p:cNvSpPr>
          <p:nvPr>
            <p:ph type="sldNum" sz="quarter" idx="4"/>
          </p:nvPr>
        </p:nvSpPr>
        <p:spPr/>
        <p:txBody>
          <a:bodyPr vert="horz" lIns="91440" tIns="45720" rIns="91440" bIns="45720" rtlCol="0" anchor="ctr">
            <a:normAutofit/>
          </a:bodyPr>
          <a:lstStyle/>
          <a:p>
            <a:pPr>
              <a:spcAft>
                <a:spcPts val="600"/>
              </a:spcAft>
              <a:defRPr/>
            </a:pPr>
            <a:fld id="{820DBD16-8F52-45AC-8998-73485FE4613D}" type="slidenum">
              <a:rPr lang="en-US" sz="1200">
                <a:solidFill>
                  <a:srgbClr val="FFFFFF"/>
                </a:solidFill>
                <a:latin typeface="Calibri" panose="020F0502020204030204"/>
              </a:rPr>
              <a:pPr>
                <a:spcAft>
                  <a:spcPts val="600"/>
                </a:spcAft>
                <a:defRPr/>
              </a:pPr>
              <a:t>68</a:t>
            </a:fld>
            <a:endParaRPr lang="en-US" sz="1200">
              <a:solidFill>
                <a:srgbClr val="FFFFFF"/>
              </a:solidFill>
              <a:latin typeface="Calibri" panose="020F0502020204030204"/>
            </a:endParaRPr>
          </a:p>
        </p:txBody>
      </p:sp>
      <p:sp>
        <p:nvSpPr>
          <p:cNvPr id="5" name="Footer Placeholder 4">
            <a:extLst>
              <a:ext uri="{FF2B5EF4-FFF2-40B4-BE49-F238E27FC236}">
                <a16:creationId xmlns:a16="http://schemas.microsoft.com/office/drawing/2014/main" id="{71F64131-5797-87E2-17BF-348D7A48AABD}"/>
              </a:ext>
            </a:extLst>
          </p:cNvPr>
          <p:cNvSpPr>
            <a:spLocks noGrp="1"/>
          </p:cNvSpPr>
          <p:nvPr>
            <p:ph type="ftr" sz="quarter" idx="3"/>
          </p:nvPr>
        </p:nvSpPr>
        <p:spPr/>
        <p:txBody>
          <a:bodyPr vert="horz" lIns="91440" tIns="45720" rIns="91440" bIns="45720" rtlCol="0" anchor="ctr">
            <a:normAutofit/>
          </a:bodyPr>
          <a:lstStyle/>
          <a:p>
            <a:pPr>
              <a:spcAft>
                <a:spcPts val="600"/>
              </a:spcAft>
              <a:defRPr/>
            </a:pPr>
            <a:r>
              <a:rPr lang="en-US" sz="1200" kern="1200">
                <a:solidFill>
                  <a:srgbClr val="FFFFFF"/>
                </a:solidFill>
                <a:latin typeface="Calibri" panose="020F0502020204030204"/>
                <a:ea typeface="+mn-ea"/>
                <a:cs typeface="+mn-cs"/>
              </a:rPr>
              <a:t>Vermont Department of Health</a:t>
            </a:r>
          </a:p>
        </p:txBody>
      </p:sp>
      <p:pic>
        <p:nvPicPr>
          <p:cNvPr id="3" name="Picture 2">
            <a:extLst>
              <a:ext uri="{FF2B5EF4-FFF2-40B4-BE49-F238E27FC236}">
                <a16:creationId xmlns:a16="http://schemas.microsoft.com/office/drawing/2014/main" id="{9271E241-AB3F-6CC3-6712-AF70FBF6F149}"/>
              </a:ext>
            </a:extLst>
          </p:cNvPr>
          <p:cNvPicPr>
            <a:picLocks noChangeAspect="1"/>
          </p:cNvPicPr>
          <p:nvPr/>
        </p:nvPicPr>
        <p:blipFill>
          <a:blip r:embed="rId3"/>
          <a:stretch>
            <a:fillRect/>
          </a:stretch>
        </p:blipFill>
        <p:spPr>
          <a:xfrm>
            <a:off x="3889828" y="136525"/>
            <a:ext cx="5284842" cy="6606053"/>
          </a:xfrm>
          <a:prstGeom prst="rect">
            <a:avLst/>
          </a:prstGeom>
        </p:spPr>
      </p:pic>
    </p:spTree>
    <p:extLst>
      <p:ext uri="{BB962C8B-B14F-4D97-AF65-F5344CB8AC3E}">
        <p14:creationId xmlns:p14="http://schemas.microsoft.com/office/powerpoint/2010/main" val="11965995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1904AD-A838-1E28-2539-45589A03B931}"/>
              </a:ext>
            </a:extLst>
          </p:cNvPr>
          <p:cNvSpPr>
            <a:spLocks noGrp="1"/>
          </p:cNvSpPr>
          <p:nvPr>
            <p:ph idx="1"/>
          </p:nvPr>
        </p:nvSpPr>
        <p:spPr/>
        <p:txBody>
          <a:bodyPr/>
          <a:lstStyle/>
          <a:p>
            <a:r>
              <a:rPr lang="en-US"/>
              <a:t>Questions and Open Conversation</a:t>
            </a:r>
          </a:p>
        </p:txBody>
      </p:sp>
      <p:sp>
        <p:nvSpPr>
          <p:cNvPr id="3" name="Slide Number Placeholder 2">
            <a:extLst>
              <a:ext uri="{FF2B5EF4-FFF2-40B4-BE49-F238E27FC236}">
                <a16:creationId xmlns:a16="http://schemas.microsoft.com/office/drawing/2014/main" id="{6B27CE7A-0790-FA00-7BA3-FED6716E55C5}"/>
              </a:ext>
            </a:extLst>
          </p:cNvPr>
          <p:cNvSpPr>
            <a:spLocks noGrp="1"/>
          </p:cNvSpPr>
          <p:nvPr>
            <p:ph type="sldNum" sz="quarter" idx="4"/>
          </p:nvPr>
        </p:nvSpPr>
        <p:spPr/>
        <p:txBody>
          <a:bodyPr/>
          <a:lstStyle/>
          <a:p>
            <a:fld id="{820DBD16-8F52-45AC-8998-73485FE4613D}" type="slidenum">
              <a:rPr lang="en-US" smtClean="0"/>
              <a:pPr/>
              <a:t>69</a:t>
            </a:fld>
            <a:endParaRPr lang="en-US"/>
          </a:p>
        </p:txBody>
      </p:sp>
      <p:sp>
        <p:nvSpPr>
          <p:cNvPr id="4" name="Footer Placeholder 3">
            <a:extLst>
              <a:ext uri="{FF2B5EF4-FFF2-40B4-BE49-F238E27FC236}">
                <a16:creationId xmlns:a16="http://schemas.microsoft.com/office/drawing/2014/main" id="{F54C1B6C-547E-3626-E9CE-734BAE999E62}"/>
              </a:ext>
            </a:extLst>
          </p:cNvPr>
          <p:cNvSpPr>
            <a:spLocks noGrp="1"/>
          </p:cNvSpPr>
          <p:nvPr>
            <p:ph type="ftr" sz="quarter" idx="3"/>
          </p:nvPr>
        </p:nvSpPr>
        <p:spPr/>
        <p:txBody>
          <a:bodyPr/>
          <a:lstStyle/>
          <a:p>
            <a:r>
              <a:rPr lang="en-US"/>
              <a:t>Vermont Department of Health</a:t>
            </a:r>
          </a:p>
        </p:txBody>
      </p:sp>
      <p:pic>
        <p:nvPicPr>
          <p:cNvPr id="5" name="object 4" descr="Person with idea concept"/>
          <p:cNvPicPr/>
          <p:nvPr/>
        </p:nvPicPr>
        <p:blipFill>
          <a:blip r:embed="rId3">
            <a:extLst>
              <a:ext uri="{28A0092B-C50C-407E-A947-70E740481C1C}">
                <a14:useLocalDpi xmlns:a14="http://schemas.microsoft.com/office/drawing/2010/main" val="0"/>
              </a:ext>
            </a:extLst>
          </a:blip>
          <a:srcRect/>
          <a:stretch/>
        </p:blipFill>
        <p:spPr>
          <a:xfrm>
            <a:off x="2832735" y="1825752"/>
            <a:ext cx="6526528" cy="4351019"/>
          </a:xfrm>
          <a:prstGeom prst="rect">
            <a:avLst/>
          </a:prstGeom>
        </p:spPr>
      </p:pic>
    </p:spTree>
    <p:extLst>
      <p:ext uri="{BB962C8B-B14F-4D97-AF65-F5344CB8AC3E}">
        <p14:creationId xmlns:p14="http://schemas.microsoft.com/office/powerpoint/2010/main" val="3317679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49441-2EE0-B7FD-8BA4-D1BF998CB10A}"/>
              </a:ext>
            </a:extLst>
          </p:cNvPr>
          <p:cNvSpPr>
            <a:spLocks noGrp="1"/>
          </p:cNvSpPr>
          <p:nvPr>
            <p:ph type="title"/>
          </p:nvPr>
        </p:nvSpPr>
        <p:spPr>
          <a:xfrm>
            <a:off x="838200" y="365129"/>
            <a:ext cx="10515600" cy="1325563"/>
          </a:xfrm>
        </p:spPr>
        <p:txBody>
          <a:bodyPr anchor="ctr">
            <a:normAutofit/>
          </a:bodyPr>
          <a:lstStyle/>
          <a:p>
            <a:r>
              <a:rPr lang="en-US"/>
              <a:t>2025 Measles Update</a:t>
            </a:r>
          </a:p>
        </p:txBody>
      </p:sp>
      <p:sp>
        <p:nvSpPr>
          <p:cNvPr id="3" name="Content Placeholder 2">
            <a:extLst>
              <a:ext uri="{FF2B5EF4-FFF2-40B4-BE49-F238E27FC236}">
                <a16:creationId xmlns:a16="http://schemas.microsoft.com/office/drawing/2014/main" id="{61D9A24C-2E4A-C48D-024B-0387FE281A78}"/>
              </a:ext>
            </a:extLst>
          </p:cNvPr>
          <p:cNvSpPr>
            <a:spLocks noGrp="1"/>
          </p:cNvSpPr>
          <p:nvPr>
            <p:ph sz="half" idx="2"/>
          </p:nvPr>
        </p:nvSpPr>
        <p:spPr>
          <a:xfrm>
            <a:off x="6172200" y="2031999"/>
            <a:ext cx="5181600" cy="4144963"/>
          </a:xfrm>
        </p:spPr>
        <p:txBody>
          <a:bodyPr anchor="ctr">
            <a:normAutofit fontScale="92500" lnSpcReduction="10000"/>
          </a:bodyPr>
          <a:lstStyle/>
          <a:p>
            <a:pPr marL="342900" indent="-342900">
              <a:buFont typeface="Arial" panose="020B0604020202020204" pitchFamily="34" charset="0"/>
              <a:buChar char="•"/>
            </a:pPr>
            <a:r>
              <a:rPr lang="en-US"/>
              <a:t>CDC US case count: 222 (as of March 7, 2025)</a:t>
            </a:r>
          </a:p>
          <a:p>
            <a:pPr marL="728663" lvl="1" indent="-342900"/>
            <a:r>
              <a:rPr lang="en-US"/>
              <a:t>Updated weekly</a:t>
            </a:r>
          </a:p>
          <a:p>
            <a:pPr marL="728663" lvl="1" indent="-342900"/>
            <a:r>
              <a:rPr lang="en-US"/>
              <a:t>Number of current cases is much higher as cases increase daily</a:t>
            </a:r>
          </a:p>
          <a:p>
            <a:pPr marL="728663" lvl="1" indent="-342900"/>
            <a:endParaRPr lang="en-US" sz="2000"/>
          </a:p>
          <a:p>
            <a:pPr marL="342900" indent="-342900">
              <a:buFont typeface="Arial" panose="020B0604020202020204" pitchFamily="34" charset="0"/>
              <a:buChar char="•"/>
            </a:pPr>
            <a:r>
              <a:rPr lang="en-US"/>
              <a:t>12 Jurisdictions: Alaska, California, </a:t>
            </a:r>
            <a:r>
              <a:rPr lang="en-US" b="1"/>
              <a:t>Florida</a:t>
            </a:r>
            <a:r>
              <a:rPr lang="en-US"/>
              <a:t>, </a:t>
            </a:r>
            <a:r>
              <a:rPr lang="en-US" sz="2400"/>
              <a:t>Georgia, Kentucky, New Jersey,</a:t>
            </a:r>
            <a:r>
              <a:rPr lang="en-US"/>
              <a:t> New Mexico, New York City,</a:t>
            </a:r>
            <a:r>
              <a:rPr lang="en-US" sz="2400"/>
              <a:t> </a:t>
            </a:r>
            <a:r>
              <a:rPr lang="en-US" sz="2400" b="1"/>
              <a:t>Pennsylvania</a:t>
            </a:r>
            <a:r>
              <a:rPr lang="en-US" sz="2400"/>
              <a:t>, Rhode Island, Texas, &amp; </a:t>
            </a:r>
            <a:r>
              <a:rPr lang="en-US" sz="2400" b="1"/>
              <a:t>Washington</a:t>
            </a:r>
            <a:endParaRPr lang="en-US"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a:t>3 outbreaks reported</a:t>
            </a:r>
          </a:p>
          <a:p>
            <a:pPr marL="728663" lvl="1" indent="-342900"/>
            <a:r>
              <a:rPr lang="en-US"/>
              <a:t>93% of cases are outbreak related</a:t>
            </a:r>
          </a:p>
          <a:p>
            <a:endParaRPr lang="en-US" sz="2000">
              <a:ea typeface="+mn-lt"/>
              <a:cs typeface="+mn-lt"/>
            </a:endParaRPr>
          </a:p>
        </p:txBody>
      </p:sp>
      <p:sp>
        <p:nvSpPr>
          <p:cNvPr id="5" name="Slide Number Placeholder 4">
            <a:extLst>
              <a:ext uri="{FF2B5EF4-FFF2-40B4-BE49-F238E27FC236}">
                <a16:creationId xmlns:a16="http://schemas.microsoft.com/office/drawing/2014/main" id="{12F43B35-975C-B1AD-F602-4759AE9C861E}"/>
              </a:ext>
            </a:extLst>
          </p:cNvPr>
          <p:cNvSpPr>
            <a:spLocks noGrp="1"/>
          </p:cNvSpPr>
          <p:nvPr>
            <p:ph type="sldNum" sz="quarter" idx="4"/>
          </p:nvPr>
        </p:nvSpPr>
        <p:spPr>
          <a:xfrm>
            <a:off x="8610600" y="6356354"/>
            <a:ext cx="2743200" cy="365125"/>
          </a:xfrm>
        </p:spPr>
        <p:txBody>
          <a:bodyPr anchor="ctr">
            <a:normAutofit/>
          </a:bodyPr>
          <a:lstStyle/>
          <a:p>
            <a:pPr>
              <a:spcAft>
                <a:spcPts val="600"/>
              </a:spcAft>
            </a:pPr>
            <a:fld id="{820DBD16-8F52-45AC-8998-73485FE4613D}" type="slidenum">
              <a:rPr lang="en-US" smtClean="0"/>
              <a:pPr>
                <a:spcAft>
                  <a:spcPts val="600"/>
                </a:spcAft>
              </a:pPr>
              <a:t>7</a:t>
            </a:fld>
            <a:endParaRPr lang="en-US"/>
          </a:p>
        </p:txBody>
      </p:sp>
      <p:sp>
        <p:nvSpPr>
          <p:cNvPr id="6" name="Footer Placeholder 5">
            <a:extLst>
              <a:ext uri="{FF2B5EF4-FFF2-40B4-BE49-F238E27FC236}">
                <a16:creationId xmlns:a16="http://schemas.microsoft.com/office/drawing/2014/main" id="{045D7CC2-ADB2-87DC-D099-A171122D7F8D}"/>
              </a:ext>
            </a:extLst>
          </p:cNvPr>
          <p:cNvSpPr>
            <a:spLocks noGrp="1"/>
          </p:cNvSpPr>
          <p:nvPr>
            <p:ph type="ftr" sz="quarter" idx="3"/>
          </p:nvPr>
        </p:nvSpPr>
        <p:spPr>
          <a:xfrm>
            <a:off x="838200" y="6356354"/>
            <a:ext cx="4114800" cy="365125"/>
          </a:xfrm>
        </p:spPr>
        <p:txBody>
          <a:bodyPr anchor="ctr">
            <a:normAutofit/>
          </a:bodyPr>
          <a:lstStyle/>
          <a:p>
            <a:pPr>
              <a:spcAft>
                <a:spcPts val="600"/>
              </a:spcAft>
            </a:pPr>
            <a:r>
              <a:rPr lang="en-US"/>
              <a:t>Vermont Department of Health</a:t>
            </a:r>
          </a:p>
        </p:txBody>
      </p:sp>
      <p:sp>
        <p:nvSpPr>
          <p:cNvPr id="10" name="TextBox 9">
            <a:extLst>
              <a:ext uri="{FF2B5EF4-FFF2-40B4-BE49-F238E27FC236}">
                <a16:creationId xmlns:a16="http://schemas.microsoft.com/office/drawing/2014/main" id="{4A938C9D-B535-3B0F-EE05-C8F809C0F624}"/>
              </a:ext>
            </a:extLst>
          </p:cNvPr>
          <p:cNvSpPr txBox="1"/>
          <p:nvPr/>
        </p:nvSpPr>
        <p:spPr>
          <a:xfrm>
            <a:off x="674922" y="5672040"/>
            <a:ext cx="6098058" cy="369332"/>
          </a:xfrm>
          <a:prstGeom prst="rect">
            <a:avLst/>
          </a:prstGeom>
          <a:noFill/>
        </p:spPr>
        <p:txBody>
          <a:bodyPr wrap="square">
            <a:spAutoFit/>
          </a:bodyPr>
          <a:lstStyle/>
          <a:p>
            <a:r>
              <a:rPr lang="en-US">
                <a:hlinkClick r:id="rId3"/>
              </a:rPr>
              <a:t>Measles Cases and Outbreaks | Measles (Rubeola) | CDC</a:t>
            </a:r>
            <a:endParaRPr lang="en-US"/>
          </a:p>
        </p:txBody>
      </p:sp>
      <p:pic>
        <p:nvPicPr>
          <p:cNvPr id="11" name="Picture 10">
            <a:extLst>
              <a:ext uri="{FF2B5EF4-FFF2-40B4-BE49-F238E27FC236}">
                <a16:creationId xmlns:a16="http://schemas.microsoft.com/office/drawing/2014/main" id="{23570D86-41AA-724E-B47E-A354984202E7}"/>
              </a:ext>
            </a:extLst>
          </p:cNvPr>
          <p:cNvPicPr>
            <a:picLocks noChangeAspect="1"/>
          </p:cNvPicPr>
          <p:nvPr/>
        </p:nvPicPr>
        <p:blipFill>
          <a:blip r:embed="rId4"/>
          <a:stretch>
            <a:fillRect/>
          </a:stretch>
        </p:blipFill>
        <p:spPr>
          <a:xfrm>
            <a:off x="304800" y="2384417"/>
            <a:ext cx="5181600" cy="3233753"/>
          </a:xfrm>
          <a:prstGeom prst="rect">
            <a:avLst/>
          </a:prstGeom>
        </p:spPr>
      </p:pic>
    </p:spTree>
    <p:extLst>
      <p:ext uri="{BB962C8B-B14F-4D97-AF65-F5344CB8AC3E}">
        <p14:creationId xmlns:p14="http://schemas.microsoft.com/office/powerpoint/2010/main" val="42803814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3B665C-3615-643C-AEB7-E704BA0A7391}"/>
              </a:ext>
            </a:extLst>
          </p:cNvPr>
          <p:cNvSpPr>
            <a:spLocks noGrp="1"/>
          </p:cNvSpPr>
          <p:nvPr>
            <p:ph type="body" sz="quarter" idx="12"/>
          </p:nvPr>
        </p:nvSpPr>
        <p:spPr>
          <a:xfrm>
            <a:off x="5028556" y="4919056"/>
            <a:ext cx="6020443" cy="439738"/>
          </a:xfrm>
        </p:spPr>
        <p:txBody>
          <a:bodyPr>
            <a:noAutofit/>
          </a:bodyPr>
          <a:lstStyle/>
          <a:p>
            <a:r>
              <a:rPr lang="en-US" b="0" i="0" err="1">
                <a:effectLst/>
              </a:rPr>
              <a:t>AHS.VDHImmunizationProgram@vermont.gov</a:t>
            </a:r>
            <a:r>
              <a:rPr lang="en-US" u="sng" spc="-10" err="1">
                <a:solidFill>
                  <a:srgbClr val="0071A1"/>
                </a:solidFill>
                <a:uFill>
                  <a:solidFill>
                    <a:srgbClr val="0562C1"/>
                  </a:solidFill>
                </a:uFill>
                <a:cs typeface="Arial"/>
                <a:hlinkClick r:id="rId2">
                  <a:extLst>
                    <a:ext uri="{A12FA001-AC4F-418D-AE19-62706E023703}">
                      <ahyp:hlinkClr xmlns:ahyp="http://schemas.microsoft.com/office/drawing/2018/hyperlinkcolor" val="tx"/>
                    </a:ext>
                  </a:extLst>
                </a:hlinkClick>
              </a:rPr>
              <a:t>hsAHS</a:t>
            </a:r>
            <a:endParaRPr lang="en-US"/>
          </a:p>
        </p:txBody>
      </p:sp>
      <p:sp>
        <p:nvSpPr>
          <p:cNvPr id="3" name="Title 2">
            <a:extLst>
              <a:ext uri="{FF2B5EF4-FFF2-40B4-BE49-F238E27FC236}">
                <a16:creationId xmlns:a16="http://schemas.microsoft.com/office/drawing/2014/main" id="{A4ABB456-3943-52E4-3705-29B341D7E91C}"/>
              </a:ext>
            </a:extLst>
          </p:cNvPr>
          <p:cNvSpPr>
            <a:spLocks noGrp="1"/>
          </p:cNvSpPr>
          <p:nvPr>
            <p:ph type="title"/>
          </p:nvPr>
        </p:nvSpPr>
        <p:spPr/>
        <p:txBody>
          <a:bodyPr/>
          <a:lstStyle/>
          <a:p>
            <a:r>
              <a:rPr lang="en-US"/>
              <a:t>Thank you!</a:t>
            </a:r>
          </a:p>
        </p:txBody>
      </p:sp>
      <p:sp>
        <p:nvSpPr>
          <p:cNvPr id="4" name="Text Placeholder 3">
            <a:extLst>
              <a:ext uri="{FF2B5EF4-FFF2-40B4-BE49-F238E27FC236}">
                <a16:creationId xmlns:a16="http://schemas.microsoft.com/office/drawing/2014/main" id="{EB306286-C99A-31CD-3143-A21CD075DD0E}"/>
              </a:ext>
            </a:extLst>
          </p:cNvPr>
          <p:cNvSpPr>
            <a:spLocks noGrp="1"/>
          </p:cNvSpPr>
          <p:nvPr>
            <p:ph type="body" sz="quarter" idx="13"/>
          </p:nvPr>
        </p:nvSpPr>
        <p:spPr/>
        <p:txBody>
          <a:bodyPr>
            <a:normAutofit lnSpcReduction="10000"/>
          </a:bodyPr>
          <a:lstStyle/>
          <a:p>
            <a:r>
              <a:rPr lang="en-US"/>
              <a:t>Let’s stay in touch</a:t>
            </a:r>
          </a:p>
        </p:txBody>
      </p:sp>
      <p:sp>
        <p:nvSpPr>
          <p:cNvPr id="5" name="Text Placeholder 4">
            <a:extLst>
              <a:ext uri="{FF2B5EF4-FFF2-40B4-BE49-F238E27FC236}">
                <a16:creationId xmlns:a16="http://schemas.microsoft.com/office/drawing/2014/main" id="{A9161273-26DB-A394-0DDB-419019E5BEE9}"/>
              </a:ext>
            </a:extLst>
          </p:cNvPr>
          <p:cNvSpPr>
            <a:spLocks noGrp="1"/>
          </p:cNvSpPr>
          <p:nvPr>
            <p:ph type="body" sz="quarter" idx="14"/>
          </p:nvPr>
        </p:nvSpPr>
        <p:spPr/>
        <p:txBody>
          <a:bodyPr>
            <a:normAutofit fontScale="92500"/>
          </a:bodyPr>
          <a:lstStyle/>
          <a:p>
            <a:r>
              <a:rPr lang="en-US"/>
              <a:t>Email:</a:t>
            </a:r>
          </a:p>
        </p:txBody>
      </p:sp>
      <p:sp>
        <p:nvSpPr>
          <p:cNvPr id="6" name="Text Placeholder 5">
            <a:extLst>
              <a:ext uri="{FF2B5EF4-FFF2-40B4-BE49-F238E27FC236}">
                <a16:creationId xmlns:a16="http://schemas.microsoft.com/office/drawing/2014/main" id="{6AA707E5-0FA2-DDBA-2395-D0114A95434C}"/>
              </a:ext>
            </a:extLst>
          </p:cNvPr>
          <p:cNvSpPr>
            <a:spLocks noGrp="1"/>
          </p:cNvSpPr>
          <p:nvPr>
            <p:ph type="body" sz="quarter" idx="15"/>
          </p:nvPr>
        </p:nvSpPr>
        <p:spPr/>
        <p:txBody>
          <a:bodyPr/>
          <a:lstStyle/>
          <a:p>
            <a:r>
              <a:rPr lang="en-US"/>
              <a:t>Web:</a:t>
            </a:r>
          </a:p>
        </p:txBody>
      </p:sp>
      <p:sp>
        <p:nvSpPr>
          <p:cNvPr id="7" name="Text Placeholder 6">
            <a:extLst>
              <a:ext uri="{FF2B5EF4-FFF2-40B4-BE49-F238E27FC236}">
                <a16:creationId xmlns:a16="http://schemas.microsoft.com/office/drawing/2014/main" id="{6DE2E7F0-0757-8DFA-B6C9-298BCECBAF37}"/>
              </a:ext>
            </a:extLst>
          </p:cNvPr>
          <p:cNvSpPr>
            <a:spLocks noGrp="1"/>
          </p:cNvSpPr>
          <p:nvPr>
            <p:ph type="body" sz="quarter" idx="16"/>
          </p:nvPr>
        </p:nvSpPr>
        <p:spPr/>
        <p:txBody>
          <a:bodyPr>
            <a:normAutofit fontScale="85000" lnSpcReduction="10000"/>
          </a:bodyPr>
          <a:lstStyle/>
          <a:p>
            <a:r>
              <a:rPr lang="en-US"/>
              <a:t>Social:</a:t>
            </a:r>
          </a:p>
        </p:txBody>
      </p:sp>
      <p:sp>
        <p:nvSpPr>
          <p:cNvPr id="8" name="Text Placeholder 7">
            <a:extLst>
              <a:ext uri="{FF2B5EF4-FFF2-40B4-BE49-F238E27FC236}">
                <a16:creationId xmlns:a16="http://schemas.microsoft.com/office/drawing/2014/main" id="{3DE9FC9B-9C51-7E69-26DA-4F5BC5E11DAD}"/>
              </a:ext>
            </a:extLst>
          </p:cNvPr>
          <p:cNvSpPr>
            <a:spLocks noGrp="1"/>
          </p:cNvSpPr>
          <p:nvPr>
            <p:ph type="body" sz="quarter" idx="17"/>
          </p:nvPr>
        </p:nvSpPr>
        <p:spPr/>
        <p:txBody>
          <a:bodyPr/>
          <a:lstStyle/>
          <a:p>
            <a:r>
              <a:rPr lang="en-US"/>
              <a:t>healthvermont.gov</a:t>
            </a:r>
          </a:p>
        </p:txBody>
      </p:sp>
      <p:sp>
        <p:nvSpPr>
          <p:cNvPr id="9" name="Text Placeholder 8">
            <a:extLst>
              <a:ext uri="{FF2B5EF4-FFF2-40B4-BE49-F238E27FC236}">
                <a16:creationId xmlns:a16="http://schemas.microsoft.com/office/drawing/2014/main" id="{77673FA8-5A2A-4839-FE39-F04B4281FA69}"/>
              </a:ext>
            </a:extLst>
          </p:cNvPr>
          <p:cNvSpPr>
            <a:spLocks noGrp="1"/>
          </p:cNvSpPr>
          <p:nvPr>
            <p:ph type="body" sz="quarter" idx="18"/>
          </p:nvPr>
        </p:nvSpPr>
        <p:spPr/>
        <p:txBody>
          <a:bodyPr/>
          <a:lstStyle/>
          <a:p>
            <a:r>
              <a:rPr lang="en-US"/>
              <a:t>@healthvermont</a:t>
            </a:r>
          </a:p>
        </p:txBody>
      </p:sp>
    </p:spTree>
    <p:extLst>
      <p:ext uri="{BB962C8B-B14F-4D97-AF65-F5344CB8AC3E}">
        <p14:creationId xmlns:p14="http://schemas.microsoft.com/office/powerpoint/2010/main" val="1320773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047BA-453C-4E50-FCAF-720C3CAD9AB7}"/>
              </a:ext>
            </a:extLst>
          </p:cNvPr>
          <p:cNvSpPr>
            <a:spLocks noGrp="1"/>
          </p:cNvSpPr>
          <p:nvPr>
            <p:ph type="title"/>
          </p:nvPr>
        </p:nvSpPr>
        <p:spPr/>
        <p:txBody>
          <a:bodyPr/>
          <a:lstStyle/>
          <a:p>
            <a:r>
              <a:rPr lang="en-US"/>
              <a:t>Measles Cases &amp; Outbreaks</a:t>
            </a:r>
          </a:p>
        </p:txBody>
      </p:sp>
      <p:sp>
        <p:nvSpPr>
          <p:cNvPr id="3" name="Content Placeholder 2">
            <a:extLst>
              <a:ext uri="{FF2B5EF4-FFF2-40B4-BE49-F238E27FC236}">
                <a16:creationId xmlns:a16="http://schemas.microsoft.com/office/drawing/2014/main" id="{7136A10B-B63B-E336-24E7-6D6B08CE705B}"/>
              </a:ext>
            </a:extLst>
          </p:cNvPr>
          <p:cNvSpPr>
            <a:spLocks noGrp="1"/>
          </p:cNvSpPr>
          <p:nvPr>
            <p:ph idx="1"/>
          </p:nvPr>
        </p:nvSpPr>
        <p:spPr/>
        <p:txBody>
          <a:bodyPr/>
          <a:lstStyle/>
          <a:p>
            <a:pPr marL="342900" indent="-342900">
              <a:buFont typeface="Arial" panose="020B0604020202020204" pitchFamily="34" charset="0"/>
              <a:buChar char="•"/>
            </a:pPr>
            <a:r>
              <a:rPr lang="en-US"/>
              <a:t>CDC reported measles cases primarily impacting children and adolescents who are unvaccinated, or have unknown vaccine status</a:t>
            </a:r>
          </a:p>
          <a:p>
            <a:endParaRPr lang="en-US"/>
          </a:p>
          <a:p>
            <a:endParaRPr lang="en-US"/>
          </a:p>
          <a:p>
            <a:endParaRPr lang="en-US"/>
          </a:p>
          <a:p>
            <a:endParaRPr lang="en-US"/>
          </a:p>
          <a:p>
            <a:endParaRPr lang="en-US"/>
          </a:p>
        </p:txBody>
      </p:sp>
      <p:sp>
        <p:nvSpPr>
          <p:cNvPr id="4" name="Footer Placeholder 3">
            <a:extLst>
              <a:ext uri="{FF2B5EF4-FFF2-40B4-BE49-F238E27FC236}">
                <a16:creationId xmlns:a16="http://schemas.microsoft.com/office/drawing/2014/main" id="{39AFE746-3B38-055D-C8FA-D8495E11F4D5}"/>
              </a:ext>
            </a:extLst>
          </p:cNvPr>
          <p:cNvSpPr>
            <a:spLocks noGrp="1"/>
          </p:cNvSpPr>
          <p:nvPr>
            <p:ph type="ftr" sz="quarter" idx="3"/>
          </p:nvPr>
        </p:nvSpPr>
        <p:spPr/>
        <p:txBody>
          <a:bodyPr/>
          <a:lstStyle/>
          <a:p>
            <a:r>
              <a:rPr lang="en-US"/>
              <a:t>Vermont Department of Health</a:t>
            </a:r>
          </a:p>
        </p:txBody>
      </p:sp>
      <p:sp>
        <p:nvSpPr>
          <p:cNvPr id="5" name="Slide Number Placeholder 4">
            <a:extLst>
              <a:ext uri="{FF2B5EF4-FFF2-40B4-BE49-F238E27FC236}">
                <a16:creationId xmlns:a16="http://schemas.microsoft.com/office/drawing/2014/main" id="{DF6C8F44-9096-9028-B9E6-825CDE1B931F}"/>
              </a:ext>
            </a:extLst>
          </p:cNvPr>
          <p:cNvSpPr>
            <a:spLocks noGrp="1"/>
          </p:cNvSpPr>
          <p:nvPr>
            <p:ph type="sldNum" sz="quarter" idx="4"/>
          </p:nvPr>
        </p:nvSpPr>
        <p:spPr/>
        <p:txBody>
          <a:bodyPr/>
          <a:lstStyle/>
          <a:p>
            <a:fld id="{820DBD16-8F52-45AC-8998-73485FE4613D}" type="slidenum">
              <a:rPr lang="en-US" smtClean="0"/>
              <a:pPr/>
              <a:t>8</a:t>
            </a:fld>
            <a:endParaRPr lang="en-US"/>
          </a:p>
        </p:txBody>
      </p:sp>
      <p:graphicFrame>
        <p:nvGraphicFramePr>
          <p:cNvPr id="12" name="Table 11">
            <a:extLst>
              <a:ext uri="{FF2B5EF4-FFF2-40B4-BE49-F238E27FC236}">
                <a16:creationId xmlns:a16="http://schemas.microsoft.com/office/drawing/2014/main" id="{9217450F-92C7-55A6-7550-F29E6754402D}"/>
              </a:ext>
            </a:extLst>
          </p:cNvPr>
          <p:cNvGraphicFramePr>
            <a:graphicFrameLocks noGrp="1"/>
          </p:cNvGraphicFramePr>
          <p:nvPr/>
        </p:nvGraphicFramePr>
        <p:xfrm>
          <a:off x="6413139" y="3059549"/>
          <a:ext cx="5377542" cy="2106368"/>
        </p:xfrm>
        <a:graphic>
          <a:graphicData uri="http://schemas.openxmlformats.org/drawingml/2006/table">
            <a:tbl>
              <a:tblPr firstRow="1" bandRow="1">
                <a:tableStyleId>{5C22544A-7EE6-4342-B048-85BDC9FD1C3A}</a:tableStyleId>
              </a:tblPr>
              <a:tblGrid>
                <a:gridCol w="2688771">
                  <a:extLst>
                    <a:ext uri="{9D8B030D-6E8A-4147-A177-3AD203B41FA5}">
                      <a16:colId xmlns:a16="http://schemas.microsoft.com/office/drawing/2014/main" val="3726155389"/>
                    </a:ext>
                  </a:extLst>
                </a:gridCol>
                <a:gridCol w="2688771">
                  <a:extLst>
                    <a:ext uri="{9D8B030D-6E8A-4147-A177-3AD203B41FA5}">
                      <a16:colId xmlns:a16="http://schemas.microsoft.com/office/drawing/2014/main" val="1391739562"/>
                    </a:ext>
                  </a:extLst>
                </a:gridCol>
              </a:tblGrid>
              <a:tr h="493680">
                <a:tc>
                  <a:txBody>
                    <a:bodyPr/>
                    <a:lstStyle/>
                    <a:p>
                      <a:pPr algn="ctr"/>
                      <a:r>
                        <a:rPr lang="en-US" sz="2400"/>
                        <a:t>Vaccination Status</a:t>
                      </a:r>
                    </a:p>
                  </a:txBody>
                  <a:tcPr/>
                </a:tc>
                <a:tc>
                  <a:txBody>
                    <a:bodyPr/>
                    <a:lstStyle/>
                    <a:p>
                      <a:pPr algn="ctr"/>
                      <a:r>
                        <a:rPr lang="en-US" sz="2400"/>
                        <a:t>% Cases</a:t>
                      </a:r>
                    </a:p>
                  </a:txBody>
                  <a:tcPr/>
                </a:tc>
                <a:extLst>
                  <a:ext uri="{0D108BD9-81ED-4DB2-BD59-A6C34878D82A}">
                    <a16:rowId xmlns:a16="http://schemas.microsoft.com/office/drawing/2014/main" val="255626388"/>
                  </a:ext>
                </a:extLst>
              </a:tr>
              <a:tr h="756976">
                <a:tc>
                  <a:txBody>
                    <a:bodyPr/>
                    <a:lstStyle/>
                    <a:p>
                      <a:r>
                        <a:rPr lang="en-US" sz="2000"/>
                        <a:t>Unvaccinated or Unknown</a:t>
                      </a:r>
                    </a:p>
                  </a:txBody>
                  <a:tcPr/>
                </a:tc>
                <a:tc>
                  <a:txBody>
                    <a:bodyPr/>
                    <a:lstStyle/>
                    <a:p>
                      <a:pPr algn="ctr"/>
                      <a:r>
                        <a:rPr lang="en-US" sz="2000"/>
                        <a:t>94%</a:t>
                      </a:r>
                    </a:p>
                  </a:txBody>
                  <a:tcPr/>
                </a:tc>
                <a:extLst>
                  <a:ext uri="{0D108BD9-81ED-4DB2-BD59-A6C34878D82A}">
                    <a16:rowId xmlns:a16="http://schemas.microsoft.com/office/drawing/2014/main" val="1783104341"/>
                  </a:ext>
                </a:extLst>
              </a:tr>
              <a:tr h="427856">
                <a:tc>
                  <a:txBody>
                    <a:bodyPr/>
                    <a:lstStyle/>
                    <a:p>
                      <a:r>
                        <a:rPr lang="en-US" sz="2000"/>
                        <a:t>One MMR dose</a:t>
                      </a:r>
                    </a:p>
                  </a:txBody>
                  <a:tcPr/>
                </a:tc>
                <a:tc>
                  <a:txBody>
                    <a:bodyPr/>
                    <a:lstStyle/>
                    <a:p>
                      <a:pPr algn="ctr"/>
                      <a:r>
                        <a:rPr lang="en-US" sz="2000"/>
                        <a:t>4%</a:t>
                      </a:r>
                    </a:p>
                  </a:txBody>
                  <a:tcPr/>
                </a:tc>
                <a:extLst>
                  <a:ext uri="{0D108BD9-81ED-4DB2-BD59-A6C34878D82A}">
                    <a16:rowId xmlns:a16="http://schemas.microsoft.com/office/drawing/2014/main" val="2687035260"/>
                  </a:ext>
                </a:extLst>
              </a:tr>
              <a:tr h="427856">
                <a:tc>
                  <a:txBody>
                    <a:bodyPr/>
                    <a:lstStyle/>
                    <a:p>
                      <a:r>
                        <a:rPr lang="en-US" sz="2000"/>
                        <a:t>Two MMR doses</a:t>
                      </a:r>
                    </a:p>
                  </a:txBody>
                  <a:tcPr/>
                </a:tc>
                <a:tc>
                  <a:txBody>
                    <a:bodyPr/>
                    <a:lstStyle/>
                    <a:p>
                      <a:pPr algn="ctr"/>
                      <a:r>
                        <a:rPr lang="en-US" sz="2000"/>
                        <a:t>2%</a:t>
                      </a:r>
                    </a:p>
                  </a:txBody>
                  <a:tcPr/>
                </a:tc>
                <a:extLst>
                  <a:ext uri="{0D108BD9-81ED-4DB2-BD59-A6C34878D82A}">
                    <a16:rowId xmlns:a16="http://schemas.microsoft.com/office/drawing/2014/main" val="884238666"/>
                  </a:ext>
                </a:extLst>
              </a:tr>
            </a:tbl>
          </a:graphicData>
        </a:graphic>
      </p:graphicFrame>
      <p:sp>
        <p:nvSpPr>
          <p:cNvPr id="10" name="TextBox 9">
            <a:extLst>
              <a:ext uri="{FF2B5EF4-FFF2-40B4-BE49-F238E27FC236}">
                <a16:creationId xmlns:a16="http://schemas.microsoft.com/office/drawing/2014/main" id="{BF808C72-DFA2-3CAA-CCCB-DAD73D11F91B}"/>
              </a:ext>
            </a:extLst>
          </p:cNvPr>
          <p:cNvSpPr txBox="1"/>
          <p:nvPr/>
        </p:nvSpPr>
        <p:spPr>
          <a:xfrm>
            <a:off x="3571603" y="5899964"/>
            <a:ext cx="4334691" cy="276999"/>
          </a:xfrm>
          <a:prstGeom prst="rect">
            <a:avLst/>
          </a:prstGeom>
          <a:noFill/>
        </p:spPr>
        <p:txBody>
          <a:bodyPr wrap="square">
            <a:spAutoFit/>
          </a:bodyPr>
          <a:lstStyle/>
          <a:p>
            <a:r>
              <a:rPr lang="en-US" sz="1200">
                <a:hlinkClick r:id="rId3"/>
              </a:rPr>
              <a:t>Measles Cases and Outbreaks | Measles (Rubeola) | CDC</a:t>
            </a:r>
            <a:endParaRPr lang="en-US" sz="1200"/>
          </a:p>
        </p:txBody>
      </p:sp>
      <p:graphicFrame>
        <p:nvGraphicFramePr>
          <p:cNvPr id="6" name="Table 5">
            <a:extLst>
              <a:ext uri="{FF2B5EF4-FFF2-40B4-BE49-F238E27FC236}">
                <a16:creationId xmlns:a16="http://schemas.microsoft.com/office/drawing/2014/main" id="{19E37A61-5D66-9E8E-6D6D-44E18400E810}"/>
              </a:ext>
            </a:extLst>
          </p:cNvPr>
          <p:cNvGraphicFramePr>
            <a:graphicFrameLocks noGrp="1"/>
          </p:cNvGraphicFramePr>
          <p:nvPr>
            <p:extLst>
              <p:ext uri="{D42A27DB-BD31-4B8C-83A1-F6EECF244321}">
                <p14:modId xmlns:p14="http://schemas.microsoft.com/office/powerpoint/2010/main" val="1761518798"/>
              </p:ext>
            </p:extLst>
          </p:nvPr>
        </p:nvGraphicFramePr>
        <p:xfrm>
          <a:off x="865777" y="3059549"/>
          <a:ext cx="4873172" cy="2106369"/>
        </p:xfrm>
        <a:graphic>
          <a:graphicData uri="http://schemas.openxmlformats.org/drawingml/2006/table">
            <a:tbl>
              <a:tblPr firstRow="1" bandRow="1">
                <a:tableStyleId>{5C22544A-7EE6-4342-B048-85BDC9FD1C3A}</a:tableStyleId>
              </a:tblPr>
              <a:tblGrid>
                <a:gridCol w="2436586">
                  <a:extLst>
                    <a:ext uri="{9D8B030D-6E8A-4147-A177-3AD203B41FA5}">
                      <a16:colId xmlns:a16="http://schemas.microsoft.com/office/drawing/2014/main" val="3213227427"/>
                    </a:ext>
                  </a:extLst>
                </a:gridCol>
                <a:gridCol w="2436586">
                  <a:extLst>
                    <a:ext uri="{9D8B030D-6E8A-4147-A177-3AD203B41FA5}">
                      <a16:colId xmlns:a16="http://schemas.microsoft.com/office/drawing/2014/main" val="41422020"/>
                    </a:ext>
                  </a:extLst>
                </a:gridCol>
              </a:tblGrid>
              <a:tr h="454722">
                <a:tc>
                  <a:txBody>
                    <a:bodyPr/>
                    <a:lstStyle/>
                    <a:p>
                      <a:pPr algn="ctr"/>
                      <a:r>
                        <a:rPr lang="en-US" sz="2400"/>
                        <a:t>Age</a:t>
                      </a:r>
                    </a:p>
                  </a:txBody>
                  <a:tcPr/>
                </a:tc>
                <a:tc>
                  <a:txBody>
                    <a:bodyPr/>
                    <a:lstStyle/>
                    <a:p>
                      <a:pPr algn="ctr"/>
                      <a:r>
                        <a:rPr lang="en-US" sz="2400"/>
                        <a:t>Case Count</a:t>
                      </a:r>
                    </a:p>
                  </a:txBody>
                  <a:tcPr/>
                </a:tc>
                <a:extLst>
                  <a:ext uri="{0D108BD9-81ED-4DB2-BD59-A6C34878D82A}">
                    <a16:rowId xmlns:a16="http://schemas.microsoft.com/office/drawing/2014/main" val="3292054124"/>
                  </a:ext>
                </a:extLst>
              </a:tr>
              <a:tr h="417643">
                <a:tc>
                  <a:txBody>
                    <a:bodyPr/>
                    <a:lstStyle/>
                    <a:p>
                      <a:r>
                        <a:rPr lang="en-US" sz="2000"/>
                        <a:t>Under 5 years</a:t>
                      </a:r>
                    </a:p>
                  </a:txBody>
                  <a:tcPr/>
                </a:tc>
                <a:tc>
                  <a:txBody>
                    <a:bodyPr/>
                    <a:lstStyle/>
                    <a:p>
                      <a:pPr algn="ctr"/>
                      <a:r>
                        <a:rPr lang="en-US" sz="2000"/>
                        <a:t>76 (34%)</a:t>
                      </a:r>
                    </a:p>
                  </a:txBody>
                  <a:tcPr/>
                </a:tc>
                <a:extLst>
                  <a:ext uri="{0D108BD9-81ED-4DB2-BD59-A6C34878D82A}">
                    <a16:rowId xmlns:a16="http://schemas.microsoft.com/office/drawing/2014/main" val="3069408044"/>
                  </a:ext>
                </a:extLst>
              </a:tr>
              <a:tr h="417643">
                <a:tc>
                  <a:txBody>
                    <a:bodyPr/>
                    <a:lstStyle/>
                    <a:p>
                      <a:r>
                        <a:rPr lang="en-US" sz="2000"/>
                        <a:t>5-19 years</a:t>
                      </a:r>
                    </a:p>
                  </a:txBody>
                  <a:tcPr/>
                </a:tc>
                <a:tc>
                  <a:txBody>
                    <a:bodyPr/>
                    <a:lstStyle/>
                    <a:p>
                      <a:pPr algn="ctr"/>
                      <a:r>
                        <a:rPr lang="en-US" sz="2000"/>
                        <a:t>99 (45%)</a:t>
                      </a:r>
                    </a:p>
                  </a:txBody>
                  <a:tcPr/>
                </a:tc>
                <a:extLst>
                  <a:ext uri="{0D108BD9-81ED-4DB2-BD59-A6C34878D82A}">
                    <a16:rowId xmlns:a16="http://schemas.microsoft.com/office/drawing/2014/main" val="1257528321"/>
                  </a:ext>
                </a:extLst>
              </a:tr>
              <a:tr h="417643">
                <a:tc>
                  <a:txBody>
                    <a:bodyPr/>
                    <a:lstStyle/>
                    <a:p>
                      <a:r>
                        <a:rPr lang="en-US" sz="2000"/>
                        <a:t>20+ years</a:t>
                      </a:r>
                    </a:p>
                  </a:txBody>
                  <a:tcPr/>
                </a:tc>
                <a:tc>
                  <a:txBody>
                    <a:bodyPr/>
                    <a:lstStyle/>
                    <a:p>
                      <a:pPr algn="ctr"/>
                      <a:r>
                        <a:rPr lang="en-US" sz="2000"/>
                        <a:t>40 (18%)</a:t>
                      </a:r>
                    </a:p>
                  </a:txBody>
                  <a:tcPr/>
                </a:tc>
                <a:extLst>
                  <a:ext uri="{0D108BD9-81ED-4DB2-BD59-A6C34878D82A}">
                    <a16:rowId xmlns:a16="http://schemas.microsoft.com/office/drawing/2014/main" val="1700200608"/>
                  </a:ext>
                </a:extLst>
              </a:tr>
              <a:tr h="394092">
                <a:tc>
                  <a:txBody>
                    <a:bodyPr/>
                    <a:lstStyle/>
                    <a:p>
                      <a:r>
                        <a:rPr lang="en-US" sz="2000"/>
                        <a:t>Age unknown</a:t>
                      </a:r>
                    </a:p>
                  </a:txBody>
                  <a:tcPr/>
                </a:tc>
                <a:tc>
                  <a:txBody>
                    <a:bodyPr/>
                    <a:lstStyle/>
                    <a:p>
                      <a:pPr algn="ctr"/>
                      <a:r>
                        <a:rPr lang="en-US" sz="2000"/>
                        <a:t>7 (3%)</a:t>
                      </a:r>
                    </a:p>
                  </a:txBody>
                  <a:tcPr/>
                </a:tc>
                <a:extLst>
                  <a:ext uri="{0D108BD9-81ED-4DB2-BD59-A6C34878D82A}">
                    <a16:rowId xmlns:a16="http://schemas.microsoft.com/office/drawing/2014/main" val="3757435477"/>
                  </a:ext>
                </a:extLst>
              </a:tr>
            </a:tbl>
          </a:graphicData>
        </a:graphic>
      </p:graphicFrame>
    </p:spTree>
    <p:extLst>
      <p:ext uri="{BB962C8B-B14F-4D97-AF65-F5344CB8AC3E}">
        <p14:creationId xmlns:p14="http://schemas.microsoft.com/office/powerpoint/2010/main" val="2639353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97785-1993-DDFB-152F-48081ACAC022}"/>
              </a:ext>
            </a:extLst>
          </p:cNvPr>
          <p:cNvSpPr>
            <a:spLocks noGrp="1"/>
          </p:cNvSpPr>
          <p:nvPr>
            <p:ph type="title"/>
          </p:nvPr>
        </p:nvSpPr>
        <p:spPr/>
        <p:txBody>
          <a:bodyPr/>
          <a:lstStyle/>
          <a:p>
            <a:r>
              <a:rPr lang="en-US"/>
              <a:t>Measles Cases &amp; Outbreaks</a:t>
            </a:r>
          </a:p>
        </p:txBody>
      </p:sp>
      <p:sp>
        <p:nvSpPr>
          <p:cNvPr id="3" name="Content Placeholder 2">
            <a:extLst>
              <a:ext uri="{FF2B5EF4-FFF2-40B4-BE49-F238E27FC236}">
                <a16:creationId xmlns:a16="http://schemas.microsoft.com/office/drawing/2014/main" id="{C8352CC8-4603-2A72-0DBD-0AE332011E5E}"/>
              </a:ext>
            </a:extLst>
          </p:cNvPr>
          <p:cNvSpPr>
            <a:spLocks noGrp="1"/>
          </p:cNvSpPr>
          <p:nvPr>
            <p:ph sz="half" idx="1"/>
          </p:nvPr>
        </p:nvSpPr>
        <p:spPr/>
        <p:txBody>
          <a:bodyPr>
            <a:normAutofit lnSpcReduction="10000"/>
          </a:bodyPr>
          <a:lstStyle/>
          <a:p>
            <a:pPr algn="ctr"/>
            <a:r>
              <a:rPr lang="en-US" b="1"/>
              <a:t>For accurate case count data, visit state health department websites</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223 cases in </a:t>
            </a:r>
            <a:r>
              <a:rPr lang="en-US" sz="2400">
                <a:ea typeface="+mn-lt"/>
                <a:cs typeface="+mn-lt"/>
                <a:hlinkClick r:id="rId3"/>
              </a:rPr>
              <a:t>Texas</a:t>
            </a:r>
            <a:r>
              <a:rPr lang="en-US" sz="2400">
                <a:ea typeface="+mn-lt"/>
                <a:cs typeface="+mn-lt"/>
              </a:rPr>
              <a:t> (as of March 11, 2025)</a:t>
            </a:r>
          </a:p>
          <a:p>
            <a:pPr marL="342900" indent="-342900">
              <a:buFont typeface="Arial" panose="020B0604020202020204" pitchFamily="34" charset="0"/>
              <a:buChar char="•"/>
            </a:pPr>
            <a:r>
              <a:rPr lang="en-US" sz="2400">
                <a:ea typeface="+mn-lt"/>
                <a:cs typeface="+mn-lt"/>
              </a:rPr>
              <a:t>33 cases in </a:t>
            </a:r>
            <a:r>
              <a:rPr lang="en-US" sz="2400">
                <a:ea typeface="+mn-lt"/>
                <a:cs typeface="+mn-lt"/>
                <a:hlinkClick r:id="rId4"/>
              </a:rPr>
              <a:t>New Mexico</a:t>
            </a:r>
            <a:r>
              <a:rPr lang="en-US" sz="2400">
                <a:ea typeface="+mn-lt"/>
                <a:cs typeface="+mn-lt"/>
              </a:rPr>
              <a:t> (as of March 11, 2025)</a:t>
            </a:r>
          </a:p>
          <a:p>
            <a:pPr marL="342900" indent="-342900">
              <a:buFont typeface="Arial" panose="020B0604020202020204" pitchFamily="34" charset="0"/>
              <a:buChar char="•"/>
            </a:pPr>
            <a:r>
              <a:rPr lang="en-US">
                <a:ea typeface="+mn-lt"/>
                <a:cs typeface="+mn-lt"/>
              </a:rPr>
              <a:t>36 cases in </a:t>
            </a:r>
            <a:r>
              <a:rPr lang="en-US" sz="2400">
                <a:ea typeface="+mn-lt"/>
                <a:cs typeface="+mn-lt"/>
                <a:hlinkClick r:id="rId5"/>
              </a:rPr>
              <a:t>Quebec</a:t>
            </a:r>
            <a:r>
              <a:rPr lang="en-US">
                <a:ea typeface="+mn-lt"/>
                <a:cs typeface="+mn-lt"/>
              </a:rPr>
              <a:t> (as of March 12, 2025)</a:t>
            </a:r>
            <a:endParaRPr lang="en-US" sz="2400"/>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2 reported deaths</a:t>
            </a:r>
          </a:p>
          <a:p>
            <a:pPr marL="728663" lvl="1" indent="-342900"/>
            <a:r>
              <a:rPr lang="en-US"/>
              <a:t>Texas: February 26, 2025</a:t>
            </a:r>
          </a:p>
          <a:p>
            <a:pPr marL="728663" lvl="1" indent="-342900"/>
            <a:r>
              <a:rPr lang="en-US"/>
              <a:t>New Mexico: March 6, 2025</a:t>
            </a:r>
          </a:p>
          <a:p>
            <a:pPr marL="728663" lvl="1" indent="-342900"/>
            <a:endParaRPr lang="en-US"/>
          </a:p>
        </p:txBody>
      </p:sp>
      <p:pic>
        <p:nvPicPr>
          <p:cNvPr id="8" name="Content Placeholder 7" descr="3D graph graphic">
            <a:extLst>
              <a:ext uri="{FF2B5EF4-FFF2-40B4-BE49-F238E27FC236}">
                <a16:creationId xmlns:a16="http://schemas.microsoft.com/office/drawing/2014/main" id="{5497DB6F-6B86-A1D1-A3F6-6F51A74DCD05}"/>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172200" y="2274980"/>
            <a:ext cx="5181600" cy="3452628"/>
          </a:xfrm>
        </p:spPr>
      </p:pic>
      <p:sp>
        <p:nvSpPr>
          <p:cNvPr id="5" name="Slide Number Placeholder 4">
            <a:extLst>
              <a:ext uri="{FF2B5EF4-FFF2-40B4-BE49-F238E27FC236}">
                <a16:creationId xmlns:a16="http://schemas.microsoft.com/office/drawing/2014/main" id="{9E72AB30-B5A9-D3C0-99DC-CF35C7DB7F30}"/>
              </a:ext>
            </a:extLst>
          </p:cNvPr>
          <p:cNvSpPr>
            <a:spLocks noGrp="1"/>
          </p:cNvSpPr>
          <p:nvPr>
            <p:ph type="sldNum" sz="quarter" idx="4"/>
          </p:nvPr>
        </p:nvSpPr>
        <p:spPr/>
        <p:txBody>
          <a:bodyPr/>
          <a:lstStyle/>
          <a:p>
            <a:fld id="{820DBD16-8F52-45AC-8998-73485FE4613D}" type="slidenum">
              <a:rPr lang="en-US" smtClean="0"/>
              <a:pPr/>
              <a:t>9</a:t>
            </a:fld>
            <a:endParaRPr lang="en-US"/>
          </a:p>
        </p:txBody>
      </p:sp>
      <p:sp>
        <p:nvSpPr>
          <p:cNvPr id="6" name="Footer Placeholder 5">
            <a:extLst>
              <a:ext uri="{FF2B5EF4-FFF2-40B4-BE49-F238E27FC236}">
                <a16:creationId xmlns:a16="http://schemas.microsoft.com/office/drawing/2014/main" id="{597DC261-F8EA-B346-75AE-729C61998FEB}"/>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3037287142"/>
      </p:ext>
    </p:extLst>
  </p:cSld>
  <p:clrMapOvr>
    <a:masterClrMapping/>
  </p:clrMapOvr>
</p:sld>
</file>

<file path=ppt/theme/theme1.xml><?xml version="1.0" encoding="utf-8"?>
<a:theme xmlns:a="http://schemas.openxmlformats.org/drawingml/2006/main" name="Office Theme">
  <a:themeElements>
    <a:clrScheme name="VDH Color Palette 2024">
      <a:dk1>
        <a:sysClr val="windowText" lastClr="000000"/>
      </a:dk1>
      <a:lt1>
        <a:sysClr val="window" lastClr="FFFFFF"/>
      </a:lt1>
      <a:dk2>
        <a:srgbClr val="D9D2CC"/>
      </a:dk2>
      <a:lt2>
        <a:srgbClr val="F2F2F2"/>
      </a:lt2>
      <a:accent1>
        <a:srgbClr val="0071A1"/>
      </a:accent1>
      <a:accent2>
        <a:srgbClr val="D2451E"/>
      </a:accent2>
      <a:accent3>
        <a:srgbClr val="660033"/>
      </a:accent3>
      <a:accent4>
        <a:srgbClr val="CB7E2A"/>
      </a:accent4>
      <a:accent5>
        <a:srgbClr val="003366"/>
      </a:accent5>
      <a:accent6>
        <a:srgbClr val="424242"/>
      </a:accent6>
      <a:hlink>
        <a:srgbClr val="0071A1"/>
      </a:hlink>
      <a:folHlink>
        <a:srgbClr val="824165"/>
      </a:folHlink>
    </a:clrScheme>
    <a:fontScheme name="Health Main Fonts - 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PowerPoint-Widescreen.pptx" id="{E590631B-B2F4-44CB-8D46-253277D8F52F}" vid="{EDA6B18D-D60D-4A91-82F3-2E55745E3F10}"/>
    </a:ext>
  </a:extLst>
</a:theme>
</file>

<file path=ppt/theme/theme2.xml><?xml version="1.0" encoding="utf-8"?>
<a:theme xmlns:a="http://schemas.openxmlformats.org/drawingml/2006/main" name="Office Theme">
  <a:themeElements>
    <a:clrScheme name="VDH Color Palette 2024">
      <a:dk1>
        <a:sysClr val="windowText" lastClr="000000"/>
      </a:dk1>
      <a:lt1>
        <a:sysClr val="window" lastClr="FFFFFF"/>
      </a:lt1>
      <a:dk2>
        <a:srgbClr val="D9D2CC"/>
      </a:dk2>
      <a:lt2>
        <a:srgbClr val="F2F2F2"/>
      </a:lt2>
      <a:accent1>
        <a:srgbClr val="003366"/>
      </a:accent1>
      <a:accent2>
        <a:srgbClr val="0071A1"/>
      </a:accent2>
      <a:accent3>
        <a:srgbClr val="D2451E"/>
      </a:accent3>
      <a:accent4>
        <a:srgbClr val="660033"/>
      </a:accent4>
      <a:accent5>
        <a:srgbClr val="CB7E2A"/>
      </a:accent5>
      <a:accent6>
        <a:srgbClr val="424242"/>
      </a:accent6>
      <a:hlink>
        <a:srgbClr val="0071A1"/>
      </a:hlink>
      <a:folHlink>
        <a:srgbClr val="824165"/>
      </a:folHlink>
    </a:clrScheme>
    <a:fontScheme name="Health Main Fonts - 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VDH Color Palette 2024">
      <a:dk1>
        <a:sysClr val="windowText" lastClr="000000"/>
      </a:dk1>
      <a:lt1>
        <a:sysClr val="window" lastClr="FFFFFF"/>
      </a:lt1>
      <a:dk2>
        <a:srgbClr val="D9D2CC"/>
      </a:dk2>
      <a:lt2>
        <a:srgbClr val="F2F2F2"/>
      </a:lt2>
      <a:accent1>
        <a:srgbClr val="003366"/>
      </a:accent1>
      <a:accent2>
        <a:srgbClr val="0071A1"/>
      </a:accent2>
      <a:accent3>
        <a:srgbClr val="D2451E"/>
      </a:accent3>
      <a:accent4>
        <a:srgbClr val="660033"/>
      </a:accent4>
      <a:accent5>
        <a:srgbClr val="CB7E2A"/>
      </a:accent5>
      <a:accent6>
        <a:srgbClr val="424242"/>
      </a:accent6>
      <a:hlink>
        <a:srgbClr val="0071A1"/>
      </a:hlink>
      <a:folHlink>
        <a:srgbClr val="824165"/>
      </a:folHlink>
    </a:clrScheme>
    <a:fontScheme name="Health Main Fonts - 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64686EA-5C08-4384-BE9E-3896F794D9F0}">
  <we:reference id="a3b40b4f-8edf-490e-9df1-7e66f93912bf" version="1.1.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PersistId xmlns="84446167-4577-4b7b-9354-d5e683508779" xsi:nil="true"/>
    <_dlc_DocId xmlns="84446167-4577-4b7b-9354-d5e683508779">NT7AKY2AFWHY-1540257642-4793</_dlc_DocId>
    <_dlc_DocIdUrl xmlns="84446167-4577-4b7b-9354-d5e683508779">
      <Url>https://vermontgov.sharepoint.com/sites/AHS-VDHCOMM/_layouts/15/DocIdRedir.aspx?ID=NT7AKY2AFWHY-1540257642-4793</Url>
      <Description>NT7AKY2AFWHY-1540257642-4793</Description>
    </_dlc_DocIdUrl>
    <DocumentType xmlns="84446167-4577-4b7b-9354-d5e683508779">Template</DocumentType>
    <_ExtendedDescription xmlns="84446167-4577-4b7b-9354-d5e683508779" xsi:nil="true"/>
    <DocumentOwner xmlns="84446167-4577-4b7b-9354-d5e683508779">
      <UserInfo>
        <DisplayName>Vallencourt, Christie (she/her)</DisplayName>
        <AccountId>42</AccountId>
        <AccountType/>
      </UserInfo>
    </DocumentOwner>
    <VDHCategory xmlns="84446167-4577-4b7b-9354-d5e683508779" xsi:nil="true"/>
    <TaxCatchAll xmlns="84446167-4577-4b7b-9354-d5e683508779" xsi:nil="true"/>
    <DocumentSetDescription xmlns="http://schemas.microsoft.com/sharepoint/v3">Download this template document to your computer and save as a .pptx file.</DocumentSetDescription>
    <lcf76f155ced4ddcb4097134ff3c332f xmlns="c1b8ecfe-65b2-45eb-aa22-3e798ea86b61">
      <Terms xmlns="http://schemas.microsoft.com/office/infopath/2007/PartnerControls"/>
    </lcf76f155ced4ddcb4097134ff3c332f>
    <Division xmlns="c1b8ecfe-65b2-45eb-aa22-3e798ea86b61" xsi:nil="true"/>
    <Status xmlns="c1b8ecfe-65b2-45eb-aa22-3e798ea86b6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9E2A48ABFCABCA4B82F167C808E9A17B" ma:contentTypeVersion="38" ma:contentTypeDescription="Create a new document." ma:contentTypeScope="" ma:versionID="ce7e111107a7a919a3264b483e0134f7">
  <xsd:schema xmlns:xsd="http://www.w3.org/2001/XMLSchema" xmlns:xs="http://www.w3.org/2001/XMLSchema" xmlns:p="http://schemas.microsoft.com/office/2006/metadata/properties" xmlns:ns1="http://schemas.microsoft.com/sharepoint/v3" xmlns:ns2="84446167-4577-4b7b-9354-d5e683508779" xmlns:ns3="c1b8ecfe-65b2-45eb-aa22-3e798ea86b61" targetNamespace="http://schemas.microsoft.com/office/2006/metadata/properties" ma:root="true" ma:fieldsID="ef588a70c7f8edfb783b972e3c395918" ns1:_="" ns2:_="" ns3:_="">
    <xsd:import namespace="http://schemas.microsoft.com/sharepoint/v3"/>
    <xsd:import namespace="84446167-4577-4b7b-9354-d5e683508779"/>
    <xsd:import namespace="c1b8ecfe-65b2-45eb-aa22-3e798ea86b61"/>
    <xsd:element name="properties">
      <xsd:complexType>
        <xsd:sequence>
          <xsd:element name="documentManagement">
            <xsd:complexType>
              <xsd:all>
                <xsd:element ref="ns2:_ExtendedDescription" minOccurs="0"/>
                <xsd:element ref="ns2:DocumentType"/>
                <xsd:element ref="ns2:VDHCategory" minOccurs="0"/>
                <xsd:element ref="ns2:DocumentOwner"/>
                <xsd:element ref="ns2:_dlc_DocId" minOccurs="0"/>
                <xsd:element ref="ns2:_dlc_DocIdUrl" minOccurs="0"/>
                <xsd:element ref="ns2:_dlc_DocIdPersistId" minOccurs="0"/>
                <xsd:element ref="ns3:lcf76f155ced4ddcb4097134ff3c332f" minOccurs="0"/>
                <xsd:element ref="ns2:TaxCatchAll" minOccurs="0"/>
                <xsd:element ref="ns3:MediaServiceMetadata" minOccurs="0"/>
                <xsd:element ref="ns3:MediaServiceFastMetadata" minOccurs="0"/>
                <xsd:element ref="ns3:MediaServiceGenerationTime" minOccurs="0"/>
                <xsd:element ref="ns3:MediaServiceEventHashCode" minOccurs="0"/>
                <xsd:element ref="ns3:Status" minOccurs="0"/>
                <xsd:element ref="ns1:DocumentSetDescription" minOccurs="0"/>
                <xsd:element ref="ns3:MediaServiceDateTaken" minOccurs="0"/>
                <xsd:element ref="ns3:MediaLengthInSeconds" minOccurs="0"/>
                <xsd:element ref="ns3:MediaServiceObjectDetectorVersions" minOccurs="0"/>
                <xsd:element ref="ns3:Division" minOccurs="0"/>
                <xsd:element ref="ns3:MediaServiceOCR"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24" nillable="true" ma:displayName="Description" ma:description="A description of the Document Set"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446167-4577-4b7b-9354-d5e683508779" elementFormDefault="qualified">
    <xsd:import namespace="http://schemas.microsoft.com/office/2006/documentManagement/types"/>
    <xsd:import namespace="http://schemas.microsoft.com/office/infopath/2007/PartnerControls"/>
    <xsd:element name="_ExtendedDescription" ma:index="8" nillable="true" ma:displayName="Description" ma:internalName="_ExtendedDescription" ma:readOnly="false">
      <xsd:simpleType>
        <xsd:restriction base="dms:Note">
          <xsd:maxLength value="255"/>
        </xsd:restriction>
      </xsd:simpleType>
    </xsd:element>
    <xsd:element name="DocumentType" ma:index="9" ma:displayName="Document Type" ma:format="Dropdown" ma:indexed="true" ma:internalName="DocumentType" ma:readOnly="false">
      <xsd:simpleType>
        <xsd:restriction base="dms:Choice">
          <xsd:enumeration value="Agreement"/>
          <xsd:enumeration value="Factsheet"/>
          <xsd:enumeration value="Form"/>
          <xsd:enumeration value="Graphic"/>
          <xsd:enumeration value="Guideline"/>
          <xsd:enumeration value="Icon"/>
          <xsd:enumeration value="Logo"/>
          <xsd:enumeration value="Meeting Notes"/>
          <xsd:enumeration value="Photo"/>
          <xsd:enumeration value="Plan"/>
          <xsd:enumeration value="Policy"/>
          <xsd:enumeration value="Presentation"/>
          <xsd:enumeration value="Procedure"/>
          <xsd:enumeration value="Protocol"/>
          <xsd:enumeration value="Reference"/>
          <xsd:enumeration value="Report"/>
          <xsd:enumeration value="Template"/>
        </xsd:restriction>
      </xsd:simpleType>
    </xsd:element>
    <xsd:element name="VDHCategory" ma:index="10" nillable="true" ma:displayName="Category" ma:format="Dropdown" ma:list="d3e7cffc-f796-4728-afa1-b985c8284be2" ma:internalName="VDHCategory" ma:showField="Title">
      <xsd:complexType>
        <xsd:complexContent>
          <xsd:extension base="dms:MultiChoiceLookup">
            <xsd:sequence>
              <xsd:element name="Value" type="dms:Lookup" maxOccurs="unbounded" minOccurs="0" nillable="true"/>
            </xsd:sequence>
          </xsd:extension>
        </xsd:complexContent>
      </xsd:complexType>
    </xsd:element>
    <xsd:element name="DocumentOwner" ma:index="11" ma:displayName="Document Owner" ma:indexed="true" ma:list="UserInfo" ma:SharePointGroup="0" ma:internalName="Documen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_dlc_DocId" ma:index="13" nillable="true" ma:displayName="Document ID Value" ma:description="The value of the document ID assigned to this item." ma:indexed="true"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TaxCatchAll" ma:index="18" nillable="true" ma:displayName="Taxonomy Catch All Column" ma:hidden="true" ma:list="{e8af581d-046d-464a-a1aa-8becc88cc449}" ma:internalName="TaxCatchAll" ma:showField="CatchAllData" ma:web="84446167-4577-4b7b-9354-d5e68350877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b8ecfe-65b2-45eb-aa22-3e798ea86b61" elementFormDefault="qualified">
    <xsd:import namespace="http://schemas.microsoft.com/office/2006/documentManagement/types"/>
    <xsd:import namespace="http://schemas.microsoft.com/office/infopath/2007/PartnerControls"/>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b405ef0-1b2e-414d-886f-c62305e76806" ma:termSetId="09814cd3-568e-fe90-9814-8d621ff8fb84" ma:anchorId="fba54fb3-c3e1-fe81-a776-ca4b69148c4d" ma:open="true" ma:isKeyword="false">
      <xsd:complexType>
        <xsd:sequence>
          <xsd:element ref="pc:Terms" minOccurs="0" maxOccurs="1"/>
        </xsd:sequence>
      </xsd:complexType>
    </xsd:element>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Status" ma:index="23" nillable="true" ma:displayName="Status" ma:format="Dropdown" ma:internalName="Status">
      <xsd:simpleType>
        <xsd:restriction base="dms:Choice">
          <xsd:enumeration value="Needs review"/>
          <xsd:enumeration value="In progress"/>
          <xsd:enumeration value="Final"/>
        </xsd:restriction>
      </xsd:simpleType>
    </xsd:element>
    <xsd:element name="MediaServiceDateTaken" ma:index="25" nillable="true" ma:displayName="MediaServiceDateTaken" ma:hidden="true" ma:indexed="true" ma:internalName="MediaServiceDateTaken"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Division" ma:index="28" nillable="true" ma:displayName="Division" ma:format="Dropdown" ma:internalName="Division">
      <xsd:complexType>
        <xsd:complexContent>
          <xsd:extension base="dms:MultiChoice">
            <xsd:sequence>
              <xsd:element name="Value" maxOccurs="unbounded" minOccurs="0" nillable="true">
                <xsd:simpleType>
                  <xsd:restriction base="dms:Choice">
                    <xsd:enumeration value="EPRIP"/>
                    <xsd:enumeration value="EH"/>
                    <xsd:enumeration value="HPDP"/>
                    <xsd:enumeration value="HSI"/>
                    <xsd:enumeration value="LSID"/>
                    <xsd:enumeration value="LH"/>
                    <xsd:enumeration value="FCH"/>
                    <xsd:enumeration value="SUP"/>
                    <xsd:enumeration value="BMP"/>
                    <xsd:enumeration value="OCME"/>
                    <xsd:enumeration value="RH"/>
                  </xsd:restriction>
                </xsd:simpleType>
              </xsd:element>
            </xsd:sequence>
          </xsd:extension>
        </xsd:complexContent>
      </xsd:complexType>
    </xsd:element>
    <xsd:element name="MediaServiceOCR" ma:index="29" nillable="true" ma:displayName="Extracted Text" ma:internalName="MediaServiceOCR" ma:readOnly="true">
      <xsd:simpleType>
        <xsd:restriction base="dms:Note">
          <xsd:maxLength value="255"/>
        </xsd:restriction>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Location" ma:index="31"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79A1F7-3AE4-49C6-91E8-BBEDF6C6CA60}">
  <ds:schemaRefs>
    <ds:schemaRef ds:uri="84446167-4577-4b7b-9354-d5e683508779"/>
    <ds:schemaRef ds:uri="c1b8ecfe-65b2-45eb-aa22-3e798ea86b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24517C6-1693-494B-8D53-44D782E1911F}">
  <ds:schemaRefs>
    <ds:schemaRef ds:uri="http://schemas.microsoft.com/sharepoint/v3/contenttype/forms"/>
  </ds:schemaRefs>
</ds:datastoreItem>
</file>

<file path=customXml/itemProps3.xml><?xml version="1.0" encoding="utf-8"?>
<ds:datastoreItem xmlns:ds="http://schemas.openxmlformats.org/officeDocument/2006/customXml" ds:itemID="{C927D503-7112-4DCA-8944-6476A28AAC99}">
  <ds:schemaRefs>
    <ds:schemaRef ds:uri="http://schemas.microsoft.com/sharepoint/events"/>
  </ds:schemaRefs>
</ds:datastoreItem>
</file>

<file path=customXml/itemProps4.xml><?xml version="1.0" encoding="utf-8"?>
<ds:datastoreItem xmlns:ds="http://schemas.openxmlformats.org/officeDocument/2006/customXml" ds:itemID="{4CF3DBE6-40E7-476D-B0D4-91DD7A855210}">
  <ds:schemaRefs>
    <ds:schemaRef ds:uri="84446167-4577-4b7b-9354-d5e683508779"/>
    <ds:schemaRef ds:uri="c1b8ecfe-65b2-45eb-aa22-3e798ea86b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Health-PowerPoint-Widescreen</Template>
  <TotalTime>0</TotalTime>
  <Words>11479</Words>
  <Application>Microsoft Office PowerPoint</Application>
  <PresentationFormat>Widescreen</PresentationFormat>
  <Paragraphs>833</Paragraphs>
  <Slides>70</Slides>
  <Notes>69</Notes>
  <HiddenSlides>11</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70</vt:i4>
      </vt:variant>
    </vt:vector>
  </HeadingPairs>
  <TitlesOfParts>
    <vt:vector size="88" baseType="lpstr">
      <vt:lpstr>ＭＳ Ｐゴシック</vt:lpstr>
      <vt:lpstr>-apple-system</vt:lpstr>
      <vt:lpstr>Aptos</vt:lpstr>
      <vt:lpstr>Arial</vt:lpstr>
      <vt:lpstr>Arial,Sans-Serif</vt:lpstr>
      <vt:lpstr>Calibri</vt:lpstr>
      <vt:lpstr>Courier New</vt:lpstr>
      <vt:lpstr>Franklin Gothic Book</vt:lpstr>
      <vt:lpstr>Franklin Gothic Demi</vt:lpstr>
      <vt:lpstr>Franklin Gothic Demi Cond</vt:lpstr>
      <vt:lpstr>Franklin Gothic Medium</vt:lpstr>
      <vt:lpstr>Lato</vt:lpstr>
      <vt:lpstr>Nunito</vt:lpstr>
      <vt:lpstr>Segoe UI</vt:lpstr>
      <vt:lpstr>Symbol</vt:lpstr>
      <vt:lpstr>var(--ricos-custom-p-font-family,unset)</vt:lpstr>
      <vt:lpstr>Wingdings</vt:lpstr>
      <vt:lpstr>Office Theme</vt:lpstr>
      <vt:lpstr>PowerPoint Presentation</vt:lpstr>
      <vt:lpstr>Health Check-In: A Provider Call on What's Happening</vt:lpstr>
      <vt:lpstr>Today’s Agenda</vt:lpstr>
      <vt:lpstr>PowerPoint Presentation</vt:lpstr>
      <vt:lpstr>On The Rise</vt:lpstr>
      <vt:lpstr>Measles</vt:lpstr>
      <vt:lpstr>2025 Measles Update</vt:lpstr>
      <vt:lpstr>Measles Cases &amp; Outbreaks</vt:lpstr>
      <vt:lpstr>Measles Cases &amp; Outbreaks</vt:lpstr>
      <vt:lpstr>2025 Measles Update</vt:lpstr>
      <vt:lpstr>MMR Vaccine Effectiveness</vt:lpstr>
      <vt:lpstr>Measles, Mumps &amp; Rubella (MMR) Vaccine- hide</vt:lpstr>
      <vt:lpstr>Measles, Mumps, Rubella and Varicella (MMRV) Vaccine-hide</vt:lpstr>
      <vt:lpstr>MMR Recommendations for Children and Adolescents</vt:lpstr>
      <vt:lpstr>FAQ: What are the MMR Vaccine Travel Recommendations</vt:lpstr>
      <vt:lpstr>CDC HAN</vt:lpstr>
      <vt:lpstr>MMR Recommendations for Adults</vt:lpstr>
      <vt:lpstr>FAQs: Measles</vt:lpstr>
      <vt:lpstr>FAQs: Measles – Vaccine or Titers?</vt:lpstr>
      <vt:lpstr>FAQs: Measles – Finding Vaccine Records </vt:lpstr>
      <vt:lpstr>MMR Administration After Exposure</vt:lpstr>
      <vt:lpstr>Post Exposure Prophylaxis</vt:lpstr>
      <vt:lpstr>School Vaccination Dashboard </vt:lpstr>
      <vt:lpstr>School Data</vt:lpstr>
      <vt:lpstr>Statewide Coverage</vt:lpstr>
      <vt:lpstr>Call to Action</vt:lpstr>
      <vt:lpstr>Call to Action</vt:lpstr>
      <vt:lpstr>Vermont Department of Health Measles Resources </vt:lpstr>
      <vt:lpstr>Translated Vaccine Information Videos</vt:lpstr>
      <vt:lpstr>Printed  Materials Ordering</vt:lpstr>
      <vt:lpstr>COVID-19 Vaccines</vt:lpstr>
      <vt:lpstr>Second COVID-19 Dose for 65+ and Immunocompromised Individuals</vt:lpstr>
      <vt:lpstr>MMWR Released on COVID-19 Vaccine Effectiveness </vt:lpstr>
      <vt:lpstr>Flu</vt:lpstr>
      <vt:lpstr>H5N1 Updates</vt:lpstr>
      <vt:lpstr>Nirsevimab Administration</vt:lpstr>
      <vt:lpstr>Celebrating: Nirsevimab coverage rate</vt:lpstr>
      <vt:lpstr>RSV Immunization Products Timeline</vt:lpstr>
      <vt:lpstr>New- Nirsevimab Parent Handout</vt:lpstr>
      <vt:lpstr>Not too Late to Vaccinate</vt:lpstr>
      <vt:lpstr>What We’re Hearing</vt:lpstr>
      <vt:lpstr>Ground Rules (Katie)</vt:lpstr>
      <vt:lpstr>ACIP Changes</vt:lpstr>
      <vt:lpstr>ACIP Changes</vt:lpstr>
      <vt:lpstr>ACIP Changes: What we know</vt:lpstr>
      <vt:lpstr>Childhood Vaccine Schedule Overhaul</vt:lpstr>
      <vt:lpstr>PowerPoint Presentation</vt:lpstr>
      <vt:lpstr>Childhood Vaccine Schedule Overhaul: What we know</vt:lpstr>
      <vt:lpstr>Vaccines for Children Program</vt:lpstr>
      <vt:lpstr>Vaccines for Children Changes</vt:lpstr>
      <vt:lpstr>Vaccines for Children: What we know</vt:lpstr>
      <vt:lpstr>Vermont Immunization Landscape</vt:lpstr>
      <vt:lpstr>Immunization Program funding comes from multiple sources</vt:lpstr>
      <vt:lpstr>What we know</vt:lpstr>
      <vt:lpstr>FDA Changes</vt:lpstr>
      <vt:lpstr>FDA Changes: What we know</vt:lpstr>
      <vt:lpstr>FDA Changes: What we know</vt:lpstr>
      <vt:lpstr>FDA Changes: What we know</vt:lpstr>
      <vt:lpstr>Vaccines are still the social norm </vt:lpstr>
      <vt:lpstr>CDC Resources Removed from Website</vt:lpstr>
      <vt:lpstr>CDC Changes</vt:lpstr>
      <vt:lpstr>CDC Resources Removed from Website: What we know</vt:lpstr>
      <vt:lpstr>Reputable Vaccine Websites</vt:lpstr>
      <vt:lpstr>Messenger RNA Vaccines</vt:lpstr>
      <vt:lpstr>Messenger RNA Vaccines </vt:lpstr>
      <vt:lpstr>Messenger RNA Vaccines: What we know</vt:lpstr>
      <vt:lpstr>Vermont Department of Health</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Buchanan, Jessica</dc:creator>
  <cp:lastModifiedBy>Buchanan, Jessica</cp:lastModifiedBy>
  <cp:revision>1</cp:revision>
  <cp:lastPrinted>2019-04-12T12:56:40Z</cp:lastPrinted>
  <dcterms:created xsi:type="dcterms:W3CDTF">2025-03-07T14:58:56Z</dcterms:created>
  <dcterms:modified xsi:type="dcterms:W3CDTF">2025-03-13T15:52:12Z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0x0101009E2A48ABFCABCA4B82F167C808E9A17B</vt:lpwstr>
  </property>
  <property fmtid="{D5CDD505-2E9C-101B-9397-08002B2CF9AE}" pid="3" name="_dlc_policyId">
    <vt:lpwstr/>
  </property>
  <property fmtid="{D5CDD505-2E9C-101B-9397-08002B2CF9AE}" pid="4" name="ItemRetentionFormula">
    <vt:lpwstr/>
  </property>
  <property fmtid="{D5CDD505-2E9C-101B-9397-08002B2CF9AE}" pid="5" name="URL">
    <vt:lpwstr/>
  </property>
  <property fmtid="{D5CDD505-2E9C-101B-9397-08002B2CF9AE}" pid="6" name="CategoryDescription">
    <vt:lpwstr/>
  </property>
  <property fmtid="{D5CDD505-2E9C-101B-9397-08002B2CF9AE}" pid="7" name="ItemOwner">
    <vt:lpwstr>31;#Horton, Kathleen</vt:lpwstr>
  </property>
  <property fmtid="{D5CDD505-2E9C-101B-9397-08002B2CF9AE}" pid="8" name="EnhancedURL">
    <vt:lpwstr/>
  </property>
  <property fmtid="{D5CDD505-2E9C-101B-9397-08002B2CF9AE}" pid="9" name="Content Lead">
    <vt:lpwstr>19;#Muellers, Sharon</vt:lpwstr>
  </property>
  <property fmtid="{D5CDD505-2E9C-101B-9397-08002B2CF9AE}" pid="10" name="LastReviewed">
    <vt:filetime>2019-06-27T12:03:58Z</vt:filetime>
  </property>
  <property fmtid="{D5CDD505-2E9C-101B-9397-08002B2CF9AE}" pid="11" name="TagTopic">
    <vt:lpwstr>;#Marketing;#Resources;#Tools &amp; Resources;#</vt:lpwstr>
  </property>
  <property fmtid="{D5CDD505-2E9C-101B-9397-08002B2CF9AE}" pid="12" name="bucketTopic">
    <vt:lpwstr>Resources</vt:lpwstr>
  </property>
  <property fmtid="{D5CDD505-2E9C-101B-9397-08002B2CF9AE}" pid="13" name="_ExtendedDescription">
    <vt:lpwstr/>
  </property>
  <property fmtid="{D5CDD505-2E9C-101B-9397-08002B2CF9AE}" pid="14" name="Reviewed">
    <vt:bool>true</vt:bool>
  </property>
  <property fmtid="{D5CDD505-2E9C-101B-9397-08002B2CF9AE}" pid="15" name="VDHUnit2">
    <vt:lpwstr>3</vt:lpwstr>
  </property>
  <property fmtid="{D5CDD505-2E9C-101B-9397-08002B2CF9AE}" pid="16" name="VDHDocumentType">
    <vt:lpwstr>6</vt:lpwstr>
  </property>
  <property fmtid="{D5CDD505-2E9C-101B-9397-08002B2CF9AE}" pid="17" name="_dlc_DocIdItemGuid">
    <vt:lpwstr>0f95cb9f-d16b-4139-b001-b97129dabc34</vt:lpwstr>
  </property>
  <property fmtid="{D5CDD505-2E9C-101B-9397-08002B2CF9AE}" pid="18" name="MediaServiceImageTags">
    <vt:lpwstr/>
  </property>
</Properties>
</file>