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3"/>
  </p:notesMasterIdLst>
  <p:handoutMasterIdLst>
    <p:handoutMasterId r:id="rId14"/>
  </p:handoutMasterIdLst>
  <p:sldIdLst>
    <p:sldId id="278" r:id="rId6"/>
    <p:sldId id="286" r:id="rId7"/>
    <p:sldId id="287" r:id="rId8"/>
    <p:sldId id="288" r:id="rId9"/>
    <p:sldId id="285" r:id="rId10"/>
    <p:sldId id="257" r:id="rId11"/>
    <p:sldId id="284"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DBD46D-4500-5DD5-E7D1-7A289F68C408}" name="Comiskey, Liza" initials="CL" userId="S::liza.comiskey@vermont.gov::3c9831a7-405f-4432-8d90-66e801f4c5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239A7-3C92-4CF3-80A9-43C4FA3BA4C6}" v="4" dt="2024-07-11T17:12:24.819"/>
    <p1510:client id="{88ED7A74-FE11-0FBF-3663-F622AB4E7123}" v="88" dt="2024-07-11T16:39:35.820"/>
    <p1510:client id="{E50DB76F-1AB0-20B0-AD9D-A15D8507CEB5}" v="1" dt="2024-07-11T16:09:29.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6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68E90C-B95E-D34C-B80F-FD2163D2676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95D80B-F295-8D46-9DE2-A009B80D8A1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2520302-B21D-5F4F-B822-F58D92588A1C}" type="datetimeFigureOut">
              <a:rPr lang="en-US" smtClean="0"/>
              <a:t>7/11/2024</a:t>
            </a:fld>
            <a:endParaRPr lang="en-US"/>
          </a:p>
        </p:txBody>
      </p:sp>
      <p:sp>
        <p:nvSpPr>
          <p:cNvPr id="4" name="Footer Placeholder 3">
            <a:extLst>
              <a:ext uri="{FF2B5EF4-FFF2-40B4-BE49-F238E27FC236}">
                <a16:creationId xmlns:a16="http://schemas.microsoft.com/office/drawing/2014/main" id="{2134B928-F800-3844-9F07-8E2C2CF6164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225E55-034B-DD4C-ADE9-F6A58E8586A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7B888DE-3386-2647-B55D-02F539EFB4D5}" type="slidenum">
              <a:rPr lang="en-US" smtClean="0"/>
              <a:t>‹#›</a:t>
            </a:fld>
            <a:endParaRPr lang="en-US"/>
          </a:p>
        </p:txBody>
      </p:sp>
    </p:spTree>
    <p:extLst>
      <p:ext uri="{BB962C8B-B14F-4D97-AF65-F5344CB8AC3E}">
        <p14:creationId xmlns:p14="http://schemas.microsoft.com/office/powerpoint/2010/main" val="4161123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E249CFA-ED21-4D73-9AE8-2B99149E4F98}" type="datetimeFigureOut">
              <a:rPr lang="en-US" smtClean="0"/>
              <a:t>7/11/2024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07BB18D-BBAE-4F1F-A0A3-CA4B9F4D498F}" type="slidenum">
              <a:rPr lang="en-US" smtClean="0"/>
              <a:t>‹#›</a:t>
            </a:fld>
            <a:endParaRPr lang="en-US"/>
          </a:p>
        </p:txBody>
      </p:sp>
    </p:spTree>
    <p:extLst>
      <p:ext uri="{BB962C8B-B14F-4D97-AF65-F5344CB8AC3E}">
        <p14:creationId xmlns:p14="http://schemas.microsoft.com/office/powerpoint/2010/main" val="140390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it Screen Title Slide">
    <p:spTree>
      <p:nvGrpSpPr>
        <p:cNvPr id="1" name=""/>
        <p:cNvGrpSpPr/>
        <p:nvPr/>
      </p:nvGrpSpPr>
      <p:grpSpPr>
        <a:xfrm>
          <a:off x="0" y="0"/>
          <a:ext cx="0" cy="0"/>
          <a:chOff x="0" y="0"/>
          <a:chExt cx="0" cy="0"/>
        </a:xfrm>
      </p:grpSpPr>
      <p:sp>
        <p:nvSpPr>
          <p:cNvPr id="12" name="Content Placeholder 21">
            <a:extLst>
              <a:ext uri="{FF2B5EF4-FFF2-40B4-BE49-F238E27FC236}">
                <a16:creationId xmlns:a16="http://schemas.microsoft.com/office/drawing/2014/main" id="{48A7FCA1-3FE6-48AC-95C0-55D266CB5DB0}"/>
              </a:ext>
            </a:extLst>
          </p:cNvPr>
          <p:cNvSpPr>
            <a:spLocks noGrp="1"/>
          </p:cNvSpPr>
          <p:nvPr>
            <p:ph sz="quarter" idx="13" hasCustomPrompt="1"/>
          </p:nvPr>
        </p:nvSpPr>
        <p:spPr>
          <a:xfrm>
            <a:off x="3" y="0"/>
            <a:ext cx="4577362" cy="6858000"/>
          </a:xfrm>
        </p:spPr>
        <p:txBody>
          <a:bodyPr/>
          <a:lstStyle>
            <a:lvl1pPr>
              <a:defRPr/>
            </a:lvl1pPr>
          </a:lstStyle>
          <a:p>
            <a:pPr lvl="0"/>
            <a:r>
              <a:rPr lang="en-US"/>
              <a:t>Put an image or icon on this side that is related to your presentation.</a:t>
            </a:r>
          </a:p>
        </p:txBody>
      </p:sp>
      <p:sp>
        <p:nvSpPr>
          <p:cNvPr id="2" name="Title 1">
            <a:extLst>
              <a:ext uri="{FF2B5EF4-FFF2-40B4-BE49-F238E27FC236}">
                <a16:creationId xmlns:a16="http://schemas.microsoft.com/office/drawing/2014/main" id="{510B863C-96B9-4115-9C08-E71570C5F37E}"/>
              </a:ext>
            </a:extLst>
          </p:cNvPr>
          <p:cNvSpPr>
            <a:spLocks noGrp="1"/>
          </p:cNvSpPr>
          <p:nvPr>
            <p:ph type="ctrTitle" hasCustomPrompt="1"/>
          </p:nvPr>
        </p:nvSpPr>
        <p:spPr>
          <a:xfrm>
            <a:off x="4880008" y="480469"/>
            <a:ext cx="6375133" cy="2387600"/>
          </a:xfrm>
        </p:spPr>
        <p:txBody>
          <a:bodyPr anchor="b">
            <a:normAutofit/>
          </a:bodyPr>
          <a:lstStyle>
            <a:lvl1pPr algn="l">
              <a:defRPr sz="4000">
                <a:latin typeface="Franklin Gothic Demi Cond" panose="020B0706030402020204" pitchFamily="34" charset="0"/>
              </a:defRPr>
            </a:lvl1pPr>
          </a:lstStyle>
          <a:p>
            <a:r>
              <a:rPr lang="en-US"/>
              <a:t>Presentation Title</a:t>
            </a:r>
          </a:p>
        </p:txBody>
      </p:sp>
      <p:sp>
        <p:nvSpPr>
          <p:cNvPr id="3" name="Subtitle 2">
            <a:extLst>
              <a:ext uri="{FF2B5EF4-FFF2-40B4-BE49-F238E27FC236}">
                <a16:creationId xmlns:a16="http://schemas.microsoft.com/office/drawing/2014/main" id="{0BE84404-6AAE-4713-8412-14D5B6FB51C5}"/>
              </a:ext>
            </a:extLst>
          </p:cNvPr>
          <p:cNvSpPr>
            <a:spLocks noGrp="1"/>
          </p:cNvSpPr>
          <p:nvPr>
            <p:ph type="subTitle" idx="1" hasCustomPrompt="1"/>
          </p:nvPr>
        </p:nvSpPr>
        <p:spPr>
          <a:xfrm>
            <a:off x="4880012" y="2960144"/>
            <a:ext cx="6375133" cy="1294974"/>
          </a:xfrm>
        </p:spPr>
        <p:txBody>
          <a:bodyPr>
            <a:noAutofit/>
          </a:bodyPr>
          <a:lstStyle>
            <a:lvl1pPr marL="0" indent="0" algn="l">
              <a:buNone/>
              <a:defRPr sz="2400">
                <a:solidFill>
                  <a:schemeClr val="tx1"/>
                </a:solidFill>
                <a:latin typeface="Franklin Gothic Medium" panose="020B0603020102020204" pitchFamily="34" charset="0"/>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Put a subtitle here if needed.</a:t>
            </a:r>
          </a:p>
        </p:txBody>
      </p:sp>
      <p:sp>
        <p:nvSpPr>
          <p:cNvPr id="7" name="Text Placeholder 6">
            <a:extLst>
              <a:ext uri="{FF2B5EF4-FFF2-40B4-BE49-F238E27FC236}">
                <a16:creationId xmlns:a16="http://schemas.microsoft.com/office/drawing/2014/main" id="{6D956C2A-1D08-4F7E-8F15-F176BB2D6502}"/>
              </a:ext>
            </a:extLst>
          </p:cNvPr>
          <p:cNvSpPr>
            <a:spLocks noGrp="1"/>
          </p:cNvSpPr>
          <p:nvPr>
            <p:ph type="body" sz="quarter" idx="14" hasCustomPrompt="1"/>
          </p:nvPr>
        </p:nvSpPr>
        <p:spPr>
          <a:xfrm>
            <a:off x="4880013" y="4530726"/>
            <a:ext cx="6375367" cy="359930"/>
          </a:xfrm>
        </p:spPr>
        <p:txBody>
          <a:bodyPr>
            <a:normAutofit/>
          </a:bodyPr>
          <a:lstStyle>
            <a:lvl1pPr>
              <a:defRPr sz="1013"/>
            </a:lvl1pPr>
          </a:lstStyle>
          <a:p>
            <a:pPr lvl="0"/>
            <a:r>
              <a:rPr lang="en-US"/>
              <a:t>Date</a:t>
            </a:r>
          </a:p>
        </p:txBody>
      </p:sp>
      <p:pic>
        <p:nvPicPr>
          <p:cNvPr id="5" name="Picture 4">
            <a:extLst>
              <a:ext uri="{FF2B5EF4-FFF2-40B4-BE49-F238E27FC236}">
                <a16:creationId xmlns:a16="http://schemas.microsoft.com/office/drawing/2014/main" id="{73CEEE23-775D-244D-BFDD-5EC3D4E01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1361" y="5930044"/>
            <a:ext cx="2110740" cy="567594"/>
          </a:xfrm>
          <a:prstGeom prst="rect">
            <a:avLst/>
          </a:prstGeom>
        </p:spPr>
      </p:pic>
    </p:spTree>
    <p:extLst>
      <p:ext uri="{BB962C8B-B14F-4D97-AF65-F5344CB8AC3E}">
        <p14:creationId xmlns:p14="http://schemas.microsoft.com/office/powerpoint/2010/main" val="529291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5317015-F85D-4753-B5BA-F9F1A37347C3}"/>
              </a:ext>
            </a:extLst>
          </p:cNvPr>
          <p:cNvSpPr/>
          <p:nvPr userDrawn="1"/>
        </p:nvSpPr>
        <p:spPr>
          <a:xfrm>
            <a:off x="0" y="3484008"/>
            <a:ext cx="12192000" cy="3373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8" name="TextBox 7">
            <a:extLst>
              <a:ext uri="{FF2B5EF4-FFF2-40B4-BE49-F238E27FC236}">
                <a16:creationId xmlns:a16="http://schemas.microsoft.com/office/drawing/2014/main" id="{302C32B7-3E12-480A-8F27-5D1BEE5C1B73}"/>
              </a:ext>
            </a:extLst>
          </p:cNvPr>
          <p:cNvSpPr txBox="1"/>
          <p:nvPr userDrawn="1"/>
        </p:nvSpPr>
        <p:spPr>
          <a:xfrm>
            <a:off x="4072063" y="4894350"/>
            <a:ext cx="1336589" cy="461665"/>
          </a:xfrm>
          <a:prstGeom prst="rect">
            <a:avLst/>
          </a:prstGeom>
          <a:noFill/>
        </p:spPr>
        <p:txBody>
          <a:bodyPr wrap="square" rtlCol="0">
            <a:spAutoFit/>
          </a:bodyPr>
          <a:lstStyle/>
          <a:p>
            <a:r>
              <a:rPr lang="en-US" sz="2400">
                <a:solidFill>
                  <a:schemeClr val="bg1"/>
                </a:solidFill>
                <a:latin typeface="+mj-lt"/>
              </a:rPr>
              <a:t>Email:</a:t>
            </a:r>
          </a:p>
        </p:txBody>
      </p:sp>
      <p:sp>
        <p:nvSpPr>
          <p:cNvPr id="12" name="Text Placeholder 11">
            <a:extLst>
              <a:ext uri="{FF2B5EF4-FFF2-40B4-BE49-F238E27FC236}">
                <a16:creationId xmlns:a16="http://schemas.microsoft.com/office/drawing/2014/main" id="{716C321D-8800-4AE1-9811-1532F052EDF8}"/>
              </a:ext>
            </a:extLst>
          </p:cNvPr>
          <p:cNvSpPr>
            <a:spLocks noGrp="1"/>
          </p:cNvSpPr>
          <p:nvPr>
            <p:ph type="body" sz="quarter" idx="12"/>
          </p:nvPr>
        </p:nvSpPr>
        <p:spPr>
          <a:xfrm>
            <a:off x="5408653" y="4975267"/>
            <a:ext cx="6021775" cy="439738"/>
          </a:xfrm>
        </p:spPr>
        <p:txBody>
          <a:bodyPr>
            <a:normAutofit/>
          </a:bodyPr>
          <a:lstStyle>
            <a:lvl1pPr marL="0" indent="0">
              <a:buFont typeface="Arial" panose="020B0604020202020204" pitchFamily="34" charset="0"/>
              <a:buNone/>
              <a:defRPr sz="2400">
                <a:solidFill>
                  <a:schemeClr val="bg1"/>
                </a:solidFill>
              </a:defRPr>
            </a:lvl1pPr>
            <a:lvl2pPr marL="257168" indent="0">
              <a:buNone/>
              <a:defRPr/>
            </a:lvl2pPr>
            <a:lvl3pPr marL="514338" indent="0">
              <a:buNone/>
              <a:defRPr/>
            </a:lvl3pPr>
            <a:lvl4pPr marL="771506" indent="0">
              <a:buNone/>
              <a:defRPr/>
            </a:lvl4pPr>
            <a:lvl5pPr marL="1028674" indent="0">
              <a:buNone/>
              <a:defRPr/>
            </a:lvl5pPr>
          </a:lstStyle>
          <a:p>
            <a:pPr lvl="0"/>
            <a:r>
              <a:rPr lang="en-US"/>
              <a:t>Click to edit Master text styles</a:t>
            </a:r>
          </a:p>
        </p:txBody>
      </p:sp>
      <p:sp>
        <p:nvSpPr>
          <p:cNvPr id="10" name="TextBox 9">
            <a:extLst>
              <a:ext uri="{FF2B5EF4-FFF2-40B4-BE49-F238E27FC236}">
                <a16:creationId xmlns:a16="http://schemas.microsoft.com/office/drawing/2014/main" id="{0432328D-8FB7-4D37-BB46-ABB27C092FEA}"/>
              </a:ext>
            </a:extLst>
          </p:cNvPr>
          <p:cNvSpPr txBox="1"/>
          <p:nvPr userDrawn="1"/>
        </p:nvSpPr>
        <p:spPr>
          <a:xfrm>
            <a:off x="4072060" y="5745292"/>
            <a:ext cx="1336589" cy="461665"/>
          </a:xfrm>
          <a:prstGeom prst="rect">
            <a:avLst/>
          </a:prstGeom>
          <a:noFill/>
        </p:spPr>
        <p:txBody>
          <a:bodyPr wrap="square" rtlCol="0">
            <a:spAutoFit/>
          </a:bodyPr>
          <a:lstStyle/>
          <a:p>
            <a:r>
              <a:rPr lang="en-US" sz="2400">
                <a:solidFill>
                  <a:schemeClr val="bg1"/>
                </a:solidFill>
                <a:latin typeface="+mj-lt"/>
              </a:rPr>
              <a:t>Social:</a:t>
            </a:r>
          </a:p>
        </p:txBody>
      </p:sp>
      <p:sp>
        <p:nvSpPr>
          <p:cNvPr id="15" name="TextBox 14">
            <a:extLst>
              <a:ext uri="{FF2B5EF4-FFF2-40B4-BE49-F238E27FC236}">
                <a16:creationId xmlns:a16="http://schemas.microsoft.com/office/drawing/2014/main" id="{9DE19F1C-28DA-4D54-B6D2-4056BA75B6AC}"/>
              </a:ext>
            </a:extLst>
          </p:cNvPr>
          <p:cNvSpPr txBox="1"/>
          <p:nvPr userDrawn="1"/>
        </p:nvSpPr>
        <p:spPr>
          <a:xfrm>
            <a:off x="5408653" y="5779917"/>
            <a:ext cx="6021775" cy="461665"/>
          </a:xfrm>
          <a:prstGeom prst="rect">
            <a:avLst/>
          </a:prstGeom>
          <a:noFill/>
        </p:spPr>
        <p:txBody>
          <a:bodyPr wrap="square" rtlCol="0">
            <a:spAutoFit/>
          </a:bodyPr>
          <a:lstStyle/>
          <a:p>
            <a:r>
              <a:rPr lang="en-US" sz="2400">
                <a:solidFill>
                  <a:schemeClr val="bg1"/>
                </a:solidFill>
                <a:latin typeface="+mn-lt"/>
              </a:rPr>
              <a:t>@healthvermont</a:t>
            </a:r>
          </a:p>
        </p:txBody>
      </p:sp>
      <p:sp>
        <p:nvSpPr>
          <p:cNvPr id="9" name="TextBox 8">
            <a:extLst>
              <a:ext uri="{FF2B5EF4-FFF2-40B4-BE49-F238E27FC236}">
                <a16:creationId xmlns:a16="http://schemas.microsoft.com/office/drawing/2014/main" id="{C28A37A6-290F-4516-8E5F-15010C782EE8}"/>
              </a:ext>
            </a:extLst>
          </p:cNvPr>
          <p:cNvSpPr txBox="1"/>
          <p:nvPr userDrawn="1"/>
        </p:nvSpPr>
        <p:spPr>
          <a:xfrm>
            <a:off x="4072060" y="5319821"/>
            <a:ext cx="1336589" cy="461665"/>
          </a:xfrm>
          <a:prstGeom prst="rect">
            <a:avLst/>
          </a:prstGeom>
          <a:noFill/>
        </p:spPr>
        <p:txBody>
          <a:bodyPr wrap="square" rtlCol="0">
            <a:spAutoFit/>
          </a:bodyPr>
          <a:lstStyle/>
          <a:p>
            <a:r>
              <a:rPr lang="en-US" sz="2400">
                <a:solidFill>
                  <a:schemeClr val="bg1"/>
                </a:solidFill>
                <a:latin typeface="+mj-lt"/>
              </a:rPr>
              <a:t>Web:</a:t>
            </a:r>
          </a:p>
        </p:txBody>
      </p:sp>
      <p:sp>
        <p:nvSpPr>
          <p:cNvPr id="16" name="TextBox 15">
            <a:extLst>
              <a:ext uri="{FF2B5EF4-FFF2-40B4-BE49-F238E27FC236}">
                <a16:creationId xmlns:a16="http://schemas.microsoft.com/office/drawing/2014/main" id="{C5164602-4102-4B53-9748-D020C1A48C9F}"/>
              </a:ext>
            </a:extLst>
          </p:cNvPr>
          <p:cNvSpPr txBox="1"/>
          <p:nvPr userDrawn="1"/>
        </p:nvSpPr>
        <p:spPr>
          <a:xfrm>
            <a:off x="5408653" y="5376108"/>
            <a:ext cx="6021775" cy="461665"/>
          </a:xfrm>
          <a:prstGeom prst="rect">
            <a:avLst/>
          </a:prstGeom>
          <a:noFill/>
        </p:spPr>
        <p:txBody>
          <a:bodyPr wrap="square" rtlCol="0">
            <a:spAutoFit/>
          </a:bodyPr>
          <a:lstStyle/>
          <a:p>
            <a:r>
              <a:rPr lang="en-US" sz="2400">
                <a:solidFill>
                  <a:schemeClr val="bg1"/>
                </a:solidFill>
                <a:latin typeface="+mn-lt"/>
              </a:rPr>
              <a:t>www.healthvermont.gov</a:t>
            </a:r>
          </a:p>
        </p:txBody>
      </p:sp>
      <p:sp>
        <p:nvSpPr>
          <p:cNvPr id="21" name="Title 1">
            <a:extLst>
              <a:ext uri="{FF2B5EF4-FFF2-40B4-BE49-F238E27FC236}">
                <a16:creationId xmlns:a16="http://schemas.microsoft.com/office/drawing/2014/main" id="{3E7E678B-652B-4389-9AE2-42282FFAB7B3}"/>
              </a:ext>
            </a:extLst>
          </p:cNvPr>
          <p:cNvSpPr txBox="1">
            <a:spLocks/>
          </p:cNvSpPr>
          <p:nvPr userDrawn="1"/>
        </p:nvSpPr>
        <p:spPr>
          <a:xfrm>
            <a:off x="4072060" y="2158448"/>
            <a:ext cx="3394581" cy="1325563"/>
          </a:xfrm>
          <a:prstGeom prst="rect">
            <a:avLst/>
          </a:prstGeom>
        </p:spPr>
        <p:txBody>
          <a:bodyPr vert="horz" lIns="51435" tIns="25719" rIns="51435" bIns="25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000"/>
              <a:t>Thank you!</a:t>
            </a:r>
          </a:p>
        </p:txBody>
      </p:sp>
      <p:sp>
        <p:nvSpPr>
          <p:cNvPr id="22" name="Title 1">
            <a:extLst>
              <a:ext uri="{FF2B5EF4-FFF2-40B4-BE49-F238E27FC236}">
                <a16:creationId xmlns:a16="http://schemas.microsoft.com/office/drawing/2014/main" id="{2FE7A6EB-5248-4683-87A4-62A44C91BC0B}"/>
              </a:ext>
            </a:extLst>
          </p:cNvPr>
          <p:cNvSpPr txBox="1">
            <a:spLocks/>
          </p:cNvSpPr>
          <p:nvPr userDrawn="1"/>
        </p:nvSpPr>
        <p:spPr>
          <a:xfrm>
            <a:off x="4072061" y="3748590"/>
            <a:ext cx="8119939" cy="1325563"/>
          </a:xfrm>
          <a:prstGeom prst="rect">
            <a:avLst/>
          </a:prstGeom>
        </p:spPr>
        <p:txBody>
          <a:bodyPr vert="horz" lIns="51435" tIns="25719" rIns="51435" bIns="2571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200">
                <a:solidFill>
                  <a:schemeClr val="bg1"/>
                </a:solidFill>
              </a:rPr>
              <a:t>Let’s stay in touch.</a:t>
            </a:r>
          </a:p>
        </p:txBody>
      </p:sp>
      <p:pic>
        <p:nvPicPr>
          <p:cNvPr id="23" name="Picture 22">
            <a:extLst>
              <a:ext uri="{FF2B5EF4-FFF2-40B4-BE49-F238E27FC236}">
                <a16:creationId xmlns:a16="http://schemas.microsoft.com/office/drawing/2014/main" id="{19C2C04E-98F3-4E37-95CF-3F1927C4FF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18" y="743411"/>
            <a:ext cx="2380239" cy="638661"/>
          </a:xfrm>
          <a:prstGeom prst="rect">
            <a:avLst/>
          </a:prstGeom>
        </p:spPr>
      </p:pic>
    </p:spTree>
    <p:extLst>
      <p:ext uri="{BB962C8B-B14F-4D97-AF65-F5344CB8AC3E}">
        <p14:creationId xmlns:p14="http://schemas.microsoft.com/office/powerpoint/2010/main" val="9754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5769B8-9AC8-44C2-92EE-6502E01B8D95}"/>
              </a:ext>
            </a:extLst>
          </p:cNvPr>
          <p:cNvSpPr/>
          <p:nvPr userDrawn="1"/>
        </p:nvSpPr>
        <p:spPr>
          <a:xfrm>
            <a:off x="0" y="0"/>
            <a:ext cx="12192000" cy="16906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361FF16F-32E0-4B65-A384-AF4601536E5D}"/>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full sentence.</a:t>
            </a:r>
          </a:p>
        </p:txBody>
      </p:sp>
      <p:sp>
        <p:nvSpPr>
          <p:cNvPr id="3" name="Content Placeholder 2">
            <a:extLst>
              <a:ext uri="{FF2B5EF4-FFF2-40B4-BE49-F238E27FC236}">
                <a16:creationId xmlns:a16="http://schemas.microsoft.com/office/drawing/2014/main" id="{984D45EB-D754-4138-B747-9B757AF45E50}"/>
              </a:ext>
            </a:extLst>
          </p:cNvPr>
          <p:cNvSpPr>
            <a:spLocks noGrp="1"/>
          </p:cNvSpPr>
          <p:nvPr>
            <p:ph idx="1" hasCustomPrompt="1"/>
          </p:nvPr>
        </p:nvSpPr>
        <p:spPr/>
        <p:txBody>
          <a:bodyPr>
            <a:normAutofit/>
          </a:bodyPr>
          <a:lstStyle>
            <a:lvl1pPr marL="0" indent="0">
              <a:buNone/>
              <a:defRPr sz="2400"/>
            </a:lvl1pPr>
          </a:lstStyle>
          <a:p>
            <a:pPr lvl="0"/>
            <a:r>
              <a:rPr lang="en-US"/>
              <a:t>This is a slide layout for general purposes. Use it for some simple text or a large data visualization.</a:t>
            </a:r>
          </a:p>
          <a:p>
            <a:pPr lvl="0"/>
            <a:endParaRPr lang="en-US"/>
          </a:p>
          <a:p>
            <a:pPr lvl="0"/>
            <a:r>
              <a:rPr lang="en-US"/>
              <a:t>Remember: don’t fill your slides with text! Use your slides to reinforce the key messages of your presentation, but don’t overwhelm the viewer by giving them too much to read.</a:t>
            </a:r>
          </a:p>
        </p:txBody>
      </p:sp>
      <p:sp>
        <p:nvSpPr>
          <p:cNvPr id="8" name="Slide Number Placeholder 3">
            <a:extLst>
              <a:ext uri="{FF2B5EF4-FFF2-40B4-BE49-F238E27FC236}">
                <a16:creationId xmlns:a16="http://schemas.microsoft.com/office/drawing/2014/main" id="{A0565F52-8E19-4DCE-802C-1F74B0DFFD26}"/>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9" name="Footer Placeholder 4">
            <a:extLst>
              <a:ext uri="{FF2B5EF4-FFF2-40B4-BE49-F238E27FC236}">
                <a16:creationId xmlns:a16="http://schemas.microsoft.com/office/drawing/2014/main" id="{2115853A-89C4-4567-A46A-6995F8939070}"/>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296980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CD12-6501-4514-912A-11CD1708F2D6}"/>
              </a:ext>
            </a:extLst>
          </p:cNvPr>
          <p:cNvSpPr>
            <a:spLocks noGrp="1"/>
          </p:cNvSpPr>
          <p:nvPr>
            <p:ph type="title" hasCustomPrompt="1"/>
          </p:nvPr>
        </p:nvSpPr>
        <p:spPr>
          <a:xfrm>
            <a:off x="831851" y="1709744"/>
            <a:ext cx="10515600" cy="2852737"/>
          </a:xfrm>
        </p:spPr>
        <p:txBody>
          <a:bodyPr anchor="b">
            <a:normAutofit/>
          </a:bodyPr>
          <a:lstStyle>
            <a:lvl1pPr>
              <a:defRPr sz="4000">
                <a:solidFill>
                  <a:schemeClr val="accent1"/>
                </a:solidFill>
              </a:defRPr>
            </a:lvl1pPr>
          </a:lstStyle>
          <a:p>
            <a:r>
              <a:rPr lang="en-US"/>
              <a:t>Section Title</a:t>
            </a:r>
          </a:p>
        </p:txBody>
      </p:sp>
      <p:sp>
        <p:nvSpPr>
          <p:cNvPr id="3" name="Text Placeholder 2">
            <a:extLst>
              <a:ext uri="{FF2B5EF4-FFF2-40B4-BE49-F238E27FC236}">
                <a16:creationId xmlns:a16="http://schemas.microsoft.com/office/drawing/2014/main" id="{13AA1ECA-ED70-4B31-993D-12E5981F492C}"/>
              </a:ext>
            </a:extLst>
          </p:cNvPr>
          <p:cNvSpPr>
            <a:spLocks noGrp="1"/>
          </p:cNvSpPr>
          <p:nvPr>
            <p:ph type="body" idx="1" hasCustomPrompt="1"/>
          </p:nvPr>
        </p:nvSpPr>
        <p:spPr>
          <a:xfrm>
            <a:off x="831851" y="4589469"/>
            <a:ext cx="10515600" cy="1500187"/>
          </a:xfrm>
        </p:spPr>
        <p:txBody>
          <a:bodyPr>
            <a:normAutofit/>
          </a:bodyPr>
          <a:lstStyle>
            <a:lvl1pPr marL="0" indent="0">
              <a:buNone/>
              <a:defRPr sz="2400">
                <a:solidFill>
                  <a:schemeClr val="tx1"/>
                </a:solidFill>
              </a:defRPr>
            </a:lvl1pPr>
            <a:lvl2pPr marL="257168" indent="0">
              <a:buNone/>
              <a:defRPr sz="1125">
                <a:solidFill>
                  <a:schemeClr val="tx1">
                    <a:tint val="75000"/>
                  </a:schemeClr>
                </a:solidFill>
              </a:defRPr>
            </a:lvl2pPr>
            <a:lvl3pPr marL="514338" indent="0">
              <a:buNone/>
              <a:defRPr sz="1013">
                <a:solidFill>
                  <a:schemeClr val="tx1">
                    <a:tint val="75000"/>
                  </a:schemeClr>
                </a:solidFill>
              </a:defRPr>
            </a:lvl3pPr>
            <a:lvl4pPr marL="771506" indent="0">
              <a:buNone/>
              <a:defRPr sz="900">
                <a:solidFill>
                  <a:schemeClr val="tx1">
                    <a:tint val="75000"/>
                  </a:schemeClr>
                </a:solidFill>
              </a:defRPr>
            </a:lvl4pPr>
            <a:lvl5pPr marL="1028674"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Use this slide to create a break between sections of your presentation. You can include subtext in this space if needed.</a:t>
            </a:r>
          </a:p>
        </p:txBody>
      </p:sp>
    </p:spTree>
    <p:extLst>
      <p:ext uri="{BB962C8B-B14F-4D97-AF65-F5344CB8AC3E}">
        <p14:creationId xmlns:p14="http://schemas.microsoft.com/office/powerpoint/2010/main" val="203741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FDB5CC-2978-43FA-A375-024F0648C1F4}"/>
              </a:ext>
            </a:extLst>
          </p:cNvPr>
          <p:cNvSpPr/>
          <p:nvPr userDrawn="1"/>
        </p:nvSpPr>
        <p:spPr>
          <a:xfrm>
            <a:off x="0" y="0"/>
            <a:ext cx="12192000" cy="16906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8582F355-E948-42EE-A677-0FCC9BED4D53}"/>
              </a:ext>
            </a:extLst>
          </p:cNvPr>
          <p:cNvSpPr>
            <a:spLocks noGrp="1"/>
          </p:cNvSpPr>
          <p:nvPr>
            <p:ph type="title" hasCustomPrompt="1"/>
          </p:nvPr>
        </p:nvSpPr>
        <p:spPr/>
        <p:txBody>
          <a:bodyPr>
            <a:normAutofit/>
          </a:bodyPr>
          <a:lstStyle>
            <a:lvl1pPr>
              <a:defRPr sz="3200">
                <a:solidFill>
                  <a:schemeClr val="bg1"/>
                </a:solidFill>
              </a:defRPr>
            </a:lvl1pPr>
          </a:lstStyle>
          <a:p>
            <a:r>
              <a:rPr lang="en-US"/>
              <a:t>Put your key takeaway here in a short sentence.</a:t>
            </a:r>
          </a:p>
        </p:txBody>
      </p:sp>
      <p:sp>
        <p:nvSpPr>
          <p:cNvPr id="3" name="Content Placeholder 2">
            <a:extLst>
              <a:ext uri="{FF2B5EF4-FFF2-40B4-BE49-F238E27FC236}">
                <a16:creationId xmlns:a16="http://schemas.microsoft.com/office/drawing/2014/main" id="{3A36713B-3791-4932-8705-79F9316DC928}"/>
              </a:ext>
            </a:extLst>
          </p:cNvPr>
          <p:cNvSpPr>
            <a:spLocks noGrp="1"/>
          </p:cNvSpPr>
          <p:nvPr>
            <p:ph sz="half" idx="1" hasCustomPrompt="1"/>
          </p:nvPr>
        </p:nvSpPr>
        <p:spPr>
          <a:xfrm>
            <a:off x="838200" y="1825625"/>
            <a:ext cx="5181600" cy="4351338"/>
          </a:xfrm>
        </p:spPr>
        <p:txBody>
          <a:bodyPr>
            <a:normAutofit/>
          </a:bodyPr>
          <a:lstStyle>
            <a:lvl1pPr>
              <a:defRPr sz="2400"/>
            </a:lvl1pPr>
          </a:lstStyle>
          <a:p>
            <a:pPr lvl="0"/>
            <a:r>
              <a:rPr lang="en-US"/>
              <a:t>Text or data visualization here</a:t>
            </a:r>
          </a:p>
        </p:txBody>
      </p:sp>
      <p:sp>
        <p:nvSpPr>
          <p:cNvPr id="4" name="Content Placeholder 3">
            <a:extLst>
              <a:ext uri="{FF2B5EF4-FFF2-40B4-BE49-F238E27FC236}">
                <a16:creationId xmlns:a16="http://schemas.microsoft.com/office/drawing/2014/main" id="{8470189A-3AF6-4E59-AA0F-3F10CB7E7A19}"/>
              </a:ext>
            </a:extLst>
          </p:cNvPr>
          <p:cNvSpPr>
            <a:spLocks noGrp="1"/>
          </p:cNvSpPr>
          <p:nvPr>
            <p:ph sz="half" idx="2" hasCustomPrompt="1"/>
          </p:nvPr>
        </p:nvSpPr>
        <p:spPr>
          <a:xfrm>
            <a:off x="6172200" y="1825625"/>
            <a:ext cx="5181600" cy="4351338"/>
          </a:xfrm>
        </p:spPr>
        <p:txBody>
          <a:bodyPr>
            <a:normAutofit/>
          </a:bodyPr>
          <a:lstStyle>
            <a:lvl1pPr>
              <a:defRPr sz="2400"/>
            </a:lvl1pPr>
          </a:lstStyle>
          <a:p>
            <a:pPr lvl="0"/>
            <a:r>
              <a:rPr lang="en-US"/>
              <a:t>Text or data visualization here</a:t>
            </a:r>
          </a:p>
        </p:txBody>
      </p:sp>
      <p:sp>
        <p:nvSpPr>
          <p:cNvPr id="13" name="Slide Number Placeholder 3">
            <a:extLst>
              <a:ext uri="{FF2B5EF4-FFF2-40B4-BE49-F238E27FC236}">
                <a16:creationId xmlns:a16="http://schemas.microsoft.com/office/drawing/2014/main" id="{A97C5068-ED4B-4E8D-8D2B-2EAB2AE44054}"/>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4" name="Footer Placeholder 4">
            <a:extLst>
              <a:ext uri="{FF2B5EF4-FFF2-40B4-BE49-F238E27FC236}">
                <a16:creationId xmlns:a16="http://schemas.microsoft.com/office/drawing/2014/main" id="{5E436CFF-E5C4-4E0E-9D88-4FDBD8E2ED2A}"/>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257386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DE78A0C-6B5E-46AE-B27D-A51E59A88FBD}"/>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40F792BE-FFC2-4C14-9A28-B52AC8226735}"/>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392803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lstStyle>
            <a:lvl1pPr marL="0" indent="0" algn="r">
              <a:buNone/>
              <a:defRPr sz="3200">
                <a:latin typeface="Franklin Gothic Demi Cond" panose="020B07060304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6" name="Slide Number Placeholder 3">
            <a:extLst>
              <a:ext uri="{FF2B5EF4-FFF2-40B4-BE49-F238E27FC236}">
                <a16:creationId xmlns:a16="http://schemas.microsoft.com/office/drawing/2014/main" id="{2AB13E42-2D86-4131-B601-6F078CA98F4A}"/>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7" name="Footer Placeholder 4">
            <a:extLst>
              <a:ext uri="{FF2B5EF4-FFF2-40B4-BE49-F238E27FC236}">
                <a16:creationId xmlns:a16="http://schemas.microsoft.com/office/drawing/2014/main" id="{F8A30E44-A09F-4D0F-98E8-D9E1E5FC68F5}"/>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58602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918DDE9-B18C-4318-898F-FF5C7A92DB5F}"/>
              </a:ext>
            </a:extLst>
          </p:cNvPr>
          <p:cNvSpPr>
            <a:spLocks noGrp="1"/>
          </p:cNvSpPr>
          <p:nvPr>
            <p:ph idx="1" hasCustomPrompt="1"/>
          </p:nvPr>
        </p:nvSpPr>
        <p:spPr>
          <a:xfrm>
            <a:off x="838200" y="963827"/>
            <a:ext cx="10515600" cy="5213136"/>
          </a:xfrm>
        </p:spPr>
        <p:txBody>
          <a:bodyPr>
            <a:normAutofit/>
          </a:bodyPr>
          <a:lstStyle>
            <a:lvl1pPr marL="0" indent="0" algn="r">
              <a:buNone/>
              <a:defRPr sz="3200">
                <a:solidFill>
                  <a:schemeClr val="bg1"/>
                </a:solidFill>
                <a:latin typeface="Franklin Gothic Demi Cond" panose="020B0706030402020204" pitchFamily="34" charset="0"/>
              </a:defRPr>
            </a:lvl1pPr>
          </a:lstStyle>
          <a:p>
            <a:pPr lvl="0"/>
            <a:r>
              <a:rPr lang="en-US"/>
              <a:t>“Quotes can help bring a human lens to the information you’re sharing. You can use color to highlight key words that drive your key messages home. Keep the font large but don’t fill the entire slide with text. Leave some white space!”</a:t>
            </a:r>
          </a:p>
          <a:p>
            <a:pPr lvl="0"/>
            <a:endParaRPr lang="en-US"/>
          </a:p>
          <a:p>
            <a:pPr lvl="0"/>
            <a:r>
              <a:rPr lang="en-US"/>
              <a:t>–Attribution</a:t>
            </a:r>
          </a:p>
        </p:txBody>
      </p:sp>
      <p:sp>
        <p:nvSpPr>
          <p:cNvPr id="10" name="Slide Number Placeholder 3">
            <a:extLst>
              <a:ext uri="{FF2B5EF4-FFF2-40B4-BE49-F238E27FC236}">
                <a16:creationId xmlns:a16="http://schemas.microsoft.com/office/drawing/2014/main" id="{5B509990-F7C6-4D6A-8711-A4EBAE1BAED5}"/>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bg1"/>
                </a:solidFill>
              </a:defRPr>
            </a:lvl1pPr>
          </a:lstStyle>
          <a:p>
            <a:fld id="{820DBD16-8F52-45AC-8998-73485FE4613D}" type="slidenum">
              <a:rPr lang="en-US" smtClean="0"/>
              <a:pPr/>
              <a:t>‹#›</a:t>
            </a:fld>
            <a:endParaRPr lang="en-US"/>
          </a:p>
        </p:txBody>
      </p:sp>
      <p:sp>
        <p:nvSpPr>
          <p:cNvPr id="11" name="Footer Placeholder 4">
            <a:extLst>
              <a:ext uri="{FF2B5EF4-FFF2-40B4-BE49-F238E27FC236}">
                <a16:creationId xmlns:a16="http://schemas.microsoft.com/office/drawing/2014/main" id="{735839DA-177B-439B-A35C-142DA0BF5ECB}"/>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bg1"/>
                </a:solidFill>
              </a:defRPr>
            </a:lvl1pPr>
          </a:lstStyle>
          <a:p>
            <a:r>
              <a:rPr lang="en-US"/>
              <a:t>Vermont Department of Health</a:t>
            </a:r>
          </a:p>
        </p:txBody>
      </p:sp>
    </p:spTree>
    <p:extLst>
      <p:ext uri="{BB962C8B-B14F-4D97-AF65-F5344CB8AC3E}">
        <p14:creationId xmlns:p14="http://schemas.microsoft.com/office/powerpoint/2010/main" val="73568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Half P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F316-2029-4109-AD44-4D3259B84309}"/>
              </a:ext>
            </a:extLst>
          </p:cNvPr>
          <p:cNvSpPr>
            <a:spLocks noGrp="1"/>
          </p:cNvSpPr>
          <p:nvPr>
            <p:ph type="title" hasCustomPrompt="1"/>
          </p:nvPr>
        </p:nvSpPr>
        <p:spPr>
          <a:xfrm>
            <a:off x="839788" y="987425"/>
            <a:ext cx="3932237" cy="1600200"/>
          </a:xfrm>
        </p:spPr>
        <p:txBody>
          <a:bodyPr anchor="b">
            <a:normAutofit/>
          </a:bodyPr>
          <a:lstStyle>
            <a:lvl1pPr>
              <a:defRPr sz="3200">
                <a:solidFill>
                  <a:schemeClr val="tx1"/>
                </a:solidFill>
              </a:defRPr>
            </a:lvl1pPr>
          </a:lstStyle>
          <a:p>
            <a:r>
              <a:rPr lang="en-US"/>
              <a:t>Put your key takeaway here in a short sentence.</a:t>
            </a:r>
          </a:p>
        </p:txBody>
      </p:sp>
      <p:sp>
        <p:nvSpPr>
          <p:cNvPr id="3" name="Content Placeholder 2">
            <a:extLst>
              <a:ext uri="{FF2B5EF4-FFF2-40B4-BE49-F238E27FC236}">
                <a16:creationId xmlns:a16="http://schemas.microsoft.com/office/drawing/2014/main" id="{A65F0E9F-F7D2-4151-9EFB-AA2749E8A8B0}"/>
              </a:ext>
            </a:extLst>
          </p:cNvPr>
          <p:cNvSpPr>
            <a:spLocks noGrp="1"/>
          </p:cNvSpPr>
          <p:nvPr>
            <p:ph idx="1"/>
          </p:nvPr>
        </p:nvSpPr>
        <p:spPr>
          <a:xfrm>
            <a:off x="5183188" y="987431"/>
            <a:ext cx="6172200" cy="4873625"/>
          </a:xfrm>
        </p:spPr>
        <p:txBody>
          <a:bodyPr>
            <a:normAutofit/>
          </a:bodyPr>
          <a:lstStyle>
            <a:lvl1pPr marL="0" indent="0">
              <a:buNone/>
              <a:defRPr sz="2400"/>
            </a:lvl1pPr>
            <a:lvl2pPr>
              <a:defRPr sz="1575"/>
            </a:lvl2pPr>
            <a:lvl3pPr>
              <a:defRPr sz="1351"/>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p:txBody>
      </p:sp>
      <p:sp>
        <p:nvSpPr>
          <p:cNvPr id="4" name="Text Placeholder 3">
            <a:extLst>
              <a:ext uri="{FF2B5EF4-FFF2-40B4-BE49-F238E27FC236}">
                <a16:creationId xmlns:a16="http://schemas.microsoft.com/office/drawing/2014/main" id="{C231308B-BE6E-4047-ABF5-41A9E7F11AC8}"/>
              </a:ext>
            </a:extLst>
          </p:cNvPr>
          <p:cNvSpPr>
            <a:spLocks noGrp="1"/>
          </p:cNvSpPr>
          <p:nvPr>
            <p:ph type="body" sz="half" idx="2" hasCustomPrompt="1"/>
          </p:nvPr>
        </p:nvSpPr>
        <p:spPr>
          <a:xfrm>
            <a:off x="839788" y="2587630"/>
            <a:ext cx="3932237" cy="3281363"/>
          </a:xfrm>
        </p:spPr>
        <p:txBody>
          <a:bodyPr>
            <a:normAutofit/>
          </a:bodyPr>
          <a:lstStyle>
            <a:lvl1pPr marL="0" indent="0">
              <a:buNone/>
              <a:defRPr sz="2400">
                <a:solidFill>
                  <a:schemeClr val="tx1"/>
                </a:solidFill>
              </a:defRPr>
            </a:lvl1pPr>
            <a:lvl2pPr marL="257168" indent="0">
              <a:buNone/>
              <a:defRPr sz="788"/>
            </a:lvl2pPr>
            <a:lvl3pPr marL="514338" indent="0">
              <a:buNone/>
              <a:defRPr sz="675"/>
            </a:lvl3pPr>
            <a:lvl4pPr marL="771506" indent="0">
              <a:buNone/>
              <a:defRPr sz="563"/>
            </a:lvl4pPr>
            <a:lvl5pPr marL="1028674" indent="0">
              <a:buNone/>
              <a:defRPr sz="563"/>
            </a:lvl5pPr>
            <a:lvl6pPr marL="1285843" indent="0">
              <a:buNone/>
              <a:defRPr sz="563"/>
            </a:lvl6pPr>
            <a:lvl7pPr marL="1543012" indent="0">
              <a:buNone/>
              <a:defRPr sz="563"/>
            </a:lvl7pPr>
            <a:lvl8pPr marL="1800180" indent="0">
              <a:buNone/>
              <a:defRPr sz="563"/>
            </a:lvl8pPr>
            <a:lvl9pPr marL="2057349" indent="0">
              <a:buNone/>
              <a:defRPr sz="563"/>
            </a:lvl9pPr>
          </a:lstStyle>
          <a:p>
            <a:pPr lvl="0"/>
            <a:r>
              <a:rPr lang="en-US"/>
              <a:t>Put supporting text here, but not too much!</a:t>
            </a:r>
          </a:p>
        </p:txBody>
      </p:sp>
      <p:sp>
        <p:nvSpPr>
          <p:cNvPr id="8" name="Slide Number Placeholder 3">
            <a:extLst>
              <a:ext uri="{FF2B5EF4-FFF2-40B4-BE49-F238E27FC236}">
                <a16:creationId xmlns:a16="http://schemas.microsoft.com/office/drawing/2014/main" id="{5CC2A6E0-B1D5-4D40-9212-034A623B267F}"/>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0" name="Footer Placeholder 4">
            <a:extLst>
              <a:ext uri="{FF2B5EF4-FFF2-40B4-BE49-F238E27FC236}">
                <a16:creationId xmlns:a16="http://schemas.microsoft.com/office/drawing/2014/main" id="{FAE77D1F-1547-478F-8ED2-2A92205F895F}"/>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2737563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1B5C-CBC5-4813-B9F4-1E4BD2B87BDD}"/>
              </a:ext>
            </a:extLst>
          </p:cNvPr>
          <p:cNvSpPr>
            <a:spLocks noGrp="1"/>
          </p:cNvSpPr>
          <p:nvPr>
            <p:ph type="title" hasCustomPrompt="1"/>
          </p:nvPr>
        </p:nvSpPr>
        <p:spPr/>
        <p:txBody>
          <a:bodyPr>
            <a:normAutofit/>
          </a:bodyPr>
          <a:lstStyle>
            <a:lvl1pPr>
              <a:defRPr sz="3200"/>
            </a:lvl1pPr>
          </a:lstStyle>
          <a:p>
            <a:r>
              <a:rPr lang="en-US"/>
              <a:t>A Quick Recap</a:t>
            </a:r>
          </a:p>
        </p:txBody>
      </p:sp>
      <p:sp>
        <p:nvSpPr>
          <p:cNvPr id="6" name="Text Placeholder 5">
            <a:extLst>
              <a:ext uri="{FF2B5EF4-FFF2-40B4-BE49-F238E27FC236}">
                <a16:creationId xmlns:a16="http://schemas.microsoft.com/office/drawing/2014/main" id="{71337633-62BA-440A-8490-978F90888F01}"/>
              </a:ext>
            </a:extLst>
          </p:cNvPr>
          <p:cNvSpPr>
            <a:spLocks noGrp="1"/>
          </p:cNvSpPr>
          <p:nvPr>
            <p:ph type="body" sz="quarter" idx="12" hasCustomPrompt="1"/>
          </p:nvPr>
        </p:nvSpPr>
        <p:spPr>
          <a:xfrm>
            <a:off x="1993561" y="2137719"/>
            <a:ext cx="9362303" cy="1154112"/>
          </a:xfrm>
        </p:spPr>
        <p:txBody>
          <a:bodyPr/>
          <a:lstStyle>
            <a:lvl1pPr>
              <a:defRPr sz="2400"/>
            </a:lvl1pPr>
          </a:lstStyle>
          <a:p>
            <a:pPr lvl="0"/>
            <a:r>
              <a:rPr lang="en-US"/>
              <a:t>Use these points to share key takeaways from your presentation.</a:t>
            </a:r>
          </a:p>
        </p:txBody>
      </p:sp>
      <p:sp>
        <p:nvSpPr>
          <p:cNvPr id="8" name="Text Placeholder 5">
            <a:extLst>
              <a:ext uri="{FF2B5EF4-FFF2-40B4-BE49-F238E27FC236}">
                <a16:creationId xmlns:a16="http://schemas.microsoft.com/office/drawing/2014/main" id="{44FF4757-61B2-411F-981B-09DDFCB67737}"/>
              </a:ext>
            </a:extLst>
          </p:cNvPr>
          <p:cNvSpPr>
            <a:spLocks noGrp="1"/>
          </p:cNvSpPr>
          <p:nvPr>
            <p:ph type="body" sz="quarter" idx="13" hasCustomPrompt="1"/>
          </p:nvPr>
        </p:nvSpPr>
        <p:spPr>
          <a:xfrm>
            <a:off x="1991501" y="3420762"/>
            <a:ext cx="9362303" cy="1154112"/>
          </a:xfrm>
        </p:spPr>
        <p:txBody>
          <a:bodyPr/>
          <a:lstStyle>
            <a:lvl1pPr algn="l">
              <a:defRPr sz="2400"/>
            </a:lvl1pPr>
          </a:lstStyle>
          <a:p>
            <a:pPr lvl="0"/>
            <a:r>
              <a:rPr lang="en-US"/>
              <a:t>Points should be no longer than one sentence – the more boiled down and digestible, the better!</a:t>
            </a:r>
          </a:p>
        </p:txBody>
      </p:sp>
      <p:sp>
        <p:nvSpPr>
          <p:cNvPr id="9" name="Text Placeholder 5">
            <a:extLst>
              <a:ext uri="{FF2B5EF4-FFF2-40B4-BE49-F238E27FC236}">
                <a16:creationId xmlns:a16="http://schemas.microsoft.com/office/drawing/2014/main" id="{3675A2CB-5BCC-42DC-AB4C-85E0423997B4}"/>
              </a:ext>
            </a:extLst>
          </p:cNvPr>
          <p:cNvSpPr>
            <a:spLocks noGrp="1"/>
          </p:cNvSpPr>
          <p:nvPr>
            <p:ph type="body" sz="quarter" idx="14" hasCustomPrompt="1"/>
          </p:nvPr>
        </p:nvSpPr>
        <p:spPr>
          <a:xfrm>
            <a:off x="1991501" y="4703806"/>
            <a:ext cx="9362303" cy="1154112"/>
          </a:xfrm>
        </p:spPr>
        <p:txBody>
          <a:bodyPr>
            <a:normAutofit/>
          </a:bodyPr>
          <a:lstStyle>
            <a:lvl1pPr>
              <a:defRPr sz="2400"/>
            </a:lvl1pPr>
          </a:lstStyle>
          <a:p>
            <a:pPr lvl="0"/>
            <a:r>
              <a:rPr lang="en-US"/>
              <a:t>This final point should bring it all home – this is what will stick in people’s minds.</a:t>
            </a:r>
          </a:p>
        </p:txBody>
      </p:sp>
      <p:sp>
        <p:nvSpPr>
          <p:cNvPr id="10" name="TextBox 9">
            <a:extLst>
              <a:ext uri="{FF2B5EF4-FFF2-40B4-BE49-F238E27FC236}">
                <a16:creationId xmlns:a16="http://schemas.microsoft.com/office/drawing/2014/main" id="{3DCF7EA1-3A3E-4DD8-8050-FA5A3A498069}"/>
              </a:ext>
            </a:extLst>
          </p:cNvPr>
          <p:cNvSpPr txBox="1"/>
          <p:nvPr userDrawn="1"/>
        </p:nvSpPr>
        <p:spPr>
          <a:xfrm>
            <a:off x="879392" y="1872426"/>
            <a:ext cx="1376817" cy="784830"/>
          </a:xfrm>
          <a:prstGeom prst="rect">
            <a:avLst/>
          </a:prstGeom>
          <a:noFill/>
        </p:spPr>
        <p:txBody>
          <a:bodyPr wrap="square" rtlCol="0">
            <a:spAutoFit/>
          </a:bodyPr>
          <a:lstStyle/>
          <a:p>
            <a:r>
              <a:rPr lang="en-US" sz="4500">
                <a:solidFill>
                  <a:schemeClr val="accent1"/>
                </a:solidFill>
                <a:latin typeface="+mj-lt"/>
              </a:rPr>
              <a:t>1</a:t>
            </a:r>
          </a:p>
        </p:txBody>
      </p:sp>
      <p:sp>
        <p:nvSpPr>
          <p:cNvPr id="11" name="TextBox 10">
            <a:extLst>
              <a:ext uri="{FF2B5EF4-FFF2-40B4-BE49-F238E27FC236}">
                <a16:creationId xmlns:a16="http://schemas.microsoft.com/office/drawing/2014/main" id="{28B074D7-5222-44F8-BB3F-E5728699E8EB}"/>
              </a:ext>
            </a:extLst>
          </p:cNvPr>
          <p:cNvSpPr txBox="1"/>
          <p:nvPr userDrawn="1"/>
        </p:nvSpPr>
        <p:spPr>
          <a:xfrm>
            <a:off x="838204" y="3155468"/>
            <a:ext cx="1376817" cy="784830"/>
          </a:xfrm>
          <a:prstGeom prst="rect">
            <a:avLst/>
          </a:prstGeom>
          <a:noFill/>
        </p:spPr>
        <p:txBody>
          <a:bodyPr wrap="square" rtlCol="0">
            <a:spAutoFit/>
          </a:bodyPr>
          <a:lstStyle/>
          <a:p>
            <a:r>
              <a:rPr lang="en-US" sz="4500">
                <a:solidFill>
                  <a:schemeClr val="accent1"/>
                </a:solidFill>
                <a:latin typeface="+mj-lt"/>
              </a:rPr>
              <a:t>2</a:t>
            </a:r>
          </a:p>
        </p:txBody>
      </p:sp>
      <p:sp>
        <p:nvSpPr>
          <p:cNvPr id="12" name="TextBox 11">
            <a:extLst>
              <a:ext uri="{FF2B5EF4-FFF2-40B4-BE49-F238E27FC236}">
                <a16:creationId xmlns:a16="http://schemas.microsoft.com/office/drawing/2014/main" id="{463AEF0F-7350-45D4-94C7-679A13CA7CB7}"/>
              </a:ext>
            </a:extLst>
          </p:cNvPr>
          <p:cNvSpPr txBox="1"/>
          <p:nvPr userDrawn="1"/>
        </p:nvSpPr>
        <p:spPr>
          <a:xfrm>
            <a:off x="838204" y="4438513"/>
            <a:ext cx="1376817" cy="784830"/>
          </a:xfrm>
          <a:prstGeom prst="rect">
            <a:avLst/>
          </a:prstGeom>
          <a:noFill/>
        </p:spPr>
        <p:txBody>
          <a:bodyPr wrap="square" rtlCol="0">
            <a:spAutoFit/>
          </a:bodyPr>
          <a:lstStyle/>
          <a:p>
            <a:r>
              <a:rPr lang="en-US" sz="4500">
                <a:solidFill>
                  <a:schemeClr val="accent1"/>
                </a:solidFill>
                <a:latin typeface="+mj-lt"/>
              </a:rPr>
              <a:t>3</a:t>
            </a:r>
          </a:p>
        </p:txBody>
      </p:sp>
      <p:sp>
        <p:nvSpPr>
          <p:cNvPr id="13" name="Slide Number Placeholder 3">
            <a:extLst>
              <a:ext uri="{FF2B5EF4-FFF2-40B4-BE49-F238E27FC236}">
                <a16:creationId xmlns:a16="http://schemas.microsoft.com/office/drawing/2014/main" id="{2D8250ED-B23E-4F43-AE50-FD67383E9C23}"/>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14" name="Footer Placeholder 4">
            <a:extLst>
              <a:ext uri="{FF2B5EF4-FFF2-40B4-BE49-F238E27FC236}">
                <a16:creationId xmlns:a16="http://schemas.microsoft.com/office/drawing/2014/main" id="{5165246F-2EF3-4711-AA1E-8B42840B69BE}"/>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94976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B1A1B-D138-4C0D-8129-C1208521962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46339-AB4D-403F-8C57-1C6D39546D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1673B80-304C-4942-9670-CD64AB9DB5E4}"/>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0DBD16-8F52-45AC-8998-73485FE4613D}" type="slidenum">
              <a:rPr lang="en-US" smtClean="0"/>
              <a:pPr/>
              <a:t>‹#›</a:t>
            </a:fld>
            <a:endParaRPr lang="en-US"/>
          </a:p>
        </p:txBody>
      </p:sp>
      <p:sp>
        <p:nvSpPr>
          <p:cNvPr id="5" name="Footer Placeholder 4">
            <a:extLst>
              <a:ext uri="{FF2B5EF4-FFF2-40B4-BE49-F238E27FC236}">
                <a16:creationId xmlns:a16="http://schemas.microsoft.com/office/drawing/2014/main" id="{0ECC9936-B2F4-4849-B5D6-1047A5351FE0}"/>
              </a:ext>
            </a:extLst>
          </p:cNvPr>
          <p:cNvSpPr>
            <a:spLocks noGrp="1"/>
          </p:cNvSpPr>
          <p:nvPr>
            <p:ph type="ftr" sz="quarter" idx="3"/>
          </p:nvPr>
        </p:nvSpPr>
        <p:spPr>
          <a:xfrm>
            <a:off x="838200" y="6356356"/>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Vermont Department of Health</a:t>
            </a:r>
          </a:p>
        </p:txBody>
      </p:sp>
    </p:spTree>
    <p:extLst>
      <p:ext uri="{BB962C8B-B14F-4D97-AF65-F5344CB8AC3E}">
        <p14:creationId xmlns:p14="http://schemas.microsoft.com/office/powerpoint/2010/main" val="1551588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8" r:id="rId6"/>
    <p:sldLayoutId id="2147483660" r:id="rId7"/>
    <p:sldLayoutId id="2147483656" r:id="rId8"/>
    <p:sldLayoutId id="2147483663" r:id="rId9"/>
    <p:sldLayoutId id="2147483662" r:id="rId10"/>
  </p:sldLayoutIdLst>
  <p:hf hdr="0" dt="0"/>
  <p:txStyles>
    <p:titleStyle>
      <a:lvl1pPr algn="l" defTabSz="514338"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514338" rtl="0" eaLnBrk="1" latinLnBrk="0" hangingPunct="1">
        <a:lnSpc>
          <a:spcPct val="90000"/>
        </a:lnSpc>
        <a:spcBef>
          <a:spcPts val="563"/>
        </a:spcBef>
        <a:buFont typeface="Arial" panose="020B0604020202020204" pitchFamily="34" charset="0"/>
        <a:buNone/>
        <a:defRPr sz="2400" kern="1200">
          <a:solidFill>
            <a:schemeClr val="tx1"/>
          </a:solidFill>
          <a:latin typeface="+mn-lt"/>
          <a:ea typeface="+mn-ea"/>
          <a:cs typeface="+mn-cs"/>
        </a:defRPr>
      </a:lvl1pPr>
      <a:lvl2pPr marL="385753" indent="-128585" algn="l" defTabSz="514338"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2pPr>
      <a:lvl3pPr marL="642923" indent="-128585" algn="l" defTabSz="514338"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3pPr>
      <a:lvl4pPr marL="900091" indent="-128585" algn="l" defTabSz="514338"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4pPr>
      <a:lvl5pPr marL="1157259" indent="-128585" algn="l" defTabSz="514338" rtl="0" eaLnBrk="1" latinLnBrk="0" hangingPunct="1">
        <a:lnSpc>
          <a:spcPct val="90000"/>
        </a:lnSpc>
        <a:spcBef>
          <a:spcPts val="281"/>
        </a:spcBef>
        <a:buFont typeface="Arial" panose="020B0604020202020204" pitchFamily="34" charset="0"/>
        <a:buChar char="•"/>
        <a:defRPr sz="2000" kern="120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F6ADE9-EA22-154D-8E3D-DA2F31FD30A8}"/>
              </a:ext>
            </a:extLst>
          </p:cNvPr>
          <p:cNvSpPr>
            <a:spLocks noGrp="1"/>
          </p:cNvSpPr>
          <p:nvPr>
            <p:ph type="ctrTitle"/>
          </p:nvPr>
        </p:nvSpPr>
        <p:spPr/>
        <p:txBody>
          <a:bodyPr/>
          <a:lstStyle/>
          <a:p>
            <a:r>
              <a:rPr lang="en-US"/>
              <a:t>Our Voices </a:t>
            </a:r>
            <a:r>
              <a:rPr lang="en-US" err="1"/>
              <a:t>Xposed</a:t>
            </a:r>
            <a:r>
              <a:rPr lang="en-US"/>
              <a:t> and Vermont Kids Against Tobacco Project Highlights</a:t>
            </a:r>
          </a:p>
        </p:txBody>
      </p:sp>
      <p:sp>
        <p:nvSpPr>
          <p:cNvPr id="4" name="Subtitle 3">
            <a:extLst>
              <a:ext uri="{FF2B5EF4-FFF2-40B4-BE49-F238E27FC236}">
                <a16:creationId xmlns:a16="http://schemas.microsoft.com/office/drawing/2014/main" id="{315ED24D-928A-DF4A-A91F-AB0D9BDD021D}"/>
              </a:ext>
            </a:extLst>
          </p:cNvPr>
          <p:cNvSpPr>
            <a:spLocks noGrp="1"/>
          </p:cNvSpPr>
          <p:nvPr>
            <p:ph type="subTitle" idx="1"/>
          </p:nvPr>
        </p:nvSpPr>
        <p:spPr/>
        <p:txBody>
          <a:bodyPr/>
          <a:lstStyle/>
          <a:p>
            <a:r>
              <a:rPr lang="en-US"/>
              <a:t>FY2024</a:t>
            </a:r>
          </a:p>
        </p:txBody>
      </p:sp>
      <p:pic>
        <p:nvPicPr>
          <p:cNvPr id="11" name="Content Placeholder 10" descr="Students rallying at Vermont Statehouse. ">
            <a:extLst>
              <a:ext uri="{FF2B5EF4-FFF2-40B4-BE49-F238E27FC236}">
                <a16:creationId xmlns:a16="http://schemas.microsoft.com/office/drawing/2014/main" id="{BC5BE94C-5B20-0A4F-97BD-A084E393385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l="27620" r="27620"/>
          <a:stretch/>
        </p:blipFill>
        <p:spPr>
          <a:xfrm>
            <a:off x="0" y="0"/>
            <a:ext cx="4610100" cy="6858000"/>
          </a:xfrm>
        </p:spPr>
      </p:pic>
      <p:pic>
        <p:nvPicPr>
          <p:cNvPr id="6" name="Picture 5">
            <a:extLst>
              <a:ext uri="{FF2B5EF4-FFF2-40B4-BE49-F238E27FC236}">
                <a16:creationId xmlns:a16="http://schemas.microsoft.com/office/drawing/2014/main" id="{895A16CB-798E-EB20-5772-A400A8A87EF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315" y="4725871"/>
            <a:ext cx="1651660" cy="1651660"/>
          </a:xfrm>
          <a:prstGeom prst="rect">
            <a:avLst/>
          </a:prstGeom>
        </p:spPr>
      </p:pic>
      <p:pic>
        <p:nvPicPr>
          <p:cNvPr id="8" name="Picture 7">
            <a:extLst>
              <a:ext uri="{FF2B5EF4-FFF2-40B4-BE49-F238E27FC236}">
                <a16:creationId xmlns:a16="http://schemas.microsoft.com/office/drawing/2014/main" id="{CE01CD2B-B984-38F5-AC15-6827140289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325" y="4725871"/>
            <a:ext cx="1758518" cy="1535186"/>
          </a:xfrm>
          <a:prstGeom prst="rect">
            <a:avLst/>
          </a:prstGeom>
        </p:spPr>
      </p:pic>
    </p:spTree>
    <p:extLst>
      <p:ext uri="{BB962C8B-B14F-4D97-AF65-F5344CB8AC3E}">
        <p14:creationId xmlns:p14="http://schemas.microsoft.com/office/powerpoint/2010/main" val="78839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24F4-2A1D-D5F3-C547-57F75C99C34B}"/>
              </a:ext>
            </a:extLst>
          </p:cNvPr>
          <p:cNvSpPr>
            <a:spLocks noGrp="1"/>
          </p:cNvSpPr>
          <p:nvPr>
            <p:ph type="title"/>
          </p:nvPr>
        </p:nvSpPr>
        <p:spPr/>
        <p:txBody>
          <a:bodyPr/>
          <a:lstStyle/>
          <a:p>
            <a:r>
              <a:rPr lang="en-US"/>
              <a:t>Our Voices </a:t>
            </a:r>
            <a:r>
              <a:rPr lang="en-US" err="1"/>
              <a:t>Xposed</a:t>
            </a:r>
            <a:r>
              <a:rPr lang="en-US"/>
              <a:t> and Vermont Kids Against Tobacco</a:t>
            </a:r>
          </a:p>
        </p:txBody>
      </p:sp>
      <p:sp>
        <p:nvSpPr>
          <p:cNvPr id="3" name="Content Placeholder 2">
            <a:extLst>
              <a:ext uri="{FF2B5EF4-FFF2-40B4-BE49-F238E27FC236}">
                <a16:creationId xmlns:a16="http://schemas.microsoft.com/office/drawing/2014/main" id="{26D21579-A50A-5232-28C9-F337567D8723}"/>
              </a:ext>
            </a:extLst>
          </p:cNvPr>
          <p:cNvSpPr>
            <a:spLocks noGrp="1"/>
          </p:cNvSpPr>
          <p:nvPr>
            <p:ph idx="1"/>
          </p:nvPr>
        </p:nvSpPr>
        <p:spPr/>
        <p:txBody>
          <a:bodyPr vert="horz" lIns="91440" tIns="45720" rIns="91440" bIns="45720" rtlCol="0" anchor="t">
            <a:normAutofit fontScale="85000" lnSpcReduction="10000"/>
          </a:bodyPr>
          <a:lstStyle/>
          <a:p>
            <a:r>
              <a:rPr lang="en-US"/>
              <a:t>Our Voices </a:t>
            </a:r>
            <a:r>
              <a:rPr lang="en-US" err="1"/>
              <a:t>Xposed</a:t>
            </a:r>
            <a:r>
              <a:rPr lang="en-US"/>
              <a:t> (OVX) high school youth and Vermont Kids Against Tobacco (VKAT) middle school youth work to educate and inform their school peers, community members and local and state decision makers on the manipulative and deceptive marketing tactics tobacco and vape companies use to target youth and addict the next generation of consumers.</a:t>
            </a:r>
          </a:p>
          <a:p>
            <a:endParaRPr lang="en-US"/>
          </a:p>
          <a:p>
            <a:r>
              <a:rPr lang="en-US"/>
              <a:t>The Vermont Department of Health Tobacco Control Program has partnered with the Agency of Education since 2016 to support student OVX and VKAT chapters to end tobacco’s influence on youth. </a:t>
            </a:r>
          </a:p>
          <a:p>
            <a:endParaRPr lang="en-US"/>
          </a:p>
          <a:p>
            <a:r>
              <a:rPr lang="en-US"/>
              <a:t>Students lead community events, such as the Annual Youth Statehouse Rally, and work on projects that prevent youth tobacco initiation. Example projects are highlighted in this presentation.</a:t>
            </a:r>
          </a:p>
          <a:p>
            <a:endParaRPr lang="en-US"/>
          </a:p>
          <a:p>
            <a:r>
              <a:rPr lang="en-US"/>
              <a:t>For more information on OVX or VKAT, or assistance implementing a chapter in your community, please contact the Vermont Tobacco Control Program at tobaccovt@vermont.gov.</a:t>
            </a:r>
          </a:p>
        </p:txBody>
      </p:sp>
      <p:sp>
        <p:nvSpPr>
          <p:cNvPr id="4" name="Slide Number Placeholder 3">
            <a:extLst>
              <a:ext uri="{FF2B5EF4-FFF2-40B4-BE49-F238E27FC236}">
                <a16:creationId xmlns:a16="http://schemas.microsoft.com/office/drawing/2014/main" id="{B49A571C-528E-9EB8-DE5B-0DB13AAE0E43}"/>
              </a:ext>
            </a:extLst>
          </p:cNvPr>
          <p:cNvSpPr>
            <a:spLocks noGrp="1"/>
          </p:cNvSpPr>
          <p:nvPr>
            <p:ph type="sldNum" sz="quarter" idx="4"/>
          </p:nvPr>
        </p:nvSpPr>
        <p:spPr/>
        <p:txBody>
          <a:bodyPr/>
          <a:lstStyle/>
          <a:p>
            <a:fld id="{820DBD16-8F52-45AC-8998-73485FE4613D}" type="slidenum">
              <a:rPr lang="en-US" smtClean="0"/>
              <a:pPr/>
              <a:t>2</a:t>
            </a:fld>
            <a:endParaRPr lang="en-US"/>
          </a:p>
        </p:txBody>
      </p:sp>
      <p:sp>
        <p:nvSpPr>
          <p:cNvPr id="5" name="Footer Placeholder 4">
            <a:extLst>
              <a:ext uri="{FF2B5EF4-FFF2-40B4-BE49-F238E27FC236}">
                <a16:creationId xmlns:a16="http://schemas.microsoft.com/office/drawing/2014/main" id="{0E70600E-89BF-93AC-1B84-7FBF1363BE93}"/>
              </a:ext>
            </a:extLst>
          </p:cNvPr>
          <p:cNvSpPr>
            <a:spLocks noGrp="1"/>
          </p:cNvSpPr>
          <p:nvPr>
            <p:ph type="ftr" sz="quarter" idx="3"/>
          </p:nvPr>
        </p:nvSpPr>
        <p:spPr/>
        <p:txBody>
          <a:bodyPr/>
          <a:lstStyle/>
          <a:p>
            <a:r>
              <a:rPr lang="en-US"/>
              <a:t>Vermont Department of Health</a:t>
            </a:r>
          </a:p>
        </p:txBody>
      </p:sp>
    </p:spTree>
    <p:extLst>
      <p:ext uri="{BB962C8B-B14F-4D97-AF65-F5344CB8AC3E}">
        <p14:creationId xmlns:p14="http://schemas.microsoft.com/office/powerpoint/2010/main" val="319257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493B-89F6-01A0-F278-13814D6D940F}"/>
              </a:ext>
            </a:extLst>
          </p:cNvPr>
          <p:cNvSpPr>
            <a:spLocks noGrp="1"/>
          </p:cNvSpPr>
          <p:nvPr>
            <p:ph type="title"/>
          </p:nvPr>
        </p:nvSpPr>
        <p:spPr/>
        <p:txBody>
          <a:bodyPr/>
          <a:lstStyle/>
          <a:p>
            <a:r>
              <a:rPr lang="en-US"/>
              <a:t>OVX Allen Street Campus Chapter </a:t>
            </a:r>
          </a:p>
        </p:txBody>
      </p:sp>
      <p:pic>
        <p:nvPicPr>
          <p:cNvPr id="7" name="Content Placeholder 6" descr="A group of students and advisors constructing an outdoor art wall. &#10;">
            <a:extLst>
              <a:ext uri="{FF2B5EF4-FFF2-40B4-BE49-F238E27FC236}">
                <a16:creationId xmlns:a16="http://schemas.microsoft.com/office/drawing/2014/main" id="{219A4D23-048B-71A4-7741-00A0F38B6F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174" t="20322" b="15708"/>
          <a:stretch/>
        </p:blipFill>
        <p:spPr>
          <a:xfrm>
            <a:off x="1038225" y="1847848"/>
            <a:ext cx="4451132" cy="4400551"/>
          </a:xfrm>
        </p:spPr>
      </p:pic>
      <p:sp>
        <p:nvSpPr>
          <p:cNvPr id="4" name="Slide Number Placeholder 3">
            <a:extLst>
              <a:ext uri="{FF2B5EF4-FFF2-40B4-BE49-F238E27FC236}">
                <a16:creationId xmlns:a16="http://schemas.microsoft.com/office/drawing/2014/main" id="{D2FDC74E-FAA7-E17C-8C52-89BD29CC85D3}"/>
              </a:ext>
            </a:extLst>
          </p:cNvPr>
          <p:cNvSpPr>
            <a:spLocks noGrp="1"/>
          </p:cNvSpPr>
          <p:nvPr>
            <p:ph type="sldNum" sz="quarter" idx="4"/>
          </p:nvPr>
        </p:nvSpPr>
        <p:spPr/>
        <p:txBody>
          <a:bodyPr/>
          <a:lstStyle/>
          <a:p>
            <a:fld id="{820DBD16-8F52-45AC-8998-73485FE4613D}" type="slidenum">
              <a:rPr lang="en-US" smtClean="0"/>
              <a:pPr/>
              <a:t>3</a:t>
            </a:fld>
            <a:endParaRPr lang="en-US"/>
          </a:p>
        </p:txBody>
      </p:sp>
      <p:sp>
        <p:nvSpPr>
          <p:cNvPr id="5" name="Footer Placeholder 4">
            <a:extLst>
              <a:ext uri="{FF2B5EF4-FFF2-40B4-BE49-F238E27FC236}">
                <a16:creationId xmlns:a16="http://schemas.microsoft.com/office/drawing/2014/main" id="{74C2B5A9-115E-5959-3C8C-8232A2292F87}"/>
              </a:ext>
            </a:extLst>
          </p:cNvPr>
          <p:cNvSpPr>
            <a:spLocks noGrp="1"/>
          </p:cNvSpPr>
          <p:nvPr>
            <p:ph type="ftr" sz="quarter" idx="3"/>
          </p:nvPr>
        </p:nvSpPr>
        <p:spPr/>
        <p:txBody>
          <a:bodyPr/>
          <a:lstStyle/>
          <a:p>
            <a:r>
              <a:rPr lang="en-US"/>
              <a:t>Vermont Department of Health</a:t>
            </a:r>
          </a:p>
        </p:txBody>
      </p:sp>
      <p:sp>
        <p:nvSpPr>
          <p:cNvPr id="3" name="TextBox 2">
            <a:extLst>
              <a:ext uri="{FF2B5EF4-FFF2-40B4-BE49-F238E27FC236}">
                <a16:creationId xmlns:a16="http://schemas.microsoft.com/office/drawing/2014/main" id="{1BE2F80B-68FC-F71E-8927-1B5DB931AC00}"/>
              </a:ext>
            </a:extLst>
          </p:cNvPr>
          <p:cNvSpPr txBox="1"/>
          <p:nvPr/>
        </p:nvSpPr>
        <p:spPr>
          <a:xfrm>
            <a:off x="6096000" y="1847848"/>
            <a:ext cx="5700045" cy="3139321"/>
          </a:xfrm>
          <a:prstGeom prst="rect">
            <a:avLst/>
          </a:prstGeom>
          <a:noFill/>
        </p:spPr>
        <p:txBody>
          <a:bodyPr wrap="square" rtlCol="0">
            <a:spAutoFit/>
          </a:bodyPr>
          <a:lstStyle/>
          <a:p>
            <a:r>
              <a:rPr lang="en-US"/>
              <a:t>Allen Street Campus, located in Rutland, OVX members used grant funding and worked with Partners for Prevention, a youth prevention organization, to conduct prevention presentations, hold discussions, and education about the harms of smoking, vaping and other tobacco use during the 2023 – 2024 school year. </a:t>
            </a:r>
          </a:p>
          <a:p>
            <a:endParaRPr lang="en-US"/>
          </a:p>
          <a:p>
            <a:r>
              <a:rPr lang="en-US"/>
              <a:t>OVX members engaged with an artist in resident to create an Outdoor Art Wall, pictured left, where students can creatively use spray paint to share a personal tobacco and nicotine prevention message with peers.</a:t>
            </a:r>
          </a:p>
        </p:txBody>
      </p:sp>
    </p:spTree>
    <p:extLst>
      <p:ext uri="{BB962C8B-B14F-4D97-AF65-F5344CB8AC3E}">
        <p14:creationId xmlns:p14="http://schemas.microsoft.com/office/powerpoint/2010/main" val="135536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DC0-58B7-9E3C-0A5E-51333F742867}"/>
              </a:ext>
            </a:extLst>
          </p:cNvPr>
          <p:cNvSpPr>
            <a:spLocks noGrp="1"/>
          </p:cNvSpPr>
          <p:nvPr>
            <p:ph type="title"/>
          </p:nvPr>
        </p:nvSpPr>
        <p:spPr/>
        <p:txBody>
          <a:bodyPr/>
          <a:lstStyle/>
          <a:p>
            <a:r>
              <a:rPr lang="en-US"/>
              <a:t>OVX Allen Street Campus Chapter, continued</a:t>
            </a:r>
          </a:p>
        </p:txBody>
      </p:sp>
      <p:sp>
        <p:nvSpPr>
          <p:cNvPr id="3" name="Content Placeholder 2">
            <a:extLst>
              <a:ext uri="{FF2B5EF4-FFF2-40B4-BE49-F238E27FC236}">
                <a16:creationId xmlns:a16="http://schemas.microsoft.com/office/drawing/2014/main" id="{5E6EB876-84C3-86D1-01CE-79B683BCF426}"/>
              </a:ext>
            </a:extLst>
          </p:cNvPr>
          <p:cNvSpPr>
            <a:spLocks noGrp="1"/>
          </p:cNvSpPr>
          <p:nvPr>
            <p:ph idx="1"/>
          </p:nvPr>
        </p:nvSpPr>
        <p:spPr>
          <a:xfrm>
            <a:off x="5443537" y="2187580"/>
            <a:ext cx="6334125" cy="4351338"/>
          </a:xfrm>
        </p:spPr>
        <p:txBody>
          <a:bodyPr>
            <a:normAutofit/>
          </a:bodyPr>
          <a:lstStyle/>
          <a:p>
            <a:r>
              <a:rPr lang="en-US"/>
              <a:t>Rutland’s Allen Street Campus OVX students worked alongside school staff on a research project to examine tobacco advertisements to determine how many vaping products were sold in Rutland City stores and how many would have been banned under passage of Bill S.18, the flavor tobacco product ban. The bill passed the Vermont house and senate but was vetoed by Governor Phil School. See graph, left. </a:t>
            </a:r>
          </a:p>
        </p:txBody>
      </p:sp>
      <p:sp>
        <p:nvSpPr>
          <p:cNvPr id="4" name="Slide Number Placeholder 3">
            <a:extLst>
              <a:ext uri="{FF2B5EF4-FFF2-40B4-BE49-F238E27FC236}">
                <a16:creationId xmlns:a16="http://schemas.microsoft.com/office/drawing/2014/main" id="{48A17E7F-0173-F81F-6B4C-0DA4E678308F}"/>
              </a:ext>
            </a:extLst>
          </p:cNvPr>
          <p:cNvSpPr>
            <a:spLocks noGrp="1"/>
          </p:cNvSpPr>
          <p:nvPr>
            <p:ph type="sldNum" sz="quarter" idx="4"/>
          </p:nvPr>
        </p:nvSpPr>
        <p:spPr/>
        <p:txBody>
          <a:bodyPr/>
          <a:lstStyle/>
          <a:p>
            <a:fld id="{820DBD16-8F52-45AC-8998-73485FE4613D}" type="slidenum">
              <a:rPr lang="en-US" smtClean="0"/>
              <a:pPr/>
              <a:t>4</a:t>
            </a:fld>
            <a:endParaRPr lang="en-US"/>
          </a:p>
        </p:txBody>
      </p:sp>
      <p:sp>
        <p:nvSpPr>
          <p:cNvPr id="5" name="Footer Placeholder 4">
            <a:extLst>
              <a:ext uri="{FF2B5EF4-FFF2-40B4-BE49-F238E27FC236}">
                <a16:creationId xmlns:a16="http://schemas.microsoft.com/office/drawing/2014/main" id="{D3365C0D-D424-10AE-8126-BB66DC90DDDB}"/>
              </a:ext>
            </a:extLst>
          </p:cNvPr>
          <p:cNvSpPr>
            <a:spLocks noGrp="1"/>
          </p:cNvSpPr>
          <p:nvPr>
            <p:ph type="ftr" sz="quarter" idx="3"/>
          </p:nvPr>
        </p:nvSpPr>
        <p:spPr/>
        <p:txBody>
          <a:bodyPr/>
          <a:lstStyle/>
          <a:p>
            <a:r>
              <a:rPr lang="en-US"/>
              <a:t>Vermont Department of Health</a:t>
            </a:r>
          </a:p>
        </p:txBody>
      </p:sp>
      <p:pic>
        <p:nvPicPr>
          <p:cNvPr id="7" name="Picture 6" descr="Graph on number of tobacco ads versus vape ads in Rutland City.  ">
            <a:extLst>
              <a:ext uri="{FF2B5EF4-FFF2-40B4-BE49-F238E27FC236}">
                <a16:creationId xmlns:a16="http://schemas.microsoft.com/office/drawing/2014/main" id="{E0912B12-87B6-280D-11D2-76627BF8050E}"/>
              </a:ext>
            </a:extLst>
          </p:cNvPr>
          <p:cNvPicPr>
            <a:picLocks noChangeAspect="1"/>
          </p:cNvPicPr>
          <p:nvPr/>
        </p:nvPicPr>
        <p:blipFill>
          <a:blip r:embed="rId2"/>
          <a:stretch>
            <a:fillRect/>
          </a:stretch>
        </p:blipFill>
        <p:spPr>
          <a:xfrm>
            <a:off x="180974" y="2224087"/>
            <a:ext cx="4838700" cy="2409825"/>
          </a:xfrm>
          <a:prstGeom prst="rect">
            <a:avLst/>
          </a:prstGeom>
        </p:spPr>
      </p:pic>
    </p:spTree>
    <p:extLst>
      <p:ext uri="{BB962C8B-B14F-4D97-AF65-F5344CB8AC3E}">
        <p14:creationId xmlns:p14="http://schemas.microsoft.com/office/powerpoint/2010/main" val="418341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3763-32B9-D5F9-DAF8-DB473D62DB59}"/>
              </a:ext>
            </a:extLst>
          </p:cNvPr>
          <p:cNvSpPr>
            <a:spLocks noGrp="1"/>
          </p:cNvSpPr>
          <p:nvPr>
            <p:ph type="title"/>
          </p:nvPr>
        </p:nvSpPr>
        <p:spPr/>
        <p:txBody>
          <a:bodyPr/>
          <a:lstStyle/>
          <a:p>
            <a:r>
              <a:rPr lang="en-US"/>
              <a:t>VKAT Waterford Chapter</a:t>
            </a:r>
          </a:p>
        </p:txBody>
      </p:sp>
      <p:sp>
        <p:nvSpPr>
          <p:cNvPr id="4" name="Slide Number Placeholder 3">
            <a:extLst>
              <a:ext uri="{FF2B5EF4-FFF2-40B4-BE49-F238E27FC236}">
                <a16:creationId xmlns:a16="http://schemas.microsoft.com/office/drawing/2014/main" id="{006FA277-0349-DB87-3D5C-A2DA6CF854B5}"/>
              </a:ext>
            </a:extLst>
          </p:cNvPr>
          <p:cNvSpPr>
            <a:spLocks noGrp="1"/>
          </p:cNvSpPr>
          <p:nvPr>
            <p:ph type="sldNum" sz="quarter" idx="4"/>
          </p:nvPr>
        </p:nvSpPr>
        <p:spPr/>
        <p:txBody>
          <a:bodyPr/>
          <a:lstStyle/>
          <a:p>
            <a:fld id="{820DBD16-8F52-45AC-8998-73485FE4613D}" type="slidenum">
              <a:rPr lang="en-US" smtClean="0"/>
              <a:pPr/>
              <a:t>5</a:t>
            </a:fld>
            <a:endParaRPr lang="en-US"/>
          </a:p>
        </p:txBody>
      </p:sp>
      <p:sp>
        <p:nvSpPr>
          <p:cNvPr id="5" name="Footer Placeholder 4">
            <a:extLst>
              <a:ext uri="{FF2B5EF4-FFF2-40B4-BE49-F238E27FC236}">
                <a16:creationId xmlns:a16="http://schemas.microsoft.com/office/drawing/2014/main" id="{8CD3BC0E-EF1D-91B7-6685-A11CA04EB659}"/>
              </a:ext>
            </a:extLst>
          </p:cNvPr>
          <p:cNvSpPr>
            <a:spLocks noGrp="1"/>
          </p:cNvSpPr>
          <p:nvPr>
            <p:ph type="ftr" sz="quarter" idx="3"/>
          </p:nvPr>
        </p:nvSpPr>
        <p:spPr/>
        <p:txBody>
          <a:bodyPr/>
          <a:lstStyle/>
          <a:p>
            <a:r>
              <a:rPr lang="en-US"/>
              <a:t>Vermont Department of Health</a:t>
            </a:r>
          </a:p>
        </p:txBody>
      </p:sp>
      <p:pic>
        <p:nvPicPr>
          <p:cNvPr id="6" name="Picture 5" descr="Tobacco prevention game.">
            <a:extLst>
              <a:ext uri="{FF2B5EF4-FFF2-40B4-BE49-F238E27FC236}">
                <a16:creationId xmlns:a16="http://schemas.microsoft.com/office/drawing/2014/main" id="{180E7141-480E-3A5B-8ACF-E3392E5B9227}"/>
              </a:ext>
            </a:extLst>
          </p:cNvPr>
          <p:cNvPicPr>
            <a:picLocks noChangeAspect="1"/>
          </p:cNvPicPr>
          <p:nvPr/>
        </p:nvPicPr>
        <p:blipFill>
          <a:blip r:embed="rId2"/>
          <a:stretch>
            <a:fillRect/>
          </a:stretch>
        </p:blipFill>
        <p:spPr>
          <a:xfrm>
            <a:off x="589660" y="1857070"/>
            <a:ext cx="3026190" cy="2269643"/>
          </a:xfrm>
          <a:prstGeom prst="rect">
            <a:avLst/>
          </a:prstGeom>
        </p:spPr>
      </p:pic>
      <p:pic>
        <p:nvPicPr>
          <p:cNvPr id="7" name="Picture 6" descr="Tobacco prevention game.">
            <a:extLst>
              <a:ext uri="{FF2B5EF4-FFF2-40B4-BE49-F238E27FC236}">
                <a16:creationId xmlns:a16="http://schemas.microsoft.com/office/drawing/2014/main" id="{B9045628-A493-DFF0-0EE6-7AF41DB9DAB8}"/>
              </a:ext>
            </a:extLst>
          </p:cNvPr>
          <p:cNvPicPr>
            <a:picLocks noChangeAspect="1"/>
          </p:cNvPicPr>
          <p:nvPr/>
        </p:nvPicPr>
        <p:blipFill>
          <a:blip r:embed="rId3"/>
          <a:stretch>
            <a:fillRect/>
          </a:stretch>
        </p:blipFill>
        <p:spPr>
          <a:xfrm>
            <a:off x="3872405" y="4500467"/>
            <a:ext cx="2613735" cy="1960302"/>
          </a:xfrm>
          <a:prstGeom prst="rect">
            <a:avLst/>
          </a:prstGeom>
        </p:spPr>
      </p:pic>
      <p:pic>
        <p:nvPicPr>
          <p:cNvPr id="8" name="Picture 7" descr="Tobacco prevention game.">
            <a:extLst>
              <a:ext uri="{FF2B5EF4-FFF2-40B4-BE49-F238E27FC236}">
                <a16:creationId xmlns:a16="http://schemas.microsoft.com/office/drawing/2014/main" id="{39521086-DBC4-8328-0BC2-F193BDA9C8C0}"/>
              </a:ext>
            </a:extLst>
          </p:cNvPr>
          <p:cNvPicPr>
            <a:picLocks noChangeAspect="1"/>
          </p:cNvPicPr>
          <p:nvPr/>
        </p:nvPicPr>
        <p:blipFill>
          <a:blip r:embed="rId4"/>
          <a:stretch>
            <a:fillRect/>
          </a:stretch>
        </p:blipFill>
        <p:spPr>
          <a:xfrm>
            <a:off x="9223897" y="1857070"/>
            <a:ext cx="2628595" cy="1971446"/>
          </a:xfrm>
          <a:prstGeom prst="rect">
            <a:avLst/>
          </a:prstGeom>
        </p:spPr>
      </p:pic>
      <p:pic>
        <p:nvPicPr>
          <p:cNvPr id="9" name="Picture 8" descr="Tobacco prevention game.">
            <a:extLst>
              <a:ext uri="{FF2B5EF4-FFF2-40B4-BE49-F238E27FC236}">
                <a16:creationId xmlns:a16="http://schemas.microsoft.com/office/drawing/2014/main" id="{F9FDF2C4-AD56-B910-C003-521D3086A287}"/>
              </a:ext>
            </a:extLst>
          </p:cNvPr>
          <p:cNvPicPr>
            <a:picLocks noChangeAspect="1"/>
          </p:cNvPicPr>
          <p:nvPr/>
        </p:nvPicPr>
        <p:blipFill>
          <a:blip r:embed="rId5"/>
          <a:stretch>
            <a:fillRect/>
          </a:stretch>
        </p:blipFill>
        <p:spPr>
          <a:xfrm>
            <a:off x="6338908" y="1867762"/>
            <a:ext cx="2614771" cy="1960754"/>
          </a:xfrm>
          <a:prstGeom prst="rect">
            <a:avLst/>
          </a:prstGeom>
        </p:spPr>
      </p:pic>
      <p:pic>
        <p:nvPicPr>
          <p:cNvPr id="10" name="Picture 9" descr="Tobacco prevention game.">
            <a:extLst>
              <a:ext uri="{FF2B5EF4-FFF2-40B4-BE49-F238E27FC236}">
                <a16:creationId xmlns:a16="http://schemas.microsoft.com/office/drawing/2014/main" id="{C86337C9-4A7F-5C02-3414-B43F77952649}"/>
              </a:ext>
            </a:extLst>
          </p:cNvPr>
          <p:cNvPicPr>
            <a:picLocks noChangeAspect="1"/>
          </p:cNvPicPr>
          <p:nvPr/>
        </p:nvPicPr>
        <p:blipFill rotWithShape="1">
          <a:blip r:embed="rId6"/>
          <a:srcRect t="7641" b="8330"/>
          <a:stretch/>
        </p:blipFill>
        <p:spPr>
          <a:xfrm>
            <a:off x="3872407" y="1867762"/>
            <a:ext cx="2227248" cy="2495372"/>
          </a:xfrm>
          <a:prstGeom prst="rect">
            <a:avLst/>
          </a:prstGeom>
        </p:spPr>
      </p:pic>
      <p:pic>
        <p:nvPicPr>
          <p:cNvPr id="11" name="Picture 10" descr="Tobacco prevention game.">
            <a:extLst>
              <a:ext uri="{FF2B5EF4-FFF2-40B4-BE49-F238E27FC236}">
                <a16:creationId xmlns:a16="http://schemas.microsoft.com/office/drawing/2014/main" id="{4C0F3DEB-91A8-8310-BF3D-5A7E497457CD}"/>
              </a:ext>
            </a:extLst>
          </p:cNvPr>
          <p:cNvPicPr>
            <a:picLocks noChangeAspect="1"/>
          </p:cNvPicPr>
          <p:nvPr/>
        </p:nvPicPr>
        <p:blipFill>
          <a:blip r:embed="rId7"/>
          <a:stretch>
            <a:fillRect/>
          </a:stretch>
        </p:blipFill>
        <p:spPr>
          <a:xfrm>
            <a:off x="589661" y="4191127"/>
            <a:ext cx="3026190" cy="2269642"/>
          </a:xfrm>
          <a:prstGeom prst="rect">
            <a:avLst/>
          </a:prstGeom>
        </p:spPr>
      </p:pic>
      <p:sp>
        <p:nvSpPr>
          <p:cNvPr id="12" name="TextBox 11">
            <a:extLst>
              <a:ext uri="{FF2B5EF4-FFF2-40B4-BE49-F238E27FC236}">
                <a16:creationId xmlns:a16="http://schemas.microsoft.com/office/drawing/2014/main" id="{E0799E65-8CC4-67E4-2D5F-A21E4489D442}"/>
              </a:ext>
            </a:extLst>
          </p:cNvPr>
          <p:cNvSpPr txBox="1"/>
          <p:nvPr/>
        </p:nvSpPr>
        <p:spPr>
          <a:xfrm>
            <a:off x="7349383" y="4363134"/>
            <a:ext cx="3905428" cy="1477328"/>
          </a:xfrm>
          <a:prstGeom prst="rect">
            <a:avLst/>
          </a:prstGeom>
          <a:noFill/>
        </p:spPr>
        <p:txBody>
          <a:bodyPr wrap="square" rtlCol="0">
            <a:spAutoFit/>
          </a:bodyPr>
          <a:lstStyle/>
          <a:p>
            <a:r>
              <a:rPr lang="en-US"/>
              <a:t>Waterford School VKAT students created various tobacco prevention board games for fun, educational peer learning on the harms of tobacco and nicotine use. </a:t>
            </a:r>
          </a:p>
        </p:txBody>
      </p:sp>
    </p:spTree>
    <p:extLst>
      <p:ext uri="{BB962C8B-B14F-4D97-AF65-F5344CB8AC3E}">
        <p14:creationId xmlns:p14="http://schemas.microsoft.com/office/powerpoint/2010/main" val="123434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9101-5CFD-4185-B4B2-22EF38A9399F}"/>
              </a:ext>
            </a:extLst>
          </p:cNvPr>
          <p:cNvSpPr>
            <a:spLocks noGrp="1"/>
          </p:cNvSpPr>
          <p:nvPr>
            <p:ph type="title"/>
          </p:nvPr>
        </p:nvSpPr>
        <p:spPr/>
        <p:txBody>
          <a:bodyPr/>
          <a:lstStyle/>
          <a:p>
            <a:r>
              <a:rPr lang="en-US"/>
              <a:t>VKAT Williston Chapter 	</a:t>
            </a:r>
          </a:p>
        </p:txBody>
      </p:sp>
      <p:sp>
        <p:nvSpPr>
          <p:cNvPr id="4" name="Slide Number Placeholder 3">
            <a:extLst>
              <a:ext uri="{FF2B5EF4-FFF2-40B4-BE49-F238E27FC236}">
                <a16:creationId xmlns:a16="http://schemas.microsoft.com/office/drawing/2014/main" id="{7DAE2DD9-FBC0-45E0-94FD-F89D35B02F57}"/>
              </a:ext>
            </a:extLst>
          </p:cNvPr>
          <p:cNvSpPr>
            <a:spLocks noGrp="1"/>
          </p:cNvSpPr>
          <p:nvPr>
            <p:ph type="sldNum" sz="quarter" idx="4"/>
          </p:nvPr>
        </p:nvSpPr>
        <p:spPr/>
        <p:txBody>
          <a:bodyPr/>
          <a:lstStyle/>
          <a:p>
            <a:fld id="{820DBD16-8F52-45AC-8998-73485FE4613D}" type="slidenum">
              <a:rPr lang="en-US" smtClean="0"/>
              <a:pPr/>
              <a:t>6</a:t>
            </a:fld>
            <a:endParaRPr lang="en-US"/>
          </a:p>
        </p:txBody>
      </p:sp>
      <p:pic>
        <p:nvPicPr>
          <p:cNvPr id="8" name="Content Placeholder 7" descr="Students working in recording studio.">
            <a:extLst>
              <a:ext uri="{FF2B5EF4-FFF2-40B4-BE49-F238E27FC236}">
                <a16:creationId xmlns:a16="http://schemas.microsoft.com/office/drawing/2014/main" id="{BD5A1BA0-B386-FAE5-8968-B2438DC53BA3}"/>
              </a:ext>
            </a:extLst>
          </p:cNvPr>
          <p:cNvPicPr>
            <a:picLocks noGrp="1" noChangeAspect="1"/>
          </p:cNvPicPr>
          <p:nvPr>
            <p:ph idx="1"/>
          </p:nvPr>
        </p:nvPicPr>
        <p:blipFill>
          <a:blip r:embed="rId2"/>
          <a:stretch>
            <a:fillRect/>
          </a:stretch>
        </p:blipFill>
        <p:spPr>
          <a:xfrm>
            <a:off x="547158" y="1847855"/>
            <a:ext cx="5801784" cy="4351338"/>
          </a:xfrm>
          <a:prstGeom prst="rect">
            <a:avLst/>
          </a:prstGeom>
        </p:spPr>
      </p:pic>
      <p:sp>
        <p:nvSpPr>
          <p:cNvPr id="9" name="TextBox 8">
            <a:extLst>
              <a:ext uri="{FF2B5EF4-FFF2-40B4-BE49-F238E27FC236}">
                <a16:creationId xmlns:a16="http://schemas.microsoft.com/office/drawing/2014/main" id="{81DCF039-0794-C23C-42E2-FAE565046A74}"/>
              </a:ext>
            </a:extLst>
          </p:cNvPr>
          <p:cNvSpPr txBox="1"/>
          <p:nvPr/>
        </p:nvSpPr>
        <p:spPr>
          <a:xfrm>
            <a:off x="7075918" y="1965533"/>
            <a:ext cx="4277882" cy="2585323"/>
          </a:xfrm>
          <a:prstGeom prst="rect">
            <a:avLst/>
          </a:prstGeom>
          <a:noFill/>
        </p:spPr>
        <p:txBody>
          <a:bodyPr wrap="square" lIns="91440" tIns="45720" rIns="91440" bIns="45720" rtlCol="0" anchor="t">
            <a:spAutoFit/>
          </a:bodyPr>
          <a:lstStyle/>
          <a:p>
            <a:r>
              <a:rPr lang="en-US"/>
              <a:t>Williston Central School VKAT members produced a video public service message on the harms of youth vaping to educate and prevent teens from using these high nicotine products. </a:t>
            </a:r>
          </a:p>
          <a:p>
            <a:endParaRPr lang="en-US"/>
          </a:p>
          <a:p>
            <a:r>
              <a:rPr lang="en-US"/>
              <a:t>This important communication work will continue into the 2024 – 2025 school year. </a:t>
            </a:r>
          </a:p>
        </p:txBody>
      </p:sp>
    </p:spTree>
    <p:extLst>
      <p:ext uri="{BB962C8B-B14F-4D97-AF65-F5344CB8AC3E}">
        <p14:creationId xmlns:p14="http://schemas.microsoft.com/office/powerpoint/2010/main" val="272670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2A2D-89A0-F345-A103-BDD788056B16}"/>
              </a:ext>
            </a:extLst>
          </p:cNvPr>
          <p:cNvSpPr>
            <a:spLocks noGrp="1"/>
          </p:cNvSpPr>
          <p:nvPr>
            <p:ph type="title"/>
          </p:nvPr>
        </p:nvSpPr>
        <p:spPr/>
        <p:txBody>
          <a:bodyPr/>
          <a:lstStyle/>
          <a:p>
            <a:r>
              <a:rPr lang="en-US"/>
              <a:t>VKAT Woodstock Chapter</a:t>
            </a:r>
          </a:p>
        </p:txBody>
      </p:sp>
      <p:sp>
        <p:nvSpPr>
          <p:cNvPr id="3" name="Content Placeholder 2" descr="Cigarette butt litter.">
            <a:extLst>
              <a:ext uri="{FF2B5EF4-FFF2-40B4-BE49-F238E27FC236}">
                <a16:creationId xmlns:a16="http://schemas.microsoft.com/office/drawing/2014/main" id="{F07F8770-8AB2-CC46-A358-EBE019F12D12}"/>
              </a:ext>
            </a:extLst>
          </p:cNvPr>
          <p:cNvSpPr>
            <a:spLocks noGrp="1"/>
          </p:cNvSpPr>
          <p:nvPr>
            <p:ph idx="1"/>
          </p:nvPr>
        </p:nvSpPr>
        <p:spPr>
          <a:xfrm>
            <a:off x="6537534" y="2230451"/>
            <a:ext cx="4816266" cy="3946511"/>
          </a:xfrm>
        </p:spPr>
        <p:txBody>
          <a:bodyPr>
            <a:noAutofit/>
          </a:bodyPr>
          <a:lstStyle/>
          <a:p>
            <a:r>
              <a:rPr lang="en-US" sz="1800"/>
              <a:t>Woodstock youth conducted a tobacco litter cleanup on the Town Green, which is a smoke-free space. This policy measure includes tobacco products, tobacco substitutes, and cannabis products. VKAT students found 54 cigarette butts and one cigarillo plastic tip in the park. </a:t>
            </a:r>
          </a:p>
          <a:p>
            <a:endParaRPr lang="en-US" sz="1800"/>
          </a:p>
          <a:p>
            <a:r>
              <a:rPr lang="en-US" sz="1800"/>
              <a:t>Cigarette butts are primarily made of plastic, the most found plastic waste in the world. </a:t>
            </a:r>
          </a:p>
        </p:txBody>
      </p:sp>
      <p:sp>
        <p:nvSpPr>
          <p:cNvPr id="4" name="Slide Number Placeholder 3">
            <a:extLst>
              <a:ext uri="{FF2B5EF4-FFF2-40B4-BE49-F238E27FC236}">
                <a16:creationId xmlns:a16="http://schemas.microsoft.com/office/drawing/2014/main" id="{35CCE608-7FDA-4B46-BAE4-3C2BF03A1A74}"/>
              </a:ext>
            </a:extLst>
          </p:cNvPr>
          <p:cNvSpPr>
            <a:spLocks noGrp="1"/>
          </p:cNvSpPr>
          <p:nvPr>
            <p:ph type="sldNum" sz="quarter" idx="4"/>
          </p:nvPr>
        </p:nvSpPr>
        <p:spPr/>
        <p:txBody>
          <a:bodyPr/>
          <a:lstStyle/>
          <a:p>
            <a:fld id="{820DBD16-8F52-45AC-8998-73485FE4613D}" type="slidenum">
              <a:rPr lang="en-US" smtClean="0"/>
              <a:pPr/>
              <a:t>7</a:t>
            </a:fld>
            <a:endParaRPr lang="en-US"/>
          </a:p>
        </p:txBody>
      </p:sp>
      <p:pic>
        <p:nvPicPr>
          <p:cNvPr id="5" name="Picture 4" descr="Butt litter in a bag.">
            <a:extLst>
              <a:ext uri="{FF2B5EF4-FFF2-40B4-BE49-F238E27FC236}">
                <a16:creationId xmlns:a16="http://schemas.microsoft.com/office/drawing/2014/main" id="{34695EE6-C5C8-3855-0B9C-634444AE16AD}"/>
              </a:ext>
            </a:extLst>
          </p:cNvPr>
          <p:cNvPicPr>
            <a:picLocks noChangeAspect="1"/>
          </p:cNvPicPr>
          <p:nvPr/>
        </p:nvPicPr>
        <p:blipFill>
          <a:blip r:embed="rId2"/>
          <a:stretch>
            <a:fillRect/>
          </a:stretch>
        </p:blipFill>
        <p:spPr>
          <a:xfrm>
            <a:off x="1144718" y="1941809"/>
            <a:ext cx="4235153" cy="4235153"/>
          </a:xfrm>
          <a:prstGeom prst="rect">
            <a:avLst/>
          </a:prstGeom>
        </p:spPr>
      </p:pic>
    </p:spTree>
    <p:extLst>
      <p:ext uri="{BB962C8B-B14F-4D97-AF65-F5344CB8AC3E}">
        <p14:creationId xmlns:p14="http://schemas.microsoft.com/office/powerpoint/2010/main" val="3227807213"/>
      </p:ext>
    </p:extLst>
  </p:cSld>
  <p:clrMapOvr>
    <a:masterClrMapping/>
  </p:clrMapOvr>
</p:sld>
</file>

<file path=ppt/theme/theme1.xml><?xml version="1.0" encoding="utf-8"?>
<a:theme xmlns:a="http://schemas.openxmlformats.org/drawingml/2006/main" name="Office Theme">
  <a:themeElements>
    <a:clrScheme name="Vermont Department of Health 1">
      <a:dk1>
        <a:sysClr val="windowText" lastClr="000000"/>
      </a:dk1>
      <a:lt1>
        <a:sysClr val="window" lastClr="FFFFFF"/>
      </a:lt1>
      <a:dk2>
        <a:srgbClr val="44546A"/>
      </a:dk2>
      <a:lt2>
        <a:srgbClr val="E7E6E6"/>
      </a:lt2>
      <a:accent1>
        <a:srgbClr val="3095B4"/>
      </a:accent1>
      <a:accent2>
        <a:srgbClr val="6A1A41"/>
      </a:accent2>
      <a:accent3>
        <a:srgbClr val="B6BF0B"/>
      </a:accent3>
      <a:accent4>
        <a:srgbClr val="263F6A"/>
      </a:accent4>
      <a:accent5>
        <a:srgbClr val="E17000"/>
      </a:accent5>
      <a:accent6>
        <a:srgbClr val="8B8178"/>
      </a:accent6>
      <a:hlink>
        <a:srgbClr val="0563C1"/>
      </a:hlink>
      <a:folHlink>
        <a:srgbClr val="954F72"/>
      </a:folHlink>
    </a:clrScheme>
    <a:fontScheme name="Health Department 1">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DH-Comm-PPTtitleslideoptions-widescreen (1).pptx" id="{2AD64C8C-0E8D-4337-AE7F-51FEC5D1C388}" vid="{3895F0CA-3E2F-4AC2-8AFD-36715C1F98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99E985741A3104DBCBB8C8928810228" ma:contentTypeVersion="53" ma:contentTypeDescription="Create a new document." ma:contentTypeScope="" ma:versionID="de8bd0faf42312ff01d75b5955aa0dda">
  <xsd:schema xmlns:xsd="http://www.w3.org/2001/XMLSchema" xmlns:xs="http://www.w3.org/2001/XMLSchema" xmlns:p="http://schemas.microsoft.com/office/2006/metadata/properties" xmlns:ns1="http://schemas.microsoft.com/sharepoint/v3" xmlns:ns2="9879fcc8-deca-47ee-b2cd-8e1b30e51227" xmlns:ns3="75dffa80-a8b5-472b-b5d3-8d6434f15c8e" targetNamespace="http://schemas.microsoft.com/office/2006/metadata/properties" ma:root="true" ma:fieldsID="1d28ffd8a3414e099821811f446813e8" ns1:_="" ns2:_="" ns3:_="">
    <xsd:import namespace="http://schemas.microsoft.com/sharepoint/v3"/>
    <xsd:import namespace="9879fcc8-deca-47ee-b2cd-8e1b30e51227"/>
    <xsd:import namespace="75dffa80-a8b5-472b-b5d3-8d6434f15c8e"/>
    <xsd:element name="properties">
      <xsd:complexType>
        <xsd:sequence>
          <xsd:element name="documentManagement">
            <xsd:complexType>
              <xsd:all>
                <xsd:element ref="ns1:_ExtendedDescription" minOccurs="0"/>
                <xsd:element ref="ns2:DocumentType"/>
                <xsd:element ref="ns2:VDHCategory"/>
                <xsd:element ref="ns2:VDHSubCategory" minOccurs="0"/>
                <xsd:element ref="ns2:DocumentOwner"/>
                <xsd:element ref="ns2:LibraryLead" minOccurs="0"/>
                <xsd:element ref="ns2:_dlc_DocIdPersistId" minOccurs="0"/>
                <xsd:element ref="ns2:_dlc_DocId" minOccurs="0"/>
                <xsd:element ref="ns2:_dlc_DocIdUrl"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PublicWebsiteLink" minOccurs="0"/>
                <xsd:element ref="ns3:LinktoDocumentorPageDisplayed"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internalName="_Extended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79fcc8-deca-47ee-b2cd-8e1b30e51227" elementFormDefault="qualified">
    <xsd:import namespace="http://schemas.microsoft.com/office/2006/documentManagement/types"/>
    <xsd:import namespace="http://schemas.microsoft.com/office/infopath/2007/PartnerControls"/>
    <xsd:element name="DocumentType" ma:index="3" ma:displayName="Document Type" ma:format="Dropdown" ma:internalName="DocumentType">
      <xsd:simpleType>
        <xsd:restriction base="dms:Choice">
          <xsd:enumeration value="Agreement"/>
          <xsd:enumeration value="Factsheet"/>
          <xsd:enumeration value="Form"/>
          <xsd:enumeration value="Graphic"/>
          <xsd:enumeration value="Guideline"/>
          <xsd:enumeration value="Icon"/>
          <xsd:enumeration value="Logo"/>
          <xsd:enumeration value="Meeting Notes"/>
          <xsd:enumeration value="Photo"/>
          <xsd:enumeration value="Plan"/>
          <xsd:enumeration value="Policy"/>
          <xsd:enumeration value="Presentation"/>
          <xsd:enumeration value="Procedure"/>
          <xsd:enumeration value="Protocol"/>
          <xsd:enumeration value="Reference"/>
          <xsd:enumeration value="Report"/>
          <xsd:enumeration value="Template"/>
        </xsd:restriction>
      </xsd:simpleType>
    </xsd:element>
    <xsd:element name="VDHCategory" ma:index="4" ma:displayName="VDH Category" ma:list="{b071db4d-5db2-4a88-a1d8-2ff00a735d55}" ma:internalName="VDHCategory" ma:showField="Title" ma:web="9879fcc8-deca-47ee-b2cd-8e1b30e51227">
      <xsd:simpleType>
        <xsd:restriction base="dms:Lookup"/>
      </xsd:simpleType>
    </xsd:element>
    <xsd:element name="VDHSubCategory" ma:index="5" nillable="true" ma:displayName="VDH Sub-Category" ma:list="{2167445e-1ce1-457e-837e-d530e3926e1d}" ma:internalName="VDHSubCategory" ma:showField="Title" ma:web="9879fcc8-deca-47ee-b2cd-8e1b30e51227">
      <xsd:simpleType>
        <xsd:restriction base="dms:Lookup"/>
      </xsd:simpleType>
    </xsd:element>
    <xsd:element name="DocumentOwner" ma:index="6" ma:displayName="Document Owner" ma:list="UserInfo" ma:SharePointGroup="0" ma:internalName="Document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ibraryLead" ma:index="7" nillable="true" ma:displayName="Library Lead" ma:list="UserInfo" ma:SharePointGroup="0" ma:internalName="LibraryLead"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PersistId" ma:index="12" nillable="true" ma:displayName="Persist ID" ma:description="Keep ID on add." ma:hidden="true" ma:internalName="_dlc_DocIdPersistId" ma:readOnly="false">
      <xsd:simpleType>
        <xsd:restriction base="dms:Boolean"/>
      </xsd:simpleType>
    </xsd:element>
    <xsd:element name="_dlc_DocId" ma:index="13" nillable="true" ma:displayName="Document ID Value" ma:description="The value of the document ID assigned to this item." ma:indexed="true"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1" nillable="true" ma:displayName="Taxonomy Catch All Column" ma:hidden="true" ma:list="{c44f9488-4a61-42d9-b8fc-91d59f8653a7}" ma:internalName="TaxCatchAll" ma:showField="CatchAllData" ma:web="9879fcc8-deca-47ee-b2cd-8e1b30e5122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dffa80-a8b5-472b-b5d3-8d6434f15c8e"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PublicWebsiteLink" ma:index="25" nillable="true" ma:displayName="Public Website Link" ma:default="0" ma:description="Is the document also stored on a public website such as healthvermont.gov?" ma:format="Dropdown" ma:internalName="PublicWebsiteLink">
      <xsd:simpleType>
        <xsd:restriction base="dms:Boolean"/>
      </xsd:simpleType>
    </xsd:element>
    <xsd:element name="LinktoDocumentorPageDisplayed" ma:index="26" nillable="true" ma:displayName="Link to Document or Page Displayed" ma:description="hyperlink to document on public site" ma:format="Hyperlink" ma:internalName="LinktoDocumentorPageDisplayed">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PersistId xmlns="9879fcc8-deca-47ee-b2cd-8e1b30e51227" xsi:nil="true"/>
    <_dlc_DocId xmlns="9879fcc8-deca-47ee-b2cd-8e1b30e51227">VDHHUB-665331086-134</_dlc_DocId>
    <_dlc_DocIdUrl xmlns="9879fcc8-deca-47ee-b2cd-8e1b30e51227">
      <Url>https://vermontgov.sharepoint.com/sites/AHS-VDHHub/_layouts/15/DocIdRedir.aspx?ID=VDHHUB-665331086-134</Url>
      <Description>VDHHUB-665331086-134</Description>
    </_dlc_DocIdUrl>
    <DocumentType xmlns="9879fcc8-deca-47ee-b2cd-8e1b30e51227">Template</DocumentType>
    <VDHSubCategory xmlns="9879fcc8-deca-47ee-b2cd-8e1b30e51227">16</VDHSubCategory>
    <_ExtendedDescription xmlns="http://schemas.microsoft.com/sharepoint/v3" xsi:nil="true"/>
    <DocumentOwner xmlns="9879fcc8-deca-47ee-b2cd-8e1b30e51227">
      <UserInfo>
        <DisplayName>Horton, Kathleen</DisplayName>
        <AccountId>31</AccountId>
        <AccountType/>
      </UserInfo>
    </DocumentOwner>
    <VDHCategory xmlns="9879fcc8-deca-47ee-b2cd-8e1b30e51227">41</VDHCategory>
    <LibraryLead xmlns="9879fcc8-deca-47ee-b2cd-8e1b30e51227">
      <UserInfo>
        <DisplayName>Muellers, Sharon</DisplayName>
        <AccountId>19</AccountId>
        <AccountType/>
      </UserInfo>
    </LibraryLead>
    <LinktoDocumentorPageDisplayed xmlns="75dffa80-a8b5-472b-b5d3-8d6434f15c8e">
      <Url xsi:nil="true"/>
      <Description xsi:nil="true"/>
    </LinktoDocumentorPageDisplayed>
    <lcf76f155ced4ddcb4097134ff3c332f xmlns="75dffa80-a8b5-472b-b5d3-8d6434f15c8e">
      <Terms xmlns="http://schemas.microsoft.com/office/infopath/2007/PartnerControls"/>
    </lcf76f155ced4ddcb4097134ff3c332f>
    <TaxCatchAll xmlns="9879fcc8-deca-47ee-b2cd-8e1b30e51227" xsi:nil="true"/>
    <PublicWebsiteLink xmlns="75dffa80-a8b5-472b-b5d3-8d6434f15c8e">false</PublicWebsiteLink>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414D58-6654-4ED8-80AC-825F7141804B}">
  <ds:schemaRefs>
    <ds:schemaRef ds:uri="http://schemas.microsoft.com/sharepoint/events"/>
  </ds:schemaRefs>
</ds:datastoreItem>
</file>

<file path=customXml/itemProps2.xml><?xml version="1.0" encoding="utf-8"?>
<ds:datastoreItem xmlns:ds="http://schemas.openxmlformats.org/officeDocument/2006/customXml" ds:itemID="{0195276D-BC5C-4251-9C98-3352A9B8F431}">
  <ds:schemaRefs>
    <ds:schemaRef ds:uri="75dffa80-a8b5-472b-b5d3-8d6434f15c8e"/>
    <ds:schemaRef ds:uri="9879fcc8-deca-47ee-b2cd-8e1b30e512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79A1F7-3AE4-49C6-91E8-BBEDF6C6CA60}">
  <ds:schemaRefs>
    <ds:schemaRef ds:uri="http://schemas.openxmlformats.org/package/2006/metadata/core-properties"/>
    <ds:schemaRef ds:uri="http://purl.org/dc/elements/1.1/"/>
    <ds:schemaRef ds:uri="http://schemas.microsoft.com/office/infopath/2007/PartnerControls"/>
    <ds:schemaRef ds:uri="75dffa80-a8b5-472b-b5d3-8d6434f15c8e"/>
    <ds:schemaRef ds:uri="http://www.w3.org/XML/1998/namespace"/>
    <ds:schemaRef ds:uri="http://schemas.microsoft.com/office/2006/documentManagement/types"/>
    <ds:schemaRef ds:uri="http://purl.org/dc/dcmitype/"/>
    <ds:schemaRef ds:uri="9879fcc8-deca-47ee-b2cd-8e1b30e51227"/>
    <ds:schemaRef ds:uri="http://schemas.microsoft.com/sharepoint/v3"/>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F24517C6-1693-494B-8D53-44D782E191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VDH-CommPPTtitleslideoptions-widescreen</Template>
  <TotalTime>1</TotalTime>
  <Words>511</Words>
  <Application>Microsoft Office PowerPoint</Application>
  <PresentationFormat>Widescreen</PresentationFormat>
  <Paragraphs>36</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Franklin Gothic Book</vt:lpstr>
      <vt:lpstr>Franklin Gothic Demi Cond</vt:lpstr>
      <vt:lpstr>Franklin Gothic Medium</vt:lpstr>
      <vt:lpstr>Office Theme</vt:lpstr>
      <vt:lpstr>Our Voices Xposed and Vermont Kids Against Tobacco Project Highlights</vt:lpstr>
      <vt:lpstr>Our Voices Xposed and Vermont Kids Against Tobacco</vt:lpstr>
      <vt:lpstr>OVX Allen Street Campus Chapter </vt:lpstr>
      <vt:lpstr>OVX Allen Street Campus Chapter, continued</vt:lpstr>
      <vt:lpstr>VKAT Waterford Chapter</vt:lpstr>
      <vt:lpstr>VKAT Williston Chapter  </vt:lpstr>
      <vt:lpstr>VKAT Woodstock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OVX and VKAT Project Highlights </dc:title>
  <dc:creator>Vermont Department of Health</dc:creator>
  <cp:lastModifiedBy>Osbahr, Lisa</cp:lastModifiedBy>
  <cp:revision>1</cp:revision>
  <cp:lastPrinted>2019-07-31T19:27:23Z</cp:lastPrinted>
  <dcterms:created xsi:type="dcterms:W3CDTF">2024-07-05T15:34:32Z</dcterms:created>
  <dcterms:modified xsi:type="dcterms:W3CDTF">2024-07-11T17:12:35Z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0x010100C99E985741A3104DBCBB8C8928810228</vt:lpwstr>
  </property>
  <property fmtid="{D5CDD505-2E9C-101B-9397-08002B2CF9AE}" pid="3" name="_dlc_policyId">
    <vt:lpwstr/>
  </property>
  <property fmtid="{D5CDD505-2E9C-101B-9397-08002B2CF9AE}" pid="4" name="ItemRetentionFormula">
    <vt:lpwstr/>
  </property>
  <property fmtid="{D5CDD505-2E9C-101B-9397-08002B2CF9AE}" pid="5" name="URL">
    <vt:lpwstr/>
  </property>
  <property fmtid="{D5CDD505-2E9C-101B-9397-08002B2CF9AE}" pid="6" name="CategoryDescription">
    <vt:lpwstr/>
  </property>
  <property fmtid="{D5CDD505-2E9C-101B-9397-08002B2CF9AE}" pid="7" name="ItemOwner">
    <vt:i4>31</vt:i4>
  </property>
  <property fmtid="{D5CDD505-2E9C-101B-9397-08002B2CF9AE}" pid="8" name="EnhancedURL">
    <vt:lpwstr/>
  </property>
  <property fmtid="{D5CDD505-2E9C-101B-9397-08002B2CF9AE}" pid="9" name="Content Lead">
    <vt:i4>19</vt:i4>
  </property>
  <property fmtid="{D5CDD505-2E9C-101B-9397-08002B2CF9AE}" pid="10" name="LastReviewed">
    <vt:lpwstr>2019-06-27T08:03:58Z</vt:lpwstr>
  </property>
  <property fmtid="{D5CDD505-2E9C-101B-9397-08002B2CF9AE}" pid="11" name="Resource Description">
    <vt:lpwstr/>
  </property>
  <property fmtid="{D5CDD505-2E9C-101B-9397-08002B2CF9AE}" pid="12" name="TagTopic">
    <vt:lpwstr>;#Marketing;#Resources;#Tools &amp; Resources;#</vt:lpwstr>
  </property>
  <property fmtid="{D5CDD505-2E9C-101B-9397-08002B2CF9AE}" pid="13" name="bucketTopic">
    <vt:lpwstr>Resources</vt:lpwstr>
  </property>
  <property fmtid="{D5CDD505-2E9C-101B-9397-08002B2CF9AE}" pid="14" name="_ExtendedDescription">
    <vt:lpwstr/>
  </property>
  <property fmtid="{D5CDD505-2E9C-101B-9397-08002B2CF9AE}" pid="15" name="Reviewed">
    <vt:lpwstr>true</vt:lpwstr>
  </property>
  <property fmtid="{D5CDD505-2E9C-101B-9397-08002B2CF9AE}" pid="16" name="VDHUnit2">
    <vt:i4>3</vt:i4>
  </property>
  <property fmtid="{D5CDD505-2E9C-101B-9397-08002B2CF9AE}" pid="17" name="VDHDocumentType">
    <vt:i4>6</vt:i4>
  </property>
  <property fmtid="{D5CDD505-2E9C-101B-9397-08002B2CF9AE}" pid="18" name="NextReviewDate">
    <vt:lpwstr/>
  </property>
  <property fmtid="{D5CDD505-2E9C-101B-9397-08002B2CF9AE}" pid="19" name="_dlc_DocIdItemGuid">
    <vt:lpwstr>6a774573-a902-4886-a1d8-52c8f155e320</vt:lpwstr>
  </property>
  <property fmtid="{D5CDD505-2E9C-101B-9397-08002B2CF9AE}" pid="20" name="MediaServiceImageTags">
    <vt:lpwstr/>
  </property>
</Properties>
</file>