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8" r:id="rId2"/>
    <p:sldMasterId id="2147483660" r:id="rId3"/>
  </p:sldMasterIdLst>
  <p:notesMasterIdLst>
    <p:notesMasterId r:id="rId29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2" r:id="rId18"/>
    <p:sldId id="270" r:id="rId19"/>
    <p:sldId id="271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2" roundtripDataSignature="AMtx7mjylIaEBZG6etys1THknWvpEhlN2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87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customschemas.google.com/relationships/presentationmetadata" Target="meta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22079A-2C09-4C1E-945A-B66D7C74464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77597B0-F41E-4E07-A7E7-A4E3DA2120D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i="0" dirty="0"/>
            <a:t>Prevent overdose deaths</a:t>
          </a:r>
          <a:endParaRPr lang="en-US" sz="1600" dirty="0"/>
        </a:p>
      </dgm:t>
    </dgm:pt>
    <dgm:pt modelId="{974F46D5-0585-44CB-BC19-AE139302A544}" type="parTrans" cxnId="{7CD12D60-186B-4BCF-8013-D4E7176F38C4}">
      <dgm:prSet/>
      <dgm:spPr/>
      <dgm:t>
        <a:bodyPr/>
        <a:lstStyle/>
        <a:p>
          <a:pPr>
            <a:lnSpc>
              <a:spcPct val="100000"/>
            </a:lnSpc>
          </a:pPr>
          <a:endParaRPr lang="en-US" sz="1600"/>
        </a:p>
      </dgm:t>
    </dgm:pt>
    <dgm:pt modelId="{4D72F764-44D0-4340-8132-33A897FF6936}" type="sibTrans" cxnId="{7CD12D60-186B-4BCF-8013-D4E7176F38C4}">
      <dgm:prSet/>
      <dgm:spPr/>
      <dgm:t>
        <a:bodyPr/>
        <a:lstStyle/>
        <a:p>
          <a:pPr>
            <a:lnSpc>
              <a:spcPct val="100000"/>
            </a:lnSpc>
          </a:pPr>
          <a:endParaRPr lang="en-US" sz="1600"/>
        </a:p>
      </dgm:t>
    </dgm:pt>
    <dgm:pt modelId="{46D5BF2E-58F0-4F06-952A-CB62C4C1956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i="0"/>
            <a:t>Reduce unnecessary incarceration</a:t>
          </a:r>
          <a:endParaRPr lang="en-US" sz="1600"/>
        </a:p>
      </dgm:t>
    </dgm:pt>
    <dgm:pt modelId="{BECBD54E-96E0-47C6-8508-A815716BF0EE}" type="parTrans" cxnId="{7F45C52F-6CA6-4305-9E70-C7E1B10AD80F}">
      <dgm:prSet/>
      <dgm:spPr/>
      <dgm:t>
        <a:bodyPr/>
        <a:lstStyle/>
        <a:p>
          <a:pPr>
            <a:lnSpc>
              <a:spcPct val="100000"/>
            </a:lnSpc>
          </a:pPr>
          <a:endParaRPr lang="en-US" sz="1600"/>
        </a:p>
      </dgm:t>
    </dgm:pt>
    <dgm:pt modelId="{59348BD1-92D9-4F1C-B768-F4FB985E6F6F}" type="sibTrans" cxnId="{7F45C52F-6CA6-4305-9E70-C7E1B10AD80F}">
      <dgm:prSet/>
      <dgm:spPr/>
      <dgm:t>
        <a:bodyPr/>
        <a:lstStyle/>
        <a:p>
          <a:pPr>
            <a:lnSpc>
              <a:spcPct val="100000"/>
            </a:lnSpc>
          </a:pPr>
          <a:endParaRPr lang="en-US" sz="1600"/>
        </a:p>
      </dgm:t>
    </dgm:pt>
    <dgm:pt modelId="{89036C10-C867-47EF-A863-6FFB9798377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i="0"/>
            <a:t>Keep parents and children together</a:t>
          </a:r>
          <a:endParaRPr lang="en-US" sz="1600"/>
        </a:p>
      </dgm:t>
    </dgm:pt>
    <dgm:pt modelId="{9ACDCCDF-F66E-4C0B-9A9E-FCE048F59623}" type="parTrans" cxnId="{B7CF88FA-8D43-4BC7-AE29-7FD553F867B4}">
      <dgm:prSet/>
      <dgm:spPr/>
      <dgm:t>
        <a:bodyPr/>
        <a:lstStyle/>
        <a:p>
          <a:pPr>
            <a:lnSpc>
              <a:spcPct val="100000"/>
            </a:lnSpc>
          </a:pPr>
          <a:endParaRPr lang="en-US" sz="1600"/>
        </a:p>
      </dgm:t>
    </dgm:pt>
    <dgm:pt modelId="{30CF1DEF-B38F-404C-9576-0D79B0213CC2}" type="sibTrans" cxnId="{B7CF88FA-8D43-4BC7-AE29-7FD553F867B4}">
      <dgm:prSet/>
      <dgm:spPr/>
      <dgm:t>
        <a:bodyPr/>
        <a:lstStyle/>
        <a:p>
          <a:pPr>
            <a:lnSpc>
              <a:spcPct val="100000"/>
            </a:lnSpc>
          </a:pPr>
          <a:endParaRPr lang="en-US" sz="1600"/>
        </a:p>
      </dgm:t>
    </dgm:pt>
    <dgm:pt modelId="{6CDBF612-3485-40CB-8D55-FBD32376FDD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i="0"/>
            <a:t>Reduce crime</a:t>
          </a:r>
          <a:endParaRPr lang="en-US" sz="1600"/>
        </a:p>
      </dgm:t>
    </dgm:pt>
    <dgm:pt modelId="{67E9E7D6-6B29-475F-B380-E2191E1E3124}" type="parTrans" cxnId="{2EA6EF61-06FB-494E-99A3-592B97BE86DC}">
      <dgm:prSet/>
      <dgm:spPr/>
      <dgm:t>
        <a:bodyPr/>
        <a:lstStyle/>
        <a:p>
          <a:pPr>
            <a:lnSpc>
              <a:spcPct val="100000"/>
            </a:lnSpc>
          </a:pPr>
          <a:endParaRPr lang="en-US" sz="1600"/>
        </a:p>
      </dgm:t>
    </dgm:pt>
    <dgm:pt modelId="{14261A29-A4F4-48F2-8AC9-6799EEA5C4AC}" type="sibTrans" cxnId="{2EA6EF61-06FB-494E-99A3-592B97BE86DC}">
      <dgm:prSet/>
      <dgm:spPr/>
      <dgm:t>
        <a:bodyPr/>
        <a:lstStyle/>
        <a:p>
          <a:pPr>
            <a:lnSpc>
              <a:spcPct val="100000"/>
            </a:lnSpc>
          </a:pPr>
          <a:endParaRPr lang="en-US" sz="1600"/>
        </a:p>
      </dgm:t>
    </dgm:pt>
    <dgm:pt modelId="{AAEBC57D-25FD-4553-B842-21C956DCAEF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i="0"/>
            <a:t>Reduce interpersonal violence </a:t>
          </a:r>
          <a:endParaRPr lang="en-US" sz="1600"/>
        </a:p>
      </dgm:t>
    </dgm:pt>
    <dgm:pt modelId="{2F80C3E5-EDB2-4010-9B8A-3A92B58FA3CE}" type="parTrans" cxnId="{E9873642-3B0A-42F9-9191-501F818E4708}">
      <dgm:prSet/>
      <dgm:spPr/>
      <dgm:t>
        <a:bodyPr/>
        <a:lstStyle/>
        <a:p>
          <a:pPr>
            <a:lnSpc>
              <a:spcPct val="100000"/>
            </a:lnSpc>
          </a:pPr>
          <a:endParaRPr lang="en-US" sz="1600"/>
        </a:p>
      </dgm:t>
    </dgm:pt>
    <dgm:pt modelId="{5C53D5B1-5D92-49BE-8861-91FF765B776F}" type="sibTrans" cxnId="{E9873642-3B0A-42F9-9191-501F818E4708}">
      <dgm:prSet/>
      <dgm:spPr/>
      <dgm:t>
        <a:bodyPr/>
        <a:lstStyle/>
        <a:p>
          <a:pPr>
            <a:lnSpc>
              <a:spcPct val="100000"/>
            </a:lnSpc>
          </a:pPr>
          <a:endParaRPr lang="en-US" sz="1600"/>
        </a:p>
      </dgm:t>
    </dgm:pt>
    <dgm:pt modelId="{E40B7DB3-37A2-452F-81DA-85DBC8C2E4D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i="0"/>
            <a:t>Reduce health disparities and improve health outcomes</a:t>
          </a:r>
          <a:endParaRPr lang="en-US" sz="1600"/>
        </a:p>
      </dgm:t>
    </dgm:pt>
    <dgm:pt modelId="{B03FC216-CAC3-49B7-BE82-CA2A2CB62D14}" type="parTrans" cxnId="{9014C41A-CD69-4923-9C18-BEFEE8F82797}">
      <dgm:prSet/>
      <dgm:spPr/>
      <dgm:t>
        <a:bodyPr/>
        <a:lstStyle/>
        <a:p>
          <a:pPr>
            <a:lnSpc>
              <a:spcPct val="100000"/>
            </a:lnSpc>
          </a:pPr>
          <a:endParaRPr lang="en-US" sz="1600"/>
        </a:p>
      </dgm:t>
    </dgm:pt>
    <dgm:pt modelId="{4C7E6539-85EF-4B1D-99A0-07E14B3FDB5B}" type="sibTrans" cxnId="{9014C41A-CD69-4923-9C18-BEFEE8F82797}">
      <dgm:prSet/>
      <dgm:spPr/>
      <dgm:t>
        <a:bodyPr/>
        <a:lstStyle/>
        <a:p>
          <a:pPr>
            <a:lnSpc>
              <a:spcPct val="100000"/>
            </a:lnSpc>
          </a:pPr>
          <a:endParaRPr lang="en-US" sz="1600"/>
        </a:p>
      </dgm:t>
    </dgm:pt>
    <dgm:pt modelId="{F59B13EF-F5CB-4B2A-9326-0843AB656D8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i="0" dirty="0"/>
            <a:t>Community connection during the high risk time immediately following incarceration </a:t>
          </a:r>
          <a:endParaRPr lang="en-US" sz="1600" dirty="0"/>
        </a:p>
      </dgm:t>
    </dgm:pt>
    <dgm:pt modelId="{AC18F0D0-BC5F-4F93-88DF-C360D48BC971}" type="parTrans" cxnId="{5B7B1711-1147-4C8E-8DBE-38E85F94C38A}">
      <dgm:prSet/>
      <dgm:spPr/>
      <dgm:t>
        <a:bodyPr/>
        <a:lstStyle/>
        <a:p>
          <a:pPr>
            <a:lnSpc>
              <a:spcPct val="100000"/>
            </a:lnSpc>
          </a:pPr>
          <a:endParaRPr lang="en-US" sz="1600"/>
        </a:p>
      </dgm:t>
    </dgm:pt>
    <dgm:pt modelId="{32E51F37-9A89-4397-B0C9-F49D216C207A}" type="sibTrans" cxnId="{5B7B1711-1147-4C8E-8DBE-38E85F94C38A}">
      <dgm:prSet/>
      <dgm:spPr/>
      <dgm:t>
        <a:bodyPr/>
        <a:lstStyle/>
        <a:p>
          <a:pPr>
            <a:lnSpc>
              <a:spcPct val="100000"/>
            </a:lnSpc>
          </a:pPr>
          <a:endParaRPr lang="en-US" sz="1600"/>
        </a:p>
      </dgm:t>
    </dgm:pt>
    <dgm:pt modelId="{A81B07C1-886E-46BE-9C22-4C50E9834E52}" type="pres">
      <dgm:prSet presAssocID="{5222079A-2C09-4C1E-945A-B66D7C74464E}" presName="vert0" presStyleCnt="0">
        <dgm:presLayoutVars>
          <dgm:dir/>
          <dgm:animOne val="branch"/>
          <dgm:animLvl val="lvl"/>
        </dgm:presLayoutVars>
      </dgm:prSet>
      <dgm:spPr/>
    </dgm:pt>
    <dgm:pt modelId="{5769B371-FE7C-4EAF-A057-70CCD9AE5F8E}" type="pres">
      <dgm:prSet presAssocID="{B77597B0-F41E-4E07-A7E7-A4E3DA2120D5}" presName="thickLine" presStyleLbl="alignNode1" presStyleIdx="0" presStyleCnt="7"/>
      <dgm:spPr/>
    </dgm:pt>
    <dgm:pt modelId="{6C73300C-889A-4037-8135-8ACE4503D270}" type="pres">
      <dgm:prSet presAssocID="{B77597B0-F41E-4E07-A7E7-A4E3DA2120D5}" presName="horz1" presStyleCnt="0"/>
      <dgm:spPr/>
    </dgm:pt>
    <dgm:pt modelId="{45E292BE-CF65-4788-8BFF-07203FD93AB0}" type="pres">
      <dgm:prSet presAssocID="{B77597B0-F41E-4E07-A7E7-A4E3DA2120D5}" presName="tx1" presStyleLbl="revTx" presStyleIdx="0" presStyleCnt="7"/>
      <dgm:spPr/>
    </dgm:pt>
    <dgm:pt modelId="{20EE3B19-F5E7-4B6F-BD1D-6629F20F1395}" type="pres">
      <dgm:prSet presAssocID="{B77597B0-F41E-4E07-A7E7-A4E3DA2120D5}" presName="vert1" presStyleCnt="0"/>
      <dgm:spPr/>
    </dgm:pt>
    <dgm:pt modelId="{796803B6-7BAC-4EA4-847E-49D85BCE043F}" type="pres">
      <dgm:prSet presAssocID="{46D5BF2E-58F0-4F06-952A-CB62C4C19564}" presName="thickLine" presStyleLbl="alignNode1" presStyleIdx="1" presStyleCnt="7"/>
      <dgm:spPr/>
    </dgm:pt>
    <dgm:pt modelId="{0D576F03-20A0-4855-BBE8-A08F31371E26}" type="pres">
      <dgm:prSet presAssocID="{46D5BF2E-58F0-4F06-952A-CB62C4C19564}" presName="horz1" presStyleCnt="0"/>
      <dgm:spPr/>
    </dgm:pt>
    <dgm:pt modelId="{C1CF91C9-94BA-40E5-8994-34B5B163D9A9}" type="pres">
      <dgm:prSet presAssocID="{46D5BF2E-58F0-4F06-952A-CB62C4C19564}" presName="tx1" presStyleLbl="revTx" presStyleIdx="1" presStyleCnt="7"/>
      <dgm:spPr/>
    </dgm:pt>
    <dgm:pt modelId="{51B43E3D-B59A-4B2E-A6C9-9079EF44C3CD}" type="pres">
      <dgm:prSet presAssocID="{46D5BF2E-58F0-4F06-952A-CB62C4C19564}" presName="vert1" presStyleCnt="0"/>
      <dgm:spPr/>
    </dgm:pt>
    <dgm:pt modelId="{E7F4CB1D-0E71-4A33-A910-B31A403CFF94}" type="pres">
      <dgm:prSet presAssocID="{89036C10-C867-47EF-A863-6FFB97983772}" presName="thickLine" presStyleLbl="alignNode1" presStyleIdx="2" presStyleCnt="7" custLinFactNeighborY="4339"/>
      <dgm:spPr/>
    </dgm:pt>
    <dgm:pt modelId="{A799BF66-E318-4B41-A574-8495FC2D8059}" type="pres">
      <dgm:prSet presAssocID="{89036C10-C867-47EF-A863-6FFB97983772}" presName="horz1" presStyleCnt="0"/>
      <dgm:spPr/>
    </dgm:pt>
    <dgm:pt modelId="{1B034411-1554-4321-BD1B-6BF036EA2D71}" type="pres">
      <dgm:prSet presAssocID="{89036C10-C867-47EF-A863-6FFB97983772}" presName="tx1" presStyleLbl="revTx" presStyleIdx="2" presStyleCnt="7"/>
      <dgm:spPr/>
    </dgm:pt>
    <dgm:pt modelId="{166FCACA-F60B-46D2-9E2A-84D347E34F51}" type="pres">
      <dgm:prSet presAssocID="{89036C10-C867-47EF-A863-6FFB97983772}" presName="vert1" presStyleCnt="0"/>
      <dgm:spPr/>
    </dgm:pt>
    <dgm:pt modelId="{A293F5A3-FE3D-4FFC-BAE1-991C04CAA86A}" type="pres">
      <dgm:prSet presAssocID="{6CDBF612-3485-40CB-8D55-FBD32376FDD7}" presName="thickLine" presStyleLbl="alignNode1" presStyleIdx="3" presStyleCnt="7"/>
      <dgm:spPr/>
    </dgm:pt>
    <dgm:pt modelId="{37D376E9-8AEE-43BA-A4C3-5414CB8FBD36}" type="pres">
      <dgm:prSet presAssocID="{6CDBF612-3485-40CB-8D55-FBD32376FDD7}" presName="horz1" presStyleCnt="0"/>
      <dgm:spPr/>
    </dgm:pt>
    <dgm:pt modelId="{241E015B-D4E8-455F-B66B-CB7A6AE9C61F}" type="pres">
      <dgm:prSet presAssocID="{6CDBF612-3485-40CB-8D55-FBD32376FDD7}" presName="tx1" presStyleLbl="revTx" presStyleIdx="3" presStyleCnt="7"/>
      <dgm:spPr/>
    </dgm:pt>
    <dgm:pt modelId="{71545CE9-366D-4930-8FEA-15B2DB08298A}" type="pres">
      <dgm:prSet presAssocID="{6CDBF612-3485-40CB-8D55-FBD32376FDD7}" presName="vert1" presStyleCnt="0"/>
      <dgm:spPr/>
    </dgm:pt>
    <dgm:pt modelId="{9F36E98F-349E-41E7-9472-0A5B59D090F2}" type="pres">
      <dgm:prSet presAssocID="{AAEBC57D-25FD-4553-B842-21C956DCAEF1}" presName="thickLine" presStyleLbl="alignNode1" presStyleIdx="4" presStyleCnt="7"/>
      <dgm:spPr/>
    </dgm:pt>
    <dgm:pt modelId="{1E74F361-22FE-40F7-93AA-721C1E7D83C8}" type="pres">
      <dgm:prSet presAssocID="{AAEBC57D-25FD-4553-B842-21C956DCAEF1}" presName="horz1" presStyleCnt="0"/>
      <dgm:spPr/>
    </dgm:pt>
    <dgm:pt modelId="{AAF9FA52-03F5-4546-90D0-A6A790DCE80E}" type="pres">
      <dgm:prSet presAssocID="{AAEBC57D-25FD-4553-B842-21C956DCAEF1}" presName="tx1" presStyleLbl="revTx" presStyleIdx="4" presStyleCnt="7"/>
      <dgm:spPr/>
    </dgm:pt>
    <dgm:pt modelId="{FBCA19B0-869E-4C87-974E-F44EA9926C87}" type="pres">
      <dgm:prSet presAssocID="{AAEBC57D-25FD-4553-B842-21C956DCAEF1}" presName="vert1" presStyleCnt="0"/>
      <dgm:spPr/>
    </dgm:pt>
    <dgm:pt modelId="{1EAD9FEA-3B47-429C-93FB-3771206BA11D}" type="pres">
      <dgm:prSet presAssocID="{E40B7DB3-37A2-452F-81DA-85DBC8C2E4D0}" presName="thickLine" presStyleLbl="alignNode1" presStyleIdx="5" presStyleCnt="7"/>
      <dgm:spPr/>
    </dgm:pt>
    <dgm:pt modelId="{7EB1428D-0F2F-46B5-B8DA-0F1069F28BF4}" type="pres">
      <dgm:prSet presAssocID="{E40B7DB3-37A2-452F-81DA-85DBC8C2E4D0}" presName="horz1" presStyleCnt="0"/>
      <dgm:spPr/>
    </dgm:pt>
    <dgm:pt modelId="{C80F333C-F5F2-4D24-8040-CCD3845E6281}" type="pres">
      <dgm:prSet presAssocID="{E40B7DB3-37A2-452F-81DA-85DBC8C2E4D0}" presName="tx1" presStyleLbl="revTx" presStyleIdx="5" presStyleCnt="7"/>
      <dgm:spPr/>
    </dgm:pt>
    <dgm:pt modelId="{99B7170A-0D37-48D7-BD84-319CF74742B4}" type="pres">
      <dgm:prSet presAssocID="{E40B7DB3-37A2-452F-81DA-85DBC8C2E4D0}" presName="vert1" presStyleCnt="0"/>
      <dgm:spPr/>
    </dgm:pt>
    <dgm:pt modelId="{8D1400B1-D59F-4DD5-94EF-8696AF6FA610}" type="pres">
      <dgm:prSet presAssocID="{F59B13EF-F5CB-4B2A-9326-0843AB656D87}" presName="thickLine" presStyleLbl="alignNode1" presStyleIdx="6" presStyleCnt="7"/>
      <dgm:spPr/>
    </dgm:pt>
    <dgm:pt modelId="{A9EC527E-7AFA-40AD-9C6A-7010FCE87871}" type="pres">
      <dgm:prSet presAssocID="{F59B13EF-F5CB-4B2A-9326-0843AB656D87}" presName="horz1" presStyleCnt="0"/>
      <dgm:spPr/>
    </dgm:pt>
    <dgm:pt modelId="{D853F6E2-4F7B-40C4-B83B-0B3455861501}" type="pres">
      <dgm:prSet presAssocID="{F59B13EF-F5CB-4B2A-9326-0843AB656D87}" presName="tx1" presStyleLbl="revTx" presStyleIdx="6" presStyleCnt="7"/>
      <dgm:spPr/>
    </dgm:pt>
    <dgm:pt modelId="{0D7581B5-1F34-40C0-A4B7-3F77DF24969F}" type="pres">
      <dgm:prSet presAssocID="{F59B13EF-F5CB-4B2A-9326-0843AB656D87}" presName="vert1" presStyleCnt="0"/>
      <dgm:spPr/>
    </dgm:pt>
  </dgm:ptLst>
  <dgm:cxnLst>
    <dgm:cxn modelId="{5B7B1711-1147-4C8E-8DBE-38E85F94C38A}" srcId="{5222079A-2C09-4C1E-945A-B66D7C74464E}" destId="{F59B13EF-F5CB-4B2A-9326-0843AB656D87}" srcOrd="6" destOrd="0" parTransId="{AC18F0D0-BC5F-4F93-88DF-C360D48BC971}" sibTransId="{32E51F37-9A89-4397-B0C9-F49D216C207A}"/>
    <dgm:cxn modelId="{9014C41A-CD69-4923-9C18-BEFEE8F82797}" srcId="{5222079A-2C09-4C1E-945A-B66D7C74464E}" destId="{E40B7DB3-37A2-452F-81DA-85DBC8C2E4D0}" srcOrd="5" destOrd="0" parTransId="{B03FC216-CAC3-49B7-BE82-CA2A2CB62D14}" sibTransId="{4C7E6539-85EF-4B1D-99A0-07E14B3FDB5B}"/>
    <dgm:cxn modelId="{7F45C52F-6CA6-4305-9E70-C7E1B10AD80F}" srcId="{5222079A-2C09-4C1E-945A-B66D7C74464E}" destId="{46D5BF2E-58F0-4F06-952A-CB62C4C19564}" srcOrd="1" destOrd="0" parTransId="{BECBD54E-96E0-47C6-8508-A815716BF0EE}" sibTransId="{59348BD1-92D9-4F1C-B768-F4FB985E6F6F}"/>
    <dgm:cxn modelId="{7CD12D60-186B-4BCF-8013-D4E7176F38C4}" srcId="{5222079A-2C09-4C1E-945A-B66D7C74464E}" destId="{B77597B0-F41E-4E07-A7E7-A4E3DA2120D5}" srcOrd="0" destOrd="0" parTransId="{974F46D5-0585-44CB-BC19-AE139302A544}" sibTransId="{4D72F764-44D0-4340-8132-33A897FF6936}"/>
    <dgm:cxn modelId="{B4948C60-2906-4EAF-A0CB-B8FBDEFF80C8}" type="presOf" srcId="{B77597B0-F41E-4E07-A7E7-A4E3DA2120D5}" destId="{45E292BE-CF65-4788-8BFF-07203FD93AB0}" srcOrd="0" destOrd="0" presId="urn:microsoft.com/office/officeart/2008/layout/LinedList"/>
    <dgm:cxn modelId="{2EA6EF61-06FB-494E-99A3-592B97BE86DC}" srcId="{5222079A-2C09-4C1E-945A-B66D7C74464E}" destId="{6CDBF612-3485-40CB-8D55-FBD32376FDD7}" srcOrd="3" destOrd="0" parTransId="{67E9E7D6-6B29-475F-B380-E2191E1E3124}" sibTransId="{14261A29-A4F4-48F2-8AC9-6799EEA5C4AC}"/>
    <dgm:cxn modelId="{E9873642-3B0A-42F9-9191-501F818E4708}" srcId="{5222079A-2C09-4C1E-945A-B66D7C74464E}" destId="{AAEBC57D-25FD-4553-B842-21C956DCAEF1}" srcOrd="4" destOrd="0" parTransId="{2F80C3E5-EDB2-4010-9B8A-3A92B58FA3CE}" sibTransId="{5C53D5B1-5D92-49BE-8861-91FF765B776F}"/>
    <dgm:cxn modelId="{3097CE44-3631-438B-8000-6A50B409DA43}" type="presOf" srcId="{5222079A-2C09-4C1E-945A-B66D7C74464E}" destId="{A81B07C1-886E-46BE-9C22-4C50E9834E52}" srcOrd="0" destOrd="0" presId="urn:microsoft.com/office/officeart/2008/layout/LinedList"/>
    <dgm:cxn modelId="{1B2D4B70-CEAF-49D0-BCBD-884E61B43CB6}" type="presOf" srcId="{46D5BF2E-58F0-4F06-952A-CB62C4C19564}" destId="{C1CF91C9-94BA-40E5-8994-34B5B163D9A9}" srcOrd="0" destOrd="0" presId="urn:microsoft.com/office/officeart/2008/layout/LinedList"/>
    <dgm:cxn modelId="{BA782181-4AB7-4F83-A758-9C7AE5C377E1}" type="presOf" srcId="{F59B13EF-F5CB-4B2A-9326-0843AB656D87}" destId="{D853F6E2-4F7B-40C4-B83B-0B3455861501}" srcOrd="0" destOrd="0" presId="urn:microsoft.com/office/officeart/2008/layout/LinedList"/>
    <dgm:cxn modelId="{B47ECA91-35CC-4B78-B732-A28B1B35FAD1}" type="presOf" srcId="{AAEBC57D-25FD-4553-B842-21C956DCAEF1}" destId="{AAF9FA52-03F5-4546-90D0-A6A790DCE80E}" srcOrd="0" destOrd="0" presId="urn:microsoft.com/office/officeart/2008/layout/LinedList"/>
    <dgm:cxn modelId="{BA0806AE-7A77-4FDA-BE64-E735B0F4320F}" type="presOf" srcId="{89036C10-C867-47EF-A863-6FFB97983772}" destId="{1B034411-1554-4321-BD1B-6BF036EA2D71}" srcOrd="0" destOrd="0" presId="urn:microsoft.com/office/officeart/2008/layout/LinedList"/>
    <dgm:cxn modelId="{76AF7CAF-CA71-4778-9285-D8948A47B6DF}" type="presOf" srcId="{E40B7DB3-37A2-452F-81DA-85DBC8C2E4D0}" destId="{C80F333C-F5F2-4D24-8040-CCD3845E6281}" srcOrd="0" destOrd="0" presId="urn:microsoft.com/office/officeart/2008/layout/LinedList"/>
    <dgm:cxn modelId="{DA72A8F1-B1E6-475A-9CAA-D47DDD7657B9}" type="presOf" srcId="{6CDBF612-3485-40CB-8D55-FBD32376FDD7}" destId="{241E015B-D4E8-455F-B66B-CB7A6AE9C61F}" srcOrd="0" destOrd="0" presId="urn:microsoft.com/office/officeart/2008/layout/LinedList"/>
    <dgm:cxn modelId="{B7CF88FA-8D43-4BC7-AE29-7FD553F867B4}" srcId="{5222079A-2C09-4C1E-945A-B66D7C74464E}" destId="{89036C10-C867-47EF-A863-6FFB97983772}" srcOrd="2" destOrd="0" parTransId="{9ACDCCDF-F66E-4C0B-9A9E-FCE048F59623}" sibTransId="{30CF1DEF-B38F-404C-9576-0D79B0213CC2}"/>
    <dgm:cxn modelId="{90F356C6-F819-4F4A-B875-6B222B27CB4C}" type="presParOf" srcId="{A81B07C1-886E-46BE-9C22-4C50E9834E52}" destId="{5769B371-FE7C-4EAF-A057-70CCD9AE5F8E}" srcOrd="0" destOrd="0" presId="urn:microsoft.com/office/officeart/2008/layout/LinedList"/>
    <dgm:cxn modelId="{2FFDD9F9-657D-4D55-B205-78A0E62471C2}" type="presParOf" srcId="{A81B07C1-886E-46BE-9C22-4C50E9834E52}" destId="{6C73300C-889A-4037-8135-8ACE4503D270}" srcOrd="1" destOrd="0" presId="urn:microsoft.com/office/officeart/2008/layout/LinedList"/>
    <dgm:cxn modelId="{B9A62B8A-3E08-460C-AB78-AB0F9D6152B0}" type="presParOf" srcId="{6C73300C-889A-4037-8135-8ACE4503D270}" destId="{45E292BE-CF65-4788-8BFF-07203FD93AB0}" srcOrd="0" destOrd="0" presId="urn:microsoft.com/office/officeart/2008/layout/LinedList"/>
    <dgm:cxn modelId="{CD47A953-C0D1-452E-9199-6E26A9A9FB4A}" type="presParOf" srcId="{6C73300C-889A-4037-8135-8ACE4503D270}" destId="{20EE3B19-F5E7-4B6F-BD1D-6629F20F1395}" srcOrd="1" destOrd="0" presId="urn:microsoft.com/office/officeart/2008/layout/LinedList"/>
    <dgm:cxn modelId="{4AC69BEC-64B8-48B5-9437-BCBA59A3CEC7}" type="presParOf" srcId="{A81B07C1-886E-46BE-9C22-4C50E9834E52}" destId="{796803B6-7BAC-4EA4-847E-49D85BCE043F}" srcOrd="2" destOrd="0" presId="urn:microsoft.com/office/officeart/2008/layout/LinedList"/>
    <dgm:cxn modelId="{6C2CB477-0EDE-4B6C-8AA3-871694EA741F}" type="presParOf" srcId="{A81B07C1-886E-46BE-9C22-4C50E9834E52}" destId="{0D576F03-20A0-4855-BBE8-A08F31371E26}" srcOrd="3" destOrd="0" presId="urn:microsoft.com/office/officeart/2008/layout/LinedList"/>
    <dgm:cxn modelId="{636AD2F8-7C84-4727-90D3-EB6569F378E9}" type="presParOf" srcId="{0D576F03-20A0-4855-BBE8-A08F31371E26}" destId="{C1CF91C9-94BA-40E5-8994-34B5B163D9A9}" srcOrd="0" destOrd="0" presId="urn:microsoft.com/office/officeart/2008/layout/LinedList"/>
    <dgm:cxn modelId="{5E96A159-8FA6-4FF0-ADAE-DC0B8059A143}" type="presParOf" srcId="{0D576F03-20A0-4855-BBE8-A08F31371E26}" destId="{51B43E3D-B59A-4B2E-A6C9-9079EF44C3CD}" srcOrd="1" destOrd="0" presId="urn:microsoft.com/office/officeart/2008/layout/LinedList"/>
    <dgm:cxn modelId="{A8F610D8-B8C0-4B93-B38C-EE9C82A316FD}" type="presParOf" srcId="{A81B07C1-886E-46BE-9C22-4C50E9834E52}" destId="{E7F4CB1D-0E71-4A33-A910-B31A403CFF94}" srcOrd="4" destOrd="0" presId="urn:microsoft.com/office/officeart/2008/layout/LinedList"/>
    <dgm:cxn modelId="{D20675D9-A9F5-48FA-A980-41C5FF41B8C7}" type="presParOf" srcId="{A81B07C1-886E-46BE-9C22-4C50E9834E52}" destId="{A799BF66-E318-4B41-A574-8495FC2D8059}" srcOrd="5" destOrd="0" presId="urn:microsoft.com/office/officeart/2008/layout/LinedList"/>
    <dgm:cxn modelId="{750BF7BC-4AB4-4418-AC2A-F9D7E669ED7D}" type="presParOf" srcId="{A799BF66-E318-4B41-A574-8495FC2D8059}" destId="{1B034411-1554-4321-BD1B-6BF036EA2D71}" srcOrd="0" destOrd="0" presId="urn:microsoft.com/office/officeart/2008/layout/LinedList"/>
    <dgm:cxn modelId="{872E992F-712C-4EA6-AF0C-8442D04754E1}" type="presParOf" srcId="{A799BF66-E318-4B41-A574-8495FC2D8059}" destId="{166FCACA-F60B-46D2-9E2A-84D347E34F51}" srcOrd="1" destOrd="0" presId="urn:microsoft.com/office/officeart/2008/layout/LinedList"/>
    <dgm:cxn modelId="{0EFFEFA4-A40F-4F61-8633-643F143F8C45}" type="presParOf" srcId="{A81B07C1-886E-46BE-9C22-4C50E9834E52}" destId="{A293F5A3-FE3D-4FFC-BAE1-991C04CAA86A}" srcOrd="6" destOrd="0" presId="urn:microsoft.com/office/officeart/2008/layout/LinedList"/>
    <dgm:cxn modelId="{F97AAA61-81CC-4CC2-9152-A89C3BC90DE7}" type="presParOf" srcId="{A81B07C1-886E-46BE-9C22-4C50E9834E52}" destId="{37D376E9-8AEE-43BA-A4C3-5414CB8FBD36}" srcOrd="7" destOrd="0" presId="urn:microsoft.com/office/officeart/2008/layout/LinedList"/>
    <dgm:cxn modelId="{B625F064-F739-4663-8030-0DA670AE2B25}" type="presParOf" srcId="{37D376E9-8AEE-43BA-A4C3-5414CB8FBD36}" destId="{241E015B-D4E8-455F-B66B-CB7A6AE9C61F}" srcOrd="0" destOrd="0" presId="urn:microsoft.com/office/officeart/2008/layout/LinedList"/>
    <dgm:cxn modelId="{E900DB2F-E09C-436B-8011-091DA054ABB7}" type="presParOf" srcId="{37D376E9-8AEE-43BA-A4C3-5414CB8FBD36}" destId="{71545CE9-366D-4930-8FEA-15B2DB08298A}" srcOrd="1" destOrd="0" presId="urn:microsoft.com/office/officeart/2008/layout/LinedList"/>
    <dgm:cxn modelId="{97A6D20C-31B4-4D78-B3B5-44833BFEF344}" type="presParOf" srcId="{A81B07C1-886E-46BE-9C22-4C50E9834E52}" destId="{9F36E98F-349E-41E7-9472-0A5B59D090F2}" srcOrd="8" destOrd="0" presId="urn:microsoft.com/office/officeart/2008/layout/LinedList"/>
    <dgm:cxn modelId="{C075B9BF-4333-4F73-AD8E-4D2CDE2AF17F}" type="presParOf" srcId="{A81B07C1-886E-46BE-9C22-4C50E9834E52}" destId="{1E74F361-22FE-40F7-93AA-721C1E7D83C8}" srcOrd="9" destOrd="0" presId="urn:microsoft.com/office/officeart/2008/layout/LinedList"/>
    <dgm:cxn modelId="{2C9A0D67-D4CF-4EBA-B8BE-D993FCEBC74D}" type="presParOf" srcId="{1E74F361-22FE-40F7-93AA-721C1E7D83C8}" destId="{AAF9FA52-03F5-4546-90D0-A6A790DCE80E}" srcOrd="0" destOrd="0" presId="urn:microsoft.com/office/officeart/2008/layout/LinedList"/>
    <dgm:cxn modelId="{1E18D7F0-69B5-4EE6-B41D-51CBF766F926}" type="presParOf" srcId="{1E74F361-22FE-40F7-93AA-721C1E7D83C8}" destId="{FBCA19B0-869E-4C87-974E-F44EA9926C87}" srcOrd="1" destOrd="0" presId="urn:microsoft.com/office/officeart/2008/layout/LinedList"/>
    <dgm:cxn modelId="{C7325812-6C16-47BA-A042-E52B0182061A}" type="presParOf" srcId="{A81B07C1-886E-46BE-9C22-4C50E9834E52}" destId="{1EAD9FEA-3B47-429C-93FB-3771206BA11D}" srcOrd="10" destOrd="0" presId="urn:microsoft.com/office/officeart/2008/layout/LinedList"/>
    <dgm:cxn modelId="{04EC3B0B-E04B-4BC1-A94E-FB2AD6480EFD}" type="presParOf" srcId="{A81B07C1-886E-46BE-9C22-4C50E9834E52}" destId="{7EB1428D-0F2F-46B5-B8DA-0F1069F28BF4}" srcOrd="11" destOrd="0" presId="urn:microsoft.com/office/officeart/2008/layout/LinedList"/>
    <dgm:cxn modelId="{7DF03ED6-E5D4-46B8-A2E4-59A9A8DC88C6}" type="presParOf" srcId="{7EB1428D-0F2F-46B5-B8DA-0F1069F28BF4}" destId="{C80F333C-F5F2-4D24-8040-CCD3845E6281}" srcOrd="0" destOrd="0" presId="urn:microsoft.com/office/officeart/2008/layout/LinedList"/>
    <dgm:cxn modelId="{C8E3B57C-763A-4C39-9BBE-929FBB628CC7}" type="presParOf" srcId="{7EB1428D-0F2F-46B5-B8DA-0F1069F28BF4}" destId="{99B7170A-0D37-48D7-BD84-319CF74742B4}" srcOrd="1" destOrd="0" presId="urn:microsoft.com/office/officeart/2008/layout/LinedList"/>
    <dgm:cxn modelId="{A5EAE443-7676-4E45-A684-AEEF834DB593}" type="presParOf" srcId="{A81B07C1-886E-46BE-9C22-4C50E9834E52}" destId="{8D1400B1-D59F-4DD5-94EF-8696AF6FA610}" srcOrd="12" destOrd="0" presId="urn:microsoft.com/office/officeart/2008/layout/LinedList"/>
    <dgm:cxn modelId="{306F618D-D991-48E9-B068-6F49331F7F15}" type="presParOf" srcId="{A81B07C1-886E-46BE-9C22-4C50E9834E52}" destId="{A9EC527E-7AFA-40AD-9C6A-7010FCE87871}" srcOrd="13" destOrd="0" presId="urn:microsoft.com/office/officeart/2008/layout/LinedList"/>
    <dgm:cxn modelId="{C246A0BB-E9B8-4624-8C02-3FFD4EEFAA93}" type="presParOf" srcId="{A9EC527E-7AFA-40AD-9C6A-7010FCE87871}" destId="{D853F6E2-4F7B-40C4-B83B-0B3455861501}" srcOrd="0" destOrd="0" presId="urn:microsoft.com/office/officeart/2008/layout/LinedList"/>
    <dgm:cxn modelId="{0C91615D-A431-419A-969F-249EF2767930}" type="presParOf" srcId="{A9EC527E-7AFA-40AD-9C6A-7010FCE87871}" destId="{0D7581B5-1F34-40C0-A4B7-3F77DF24969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69B371-FE7C-4EAF-A057-70CCD9AE5F8E}">
      <dsp:nvSpPr>
        <dsp:cNvPr id="0" name=""/>
        <dsp:cNvSpPr/>
      </dsp:nvSpPr>
      <dsp:spPr>
        <a:xfrm>
          <a:off x="0" y="591"/>
          <a:ext cx="66162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E292BE-CF65-4788-8BFF-07203FD93AB0}">
      <dsp:nvSpPr>
        <dsp:cNvPr id="0" name=""/>
        <dsp:cNvSpPr/>
      </dsp:nvSpPr>
      <dsp:spPr>
        <a:xfrm>
          <a:off x="0" y="591"/>
          <a:ext cx="6616216" cy="6918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/>
            <a:t>Prevent overdose deaths</a:t>
          </a:r>
          <a:endParaRPr lang="en-US" sz="1600" kern="1200" dirty="0"/>
        </a:p>
      </dsp:txBody>
      <dsp:txXfrm>
        <a:off x="0" y="591"/>
        <a:ext cx="6616216" cy="691863"/>
      </dsp:txXfrm>
    </dsp:sp>
    <dsp:sp modelId="{796803B6-7BAC-4EA4-847E-49D85BCE043F}">
      <dsp:nvSpPr>
        <dsp:cNvPr id="0" name=""/>
        <dsp:cNvSpPr/>
      </dsp:nvSpPr>
      <dsp:spPr>
        <a:xfrm>
          <a:off x="0" y="692455"/>
          <a:ext cx="66162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CF91C9-94BA-40E5-8994-34B5B163D9A9}">
      <dsp:nvSpPr>
        <dsp:cNvPr id="0" name=""/>
        <dsp:cNvSpPr/>
      </dsp:nvSpPr>
      <dsp:spPr>
        <a:xfrm>
          <a:off x="0" y="692455"/>
          <a:ext cx="6616216" cy="6918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/>
            <a:t>Reduce unnecessary incarceration</a:t>
          </a:r>
          <a:endParaRPr lang="en-US" sz="1600" kern="1200"/>
        </a:p>
      </dsp:txBody>
      <dsp:txXfrm>
        <a:off x="0" y="692455"/>
        <a:ext cx="6616216" cy="691863"/>
      </dsp:txXfrm>
    </dsp:sp>
    <dsp:sp modelId="{E7F4CB1D-0E71-4A33-A910-B31A403CFF94}">
      <dsp:nvSpPr>
        <dsp:cNvPr id="0" name=""/>
        <dsp:cNvSpPr/>
      </dsp:nvSpPr>
      <dsp:spPr>
        <a:xfrm>
          <a:off x="0" y="1414338"/>
          <a:ext cx="66162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034411-1554-4321-BD1B-6BF036EA2D71}">
      <dsp:nvSpPr>
        <dsp:cNvPr id="0" name=""/>
        <dsp:cNvSpPr/>
      </dsp:nvSpPr>
      <dsp:spPr>
        <a:xfrm>
          <a:off x="0" y="1384318"/>
          <a:ext cx="6616216" cy="6918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/>
            <a:t>Keep parents and children together</a:t>
          </a:r>
          <a:endParaRPr lang="en-US" sz="1600" kern="1200"/>
        </a:p>
      </dsp:txBody>
      <dsp:txXfrm>
        <a:off x="0" y="1384318"/>
        <a:ext cx="6616216" cy="691863"/>
      </dsp:txXfrm>
    </dsp:sp>
    <dsp:sp modelId="{A293F5A3-FE3D-4FFC-BAE1-991C04CAA86A}">
      <dsp:nvSpPr>
        <dsp:cNvPr id="0" name=""/>
        <dsp:cNvSpPr/>
      </dsp:nvSpPr>
      <dsp:spPr>
        <a:xfrm>
          <a:off x="0" y="2076182"/>
          <a:ext cx="66162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1E015B-D4E8-455F-B66B-CB7A6AE9C61F}">
      <dsp:nvSpPr>
        <dsp:cNvPr id="0" name=""/>
        <dsp:cNvSpPr/>
      </dsp:nvSpPr>
      <dsp:spPr>
        <a:xfrm>
          <a:off x="0" y="2076182"/>
          <a:ext cx="6616216" cy="6918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/>
            <a:t>Reduce crime</a:t>
          </a:r>
          <a:endParaRPr lang="en-US" sz="1600" kern="1200"/>
        </a:p>
      </dsp:txBody>
      <dsp:txXfrm>
        <a:off x="0" y="2076182"/>
        <a:ext cx="6616216" cy="691863"/>
      </dsp:txXfrm>
    </dsp:sp>
    <dsp:sp modelId="{9F36E98F-349E-41E7-9472-0A5B59D090F2}">
      <dsp:nvSpPr>
        <dsp:cNvPr id="0" name=""/>
        <dsp:cNvSpPr/>
      </dsp:nvSpPr>
      <dsp:spPr>
        <a:xfrm>
          <a:off x="0" y="2768046"/>
          <a:ext cx="66162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F9FA52-03F5-4546-90D0-A6A790DCE80E}">
      <dsp:nvSpPr>
        <dsp:cNvPr id="0" name=""/>
        <dsp:cNvSpPr/>
      </dsp:nvSpPr>
      <dsp:spPr>
        <a:xfrm>
          <a:off x="0" y="2768046"/>
          <a:ext cx="6616216" cy="6918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/>
            <a:t>Reduce interpersonal violence </a:t>
          </a:r>
          <a:endParaRPr lang="en-US" sz="1600" kern="1200"/>
        </a:p>
      </dsp:txBody>
      <dsp:txXfrm>
        <a:off x="0" y="2768046"/>
        <a:ext cx="6616216" cy="691863"/>
      </dsp:txXfrm>
    </dsp:sp>
    <dsp:sp modelId="{1EAD9FEA-3B47-429C-93FB-3771206BA11D}">
      <dsp:nvSpPr>
        <dsp:cNvPr id="0" name=""/>
        <dsp:cNvSpPr/>
      </dsp:nvSpPr>
      <dsp:spPr>
        <a:xfrm>
          <a:off x="0" y="3459910"/>
          <a:ext cx="66162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0F333C-F5F2-4D24-8040-CCD3845E6281}">
      <dsp:nvSpPr>
        <dsp:cNvPr id="0" name=""/>
        <dsp:cNvSpPr/>
      </dsp:nvSpPr>
      <dsp:spPr>
        <a:xfrm>
          <a:off x="0" y="3459910"/>
          <a:ext cx="6616216" cy="6918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/>
            <a:t>Reduce health disparities and improve health outcomes</a:t>
          </a:r>
          <a:endParaRPr lang="en-US" sz="1600" kern="1200"/>
        </a:p>
      </dsp:txBody>
      <dsp:txXfrm>
        <a:off x="0" y="3459910"/>
        <a:ext cx="6616216" cy="691863"/>
      </dsp:txXfrm>
    </dsp:sp>
    <dsp:sp modelId="{8D1400B1-D59F-4DD5-94EF-8696AF6FA610}">
      <dsp:nvSpPr>
        <dsp:cNvPr id="0" name=""/>
        <dsp:cNvSpPr/>
      </dsp:nvSpPr>
      <dsp:spPr>
        <a:xfrm>
          <a:off x="0" y="4151773"/>
          <a:ext cx="66162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53F6E2-4F7B-40C4-B83B-0B3455861501}">
      <dsp:nvSpPr>
        <dsp:cNvPr id="0" name=""/>
        <dsp:cNvSpPr/>
      </dsp:nvSpPr>
      <dsp:spPr>
        <a:xfrm>
          <a:off x="0" y="4151773"/>
          <a:ext cx="6616216" cy="6918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/>
            <a:t>Community connection during the high risk time immediately following incarceration </a:t>
          </a:r>
          <a:endParaRPr lang="en-US" sz="1600" kern="1200" dirty="0"/>
        </a:p>
      </dsp:txBody>
      <dsp:txXfrm>
        <a:off x="0" y="4151773"/>
        <a:ext cx="6616216" cy="6918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5" name="Google Shape;9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482ec0dd03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g2482ec0dd03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482ec0dd03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6" name="Google Shape;246;g2482ec0dd03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6" name="Google Shape;27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2" name="Google Shape;3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482ec0dd03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8" name="Google Shape;298;g2482ec0dd03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3" name="Google Shape;333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Make font match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85" name="Google Shape;38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249430ae0f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249430ae0f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make slide match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2482ec0dd03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4" name="Google Shape;404;g2482ec0dd03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Move the last bullet under community benefits as a </a:t>
            </a:r>
            <a:r>
              <a:rPr lang="en-US" dirty="0" err="1"/>
              <a:t>seperate</a:t>
            </a:r>
            <a:r>
              <a:rPr lang="en-US" dirty="0"/>
              <a:t> thing</a:t>
            </a: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7" name="Google Shape;417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8" name="Google Shape;428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9" name="Google Shape;439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0" name="Google Shape;450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61" name="Google Shape;46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7" name="Google Shape;13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6" name="Google Shape;14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3" name="Google Shape;53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35294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35294"/>
          </a:schemeClr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>
            <a:alpha val="35294"/>
          </a:schemeClr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>
              <a:alpha val="35294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2000">
                <a:schemeClr val="accent1"/>
              </a:gs>
              <a:gs pos="78000">
                <a:srgbClr val="1F3864"/>
              </a:gs>
              <a:gs pos="100000">
                <a:srgbClr val="000000">
                  <a:alpha val="84313"/>
                </a:srgbClr>
              </a:gs>
            </a:gsLst>
            <a:lin ang="18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"/>
          <p:cNvSpPr/>
          <p:nvPr/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rgbClr val="8DA9DB">
                  <a:alpha val="29411"/>
                </a:srgbClr>
              </a:gs>
              <a:gs pos="100000">
                <a:srgbClr val="000000">
                  <a:alpha val="43529"/>
                </a:srgbClr>
              </a:gs>
            </a:gsLst>
            <a:lin ang="4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"/>
          <p:cNvSpPr/>
          <p:nvPr/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0">
                <a:srgbClr val="8DA9DB">
                  <a:alpha val="0"/>
                </a:srgbClr>
              </a:gs>
              <a:gs pos="56000">
                <a:srgbClr val="8DA9DB">
                  <a:alpha val="0"/>
                </a:srgb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1" descr="Text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7505" y="2465849"/>
            <a:ext cx="9976346" cy="2150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chemeClr val="dk2"/>
                </a:solidFill>
              </a:rPr>
              <a:t>Why do justice involved people need specialized services?</a:t>
            </a:r>
            <a:r>
              <a:rPr lang="en-US"/>
              <a:t>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grpSp>
        <p:nvGrpSpPr>
          <p:cNvPr id="212" name="Google Shape;212;p32"/>
          <p:cNvGrpSpPr/>
          <p:nvPr/>
        </p:nvGrpSpPr>
        <p:grpSpPr>
          <a:xfrm>
            <a:off x="839483" y="2499363"/>
            <a:ext cx="10513033" cy="3003723"/>
            <a:chOff x="1283" y="673738"/>
            <a:chExt cx="10513033" cy="3003723"/>
          </a:xfrm>
        </p:grpSpPr>
        <p:sp>
          <p:nvSpPr>
            <p:cNvPr id="213" name="Google Shape;213;p32"/>
            <p:cNvSpPr/>
            <p:nvPr/>
          </p:nvSpPr>
          <p:spPr>
            <a:xfrm>
              <a:off x="1283" y="673738"/>
              <a:ext cx="5006206" cy="3003723"/>
            </a:xfrm>
            <a:prstGeom prst="rect">
              <a:avLst/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2"/>
            <p:cNvSpPr txBox="1"/>
            <p:nvPr/>
          </p:nvSpPr>
          <p:spPr>
            <a:xfrm>
              <a:off x="1283" y="673738"/>
              <a:ext cx="5006206" cy="30037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475" tIns="110475" rIns="110475" bIns="11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</a:pPr>
              <a:r>
                <a:rPr lang="en-US" sz="2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Justice-involved people are among the most vulnerable, stigmatized and marginalized people in Vermont</a:t>
              </a:r>
              <a:endParaRPr/>
            </a:p>
          </p:txBody>
        </p:sp>
        <p:sp>
          <p:nvSpPr>
            <p:cNvPr id="215" name="Google Shape;215;p32"/>
            <p:cNvSpPr/>
            <p:nvPr/>
          </p:nvSpPr>
          <p:spPr>
            <a:xfrm>
              <a:off x="5508110" y="673738"/>
              <a:ext cx="5006206" cy="3003723"/>
            </a:xfrm>
            <a:prstGeom prst="rect">
              <a:avLst/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2"/>
            <p:cNvSpPr txBox="1"/>
            <p:nvPr/>
          </p:nvSpPr>
          <p:spPr>
            <a:xfrm>
              <a:off x="5508110" y="673738"/>
              <a:ext cx="5006206" cy="30037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475" tIns="110475" rIns="110475" bIns="11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</a:pPr>
              <a:r>
                <a:rPr lang="en-US" sz="2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Vermont disproportionately  incarcerates poor people, unhoused people,  BIPOC people and people with disabilities, including substance use disorders and other mental health disorders</a:t>
              </a:r>
              <a:endParaRPr sz="2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482ec0dd03_0_7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chemeClr val="dk2"/>
                </a:solidFill>
              </a:rPr>
              <a:t>Why do justice involved people need specialized services?</a:t>
            </a:r>
            <a:r>
              <a:rPr lang="en-US"/>
              <a:t>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grpSp>
        <p:nvGrpSpPr>
          <p:cNvPr id="222" name="Google Shape;222;g2482ec0dd03_0_75"/>
          <p:cNvGrpSpPr/>
          <p:nvPr/>
        </p:nvGrpSpPr>
        <p:grpSpPr>
          <a:xfrm>
            <a:off x="838200" y="1865243"/>
            <a:ext cx="10515600" cy="4271963"/>
            <a:chOff x="0" y="39618"/>
            <a:chExt cx="10515600" cy="4271963"/>
          </a:xfrm>
        </p:grpSpPr>
        <p:sp>
          <p:nvSpPr>
            <p:cNvPr id="223" name="Google Shape;223;g2482ec0dd03_0_75"/>
            <p:cNvSpPr/>
            <p:nvPr/>
          </p:nvSpPr>
          <p:spPr>
            <a:xfrm>
              <a:off x="0" y="39618"/>
              <a:ext cx="3286125" cy="1971675"/>
            </a:xfrm>
            <a:prstGeom prst="rect">
              <a:avLst/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g2482ec0dd03_0_75"/>
            <p:cNvSpPr txBox="1"/>
            <p:nvPr/>
          </p:nvSpPr>
          <p:spPr>
            <a:xfrm>
              <a:off x="0" y="39618"/>
              <a:ext cx="3286125" cy="19716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Justice-involved people have been identified as  a population experiencing significant health disparities by the Vermont Department of Health</a:t>
              </a:r>
              <a:endPara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g2482ec0dd03_0_75"/>
            <p:cNvSpPr/>
            <p:nvPr/>
          </p:nvSpPr>
          <p:spPr>
            <a:xfrm>
              <a:off x="3614737" y="39618"/>
              <a:ext cx="3286125" cy="1971675"/>
            </a:xfrm>
            <a:prstGeom prst="rect">
              <a:avLst/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g2482ec0dd03_0_75"/>
            <p:cNvSpPr txBox="1"/>
            <p:nvPr/>
          </p:nvSpPr>
          <p:spPr>
            <a:xfrm>
              <a:off x="3614737" y="39618"/>
              <a:ext cx="3286125" cy="19716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Justice-involved people often struggle to build trust with service providers</a:t>
              </a:r>
              <a:endParaRPr/>
            </a:p>
          </p:txBody>
        </p:sp>
        <p:sp>
          <p:nvSpPr>
            <p:cNvPr id="227" name="Google Shape;227;g2482ec0dd03_0_75"/>
            <p:cNvSpPr/>
            <p:nvPr/>
          </p:nvSpPr>
          <p:spPr>
            <a:xfrm>
              <a:off x="7229475" y="39618"/>
              <a:ext cx="3286125" cy="1971675"/>
            </a:xfrm>
            <a:prstGeom prst="rect">
              <a:avLst/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g2482ec0dd03_0_75"/>
            <p:cNvSpPr txBox="1"/>
            <p:nvPr/>
          </p:nvSpPr>
          <p:spPr>
            <a:xfrm>
              <a:off x="7229475" y="39618"/>
              <a:ext cx="3286125" cy="19716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Criminal justice history and criminal behaviors are highly stigmatized and prevent people from asking for help and accessing services</a:t>
              </a:r>
              <a:endPara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g2482ec0dd03_0_75"/>
            <p:cNvSpPr/>
            <p:nvPr/>
          </p:nvSpPr>
          <p:spPr>
            <a:xfrm>
              <a:off x="1807368" y="2339906"/>
              <a:ext cx="3286125" cy="1971675"/>
            </a:xfrm>
            <a:prstGeom prst="rect">
              <a:avLst/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g2482ec0dd03_0_75"/>
            <p:cNvSpPr txBox="1"/>
            <p:nvPr/>
          </p:nvSpPr>
          <p:spPr>
            <a:xfrm>
              <a:off x="1807368" y="2339906"/>
              <a:ext cx="3286125" cy="19716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Most community based services and supports end during periods of incarceration and it can be difficult to re-connect or establish new connections </a:t>
              </a:r>
              <a:endPara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g2482ec0dd03_0_75"/>
            <p:cNvSpPr/>
            <p:nvPr/>
          </p:nvSpPr>
          <p:spPr>
            <a:xfrm>
              <a:off x="5422106" y="2339906"/>
              <a:ext cx="3286125" cy="1971675"/>
            </a:xfrm>
            <a:prstGeom prst="rect">
              <a:avLst/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g2482ec0dd03_0_75"/>
            <p:cNvSpPr txBox="1"/>
            <p:nvPr/>
          </p:nvSpPr>
          <p:spPr>
            <a:xfrm>
              <a:off x="5422106" y="2339906"/>
              <a:ext cx="3286125" cy="19716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Need for support from peers and providers that understand the criminal legal system</a:t>
              </a:r>
              <a:endPara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33"/>
          <p:cNvSpPr/>
          <p:nvPr/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2F5496"/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33"/>
          <p:cNvSpPr/>
          <p:nvPr/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0">
                <a:srgbClr val="4472C4">
                  <a:alpha val="0"/>
                </a:srgbClr>
              </a:gs>
              <a:gs pos="20000">
                <a:srgbClr val="4472C4">
                  <a:alpha val="0"/>
                </a:srgbClr>
              </a:gs>
              <a:gs pos="100000">
                <a:srgbClr val="1F3864">
                  <a:alpha val="54901"/>
                </a:srgbClr>
              </a:gs>
            </a:gsLst>
            <a:lin ang="13800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33"/>
          <p:cNvSpPr/>
          <p:nvPr/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rgbClr val="4472C4">
                  <a:alpha val="65882"/>
                </a:srgbClr>
              </a:gs>
              <a:gs pos="100000">
                <a:srgbClr val="000000">
                  <a:alpha val="29803"/>
                </a:srgbClr>
              </a:gs>
            </a:gsLst>
            <a:lin ang="13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33"/>
          <p:cNvSpPr/>
          <p:nvPr/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0000">
                <a:srgbClr val="000000">
                  <a:alpha val="0"/>
                </a:srgbClr>
              </a:gs>
              <a:gs pos="99000">
                <a:srgbClr val="1F3864">
                  <a:alpha val="51764"/>
                </a:srgbClr>
              </a:gs>
              <a:gs pos="100000">
                <a:srgbClr val="1F3864">
                  <a:alpha val="51764"/>
                </a:srgbClr>
              </a:gs>
            </a:gsLst>
            <a:lin ang="16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33"/>
          <p:cNvSpPr txBox="1"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555"/>
              <a:buNone/>
            </a:pPr>
            <a:r>
              <a:rPr lang="en-US" sz="3600">
                <a:solidFill>
                  <a:schemeClr val="lt1"/>
                </a:solidFill>
              </a:rPr>
              <a:t>Why do justice involved people need specialized services? </a:t>
            </a:r>
            <a:endParaRPr sz="3400">
              <a:solidFill>
                <a:schemeClr val="lt1"/>
              </a:solidFill>
            </a:endParaRPr>
          </a:p>
        </p:txBody>
      </p:sp>
      <p:sp>
        <p:nvSpPr>
          <p:cNvPr id="243" name="Google Shape;243;p33"/>
          <p:cNvSpPr txBox="1">
            <a:spLocks noGrp="1"/>
          </p:cNvSpPr>
          <p:nvPr>
            <p:ph type="body" idx="1"/>
          </p:nvPr>
        </p:nvSpPr>
        <p:spPr>
          <a:xfrm>
            <a:off x="1371599" y="2318197"/>
            <a:ext cx="9724031" cy="3683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97297"/>
              <a:buNone/>
            </a:pPr>
            <a:endParaRPr sz="200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1081"/>
              <a:buChar char="•"/>
            </a:pPr>
            <a:r>
              <a:rPr lang="en-US" sz="2400" b="1">
                <a:solidFill>
                  <a:schemeClr val="dk2"/>
                </a:solidFill>
              </a:rPr>
              <a:t>Need support from peers and providers that understand the criminal legal system and how it impacts the drug treatment and recovery process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1081"/>
              <a:buNone/>
            </a:pPr>
            <a:endParaRPr sz="2400" b="1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1081"/>
              <a:buChar char="•"/>
            </a:pPr>
            <a:r>
              <a:rPr lang="en-US" sz="2400" b="1">
                <a:solidFill>
                  <a:schemeClr val="dk2"/>
                </a:solidFill>
              </a:rPr>
              <a:t>Need support from a knowledgeable and trusted provider that is independent from DOC and is not perceived as putting their freedom at risk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1081"/>
              <a:buNone/>
            </a:pPr>
            <a:endParaRPr sz="2400" b="1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1081"/>
              <a:buChar char="•"/>
            </a:pPr>
            <a:r>
              <a:rPr lang="en-US" sz="2400" b="1">
                <a:solidFill>
                  <a:schemeClr val="dk2"/>
                </a:solidFill>
              </a:rPr>
              <a:t>“ I have spent so much time in jail that I have a hard time navigating and socializing out here.  People take me the wrong way or misunderstand me a lot and I feel their judgement immediately.  After that it’s over. I’ll avoid going there forever.” (VCJR client)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7297"/>
              <a:buNone/>
            </a:pPr>
            <a:endParaRPr sz="2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74000">
              <a:srgbClr val="A9BEE4"/>
            </a:gs>
            <a:gs pos="83000">
              <a:srgbClr val="A9BEE4"/>
            </a:gs>
            <a:gs pos="100000">
              <a:srgbClr val="C5D3ED"/>
            </a:gs>
          </a:gsLst>
          <a:lin ang="5400000" scaled="0"/>
        </a:gra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Google Shape;248;g2482ec0dd03_0_70"/>
          <p:cNvGrpSpPr/>
          <p:nvPr/>
        </p:nvGrpSpPr>
        <p:grpSpPr>
          <a:xfrm>
            <a:off x="596450" y="1450786"/>
            <a:ext cx="10548905" cy="2536124"/>
            <a:chOff x="189461" y="828340"/>
            <a:chExt cx="10548905" cy="2536124"/>
          </a:xfrm>
        </p:grpSpPr>
        <p:sp>
          <p:nvSpPr>
            <p:cNvPr id="249" name="Google Shape;249;g2482ec0dd03_0_70"/>
            <p:cNvSpPr/>
            <p:nvPr/>
          </p:nvSpPr>
          <p:spPr>
            <a:xfrm>
              <a:off x="189461" y="828340"/>
              <a:ext cx="911674" cy="911674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g2482ec0dd03_0_70"/>
            <p:cNvSpPr/>
            <p:nvPr/>
          </p:nvSpPr>
          <p:spPr>
            <a:xfrm>
              <a:off x="380913" y="1019791"/>
              <a:ext cx="528770" cy="52877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25400" cap="flat" cmpd="sng">
              <a:solidFill>
                <a:schemeClr val="lt1">
                  <a:alpha val="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g2482ec0dd03_0_70"/>
            <p:cNvSpPr/>
            <p:nvPr/>
          </p:nvSpPr>
          <p:spPr>
            <a:xfrm>
              <a:off x="1264399" y="829406"/>
              <a:ext cx="2213134" cy="9095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g2482ec0dd03_0_70"/>
            <p:cNvSpPr txBox="1"/>
            <p:nvPr/>
          </p:nvSpPr>
          <p:spPr>
            <a:xfrm>
              <a:off x="1264399" y="829406"/>
              <a:ext cx="2213134" cy="9095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We offer a mixed approach of peer and professional services</a:t>
              </a:r>
              <a:endParaRPr dirty="0"/>
            </a:p>
          </p:txBody>
        </p:sp>
        <p:sp>
          <p:nvSpPr>
            <p:cNvPr id="253" name="Google Shape;253;g2482ec0dd03_0_70"/>
            <p:cNvSpPr/>
            <p:nvPr/>
          </p:nvSpPr>
          <p:spPr>
            <a:xfrm>
              <a:off x="3851972" y="828340"/>
              <a:ext cx="911674" cy="911674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g2482ec0dd03_0_70"/>
            <p:cNvSpPr/>
            <p:nvPr/>
          </p:nvSpPr>
          <p:spPr>
            <a:xfrm>
              <a:off x="4043423" y="1019791"/>
              <a:ext cx="528770" cy="52877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25400" cap="flat" cmpd="sng">
              <a:solidFill>
                <a:schemeClr val="lt1">
                  <a:alpha val="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g2482ec0dd03_0_70"/>
            <p:cNvSpPr/>
            <p:nvPr/>
          </p:nvSpPr>
          <p:spPr>
            <a:xfrm>
              <a:off x="4959005" y="828340"/>
              <a:ext cx="2148945" cy="9116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g2482ec0dd03_0_70"/>
            <p:cNvSpPr txBox="1"/>
            <p:nvPr/>
          </p:nvSpPr>
          <p:spPr>
            <a:xfrm>
              <a:off x="4959005" y="828340"/>
              <a:ext cx="2148945" cy="9116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Continuous, needs-based professional case management</a:t>
              </a:r>
              <a:endParaRPr dirty="0"/>
            </a:p>
          </p:txBody>
        </p:sp>
        <p:sp>
          <p:nvSpPr>
            <p:cNvPr id="257" name="Google Shape;257;g2482ec0dd03_0_70"/>
            <p:cNvSpPr/>
            <p:nvPr/>
          </p:nvSpPr>
          <p:spPr>
            <a:xfrm>
              <a:off x="7482388" y="828340"/>
              <a:ext cx="911674" cy="911674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g2482ec0dd03_0_70"/>
            <p:cNvSpPr/>
            <p:nvPr/>
          </p:nvSpPr>
          <p:spPr>
            <a:xfrm>
              <a:off x="7673840" y="1019791"/>
              <a:ext cx="528770" cy="52877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 w="25400" cap="flat" cmpd="sng">
              <a:solidFill>
                <a:schemeClr val="lt1">
                  <a:alpha val="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g2482ec0dd03_0_70"/>
            <p:cNvSpPr/>
            <p:nvPr/>
          </p:nvSpPr>
          <p:spPr>
            <a:xfrm>
              <a:off x="8589421" y="828340"/>
              <a:ext cx="2148945" cy="9116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g2482ec0dd03_0_70"/>
            <p:cNvSpPr txBox="1"/>
            <p:nvPr/>
          </p:nvSpPr>
          <p:spPr>
            <a:xfrm>
              <a:off x="8589421" y="828340"/>
              <a:ext cx="2148945" cy="9116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Drug treatment with contingency management</a:t>
              </a:r>
              <a:endParaRPr dirty="0"/>
            </a:p>
          </p:txBody>
        </p:sp>
        <p:sp>
          <p:nvSpPr>
            <p:cNvPr id="261" name="Google Shape;261;g2482ec0dd03_0_70"/>
            <p:cNvSpPr/>
            <p:nvPr/>
          </p:nvSpPr>
          <p:spPr>
            <a:xfrm>
              <a:off x="189461" y="2452790"/>
              <a:ext cx="911674" cy="911674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g2482ec0dd03_0_70"/>
            <p:cNvSpPr/>
            <p:nvPr/>
          </p:nvSpPr>
          <p:spPr>
            <a:xfrm>
              <a:off x="380913" y="2644242"/>
              <a:ext cx="528770" cy="52877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 w="25400" cap="flat" cmpd="sng">
              <a:solidFill>
                <a:schemeClr val="lt1">
                  <a:alpha val="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263;g2482ec0dd03_0_70"/>
            <p:cNvSpPr/>
            <p:nvPr/>
          </p:nvSpPr>
          <p:spPr>
            <a:xfrm>
              <a:off x="1296494" y="2452790"/>
              <a:ext cx="2148945" cy="9116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g2482ec0dd03_0_70"/>
            <p:cNvSpPr txBox="1"/>
            <p:nvPr/>
          </p:nvSpPr>
          <p:spPr>
            <a:xfrm>
              <a:off x="1342789" y="2452790"/>
              <a:ext cx="2102650" cy="9116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Re-entry services</a:t>
              </a:r>
              <a:endParaRPr dirty="0"/>
            </a:p>
          </p:txBody>
        </p:sp>
        <p:sp>
          <p:nvSpPr>
            <p:cNvPr id="265" name="Google Shape;265;g2482ec0dd03_0_70"/>
            <p:cNvSpPr/>
            <p:nvPr/>
          </p:nvSpPr>
          <p:spPr>
            <a:xfrm>
              <a:off x="3819877" y="2452790"/>
              <a:ext cx="911674" cy="911674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g2482ec0dd03_0_70"/>
            <p:cNvSpPr/>
            <p:nvPr/>
          </p:nvSpPr>
          <p:spPr>
            <a:xfrm>
              <a:off x="4011329" y="2644242"/>
              <a:ext cx="528770" cy="528770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 w="25400" cap="flat" cmpd="sng">
              <a:solidFill>
                <a:schemeClr val="lt1">
                  <a:alpha val="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g2482ec0dd03_0_70"/>
            <p:cNvSpPr/>
            <p:nvPr/>
          </p:nvSpPr>
          <p:spPr>
            <a:xfrm>
              <a:off x="4926910" y="2452790"/>
              <a:ext cx="2148945" cy="9116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g2482ec0dd03_0_70"/>
            <p:cNvSpPr txBox="1"/>
            <p:nvPr/>
          </p:nvSpPr>
          <p:spPr>
            <a:xfrm>
              <a:off x="4926910" y="2452790"/>
              <a:ext cx="2148945" cy="9116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Continuity of services including during periods of incarceration, re-entry transition and community supervision</a:t>
              </a:r>
              <a:endParaRPr dirty="0"/>
            </a:p>
          </p:txBody>
        </p:sp>
        <p:sp>
          <p:nvSpPr>
            <p:cNvPr id="269" name="Google Shape;269;g2482ec0dd03_0_70"/>
            <p:cNvSpPr/>
            <p:nvPr/>
          </p:nvSpPr>
          <p:spPr>
            <a:xfrm>
              <a:off x="7450294" y="2452790"/>
              <a:ext cx="911674" cy="911674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g2482ec0dd03_0_70"/>
            <p:cNvSpPr/>
            <p:nvPr/>
          </p:nvSpPr>
          <p:spPr>
            <a:xfrm>
              <a:off x="7641745" y="2644242"/>
              <a:ext cx="528770" cy="528770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/>
              </a:stretch>
            </a:blipFill>
            <a:ln w="25400" cap="flat" cmpd="sng">
              <a:solidFill>
                <a:schemeClr val="lt1">
                  <a:alpha val="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g2482ec0dd03_0_70"/>
            <p:cNvSpPr/>
            <p:nvPr/>
          </p:nvSpPr>
          <p:spPr>
            <a:xfrm>
              <a:off x="8648785" y="2452790"/>
              <a:ext cx="1966027" cy="9116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g2482ec0dd03_0_70"/>
            <p:cNvSpPr txBox="1"/>
            <p:nvPr/>
          </p:nvSpPr>
          <p:spPr>
            <a:xfrm>
              <a:off x="8648785" y="2452790"/>
              <a:ext cx="1966027" cy="9116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Continuity of services through all stages of recovery, including during periods of active use</a:t>
              </a:r>
              <a:endParaRPr dirty="0"/>
            </a:p>
          </p:txBody>
        </p:sp>
      </p:grpSp>
      <p:sp>
        <p:nvSpPr>
          <p:cNvPr id="273" name="Google Shape;273;g2482ec0dd03_0_7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What’s Different?</a:t>
            </a:r>
            <a:endParaRPr dirty="0"/>
          </a:p>
        </p:txBody>
      </p:sp>
      <p:sp>
        <p:nvSpPr>
          <p:cNvPr id="12" name="Google Shape;261;g2482ec0dd03_0_70">
            <a:extLst>
              <a:ext uri="{FF2B5EF4-FFF2-40B4-BE49-F238E27FC236}">
                <a16:creationId xmlns:a16="http://schemas.microsoft.com/office/drawing/2014/main" id="{C9A861CC-28EE-60C3-F1B2-3177810238D9}"/>
              </a:ext>
            </a:extLst>
          </p:cNvPr>
          <p:cNvSpPr/>
          <p:nvPr/>
        </p:nvSpPr>
        <p:spPr>
          <a:xfrm>
            <a:off x="626188" y="4677663"/>
            <a:ext cx="911674" cy="911674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Rectangle 10" descr="Programmer">
            <a:extLst>
              <a:ext uri="{FF2B5EF4-FFF2-40B4-BE49-F238E27FC236}">
                <a16:creationId xmlns:a16="http://schemas.microsoft.com/office/drawing/2014/main" id="{8CB4B128-CFC0-B06D-83D8-224331180700}"/>
              </a:ext>
            </a:extLst>
          </p:cNvPr>
          <p:cNvSpPr/>
          <p:nvPr/>
        </p:nvSpPr>
        <p:spPr>
          <a:xfrm>
            <a:off x="787902" y="4864047"/>
            <a:ext cx="564389" cy="507411"/>
          </a:xfrm>
          <a:prstGeom prst="rect">
            <a:avLst/>
          </a:pr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Google Shape;261;g2482ec0dd03_0_70">
            <a:extLst>
              <a:ext uri="{FF2B5EF4-FFF2-40B4-BE49-F238E27FC236}">
                <a16:creationId xmlns:a16="http://schemas.microsoft.com/office/drawing/2014/main" id="{1BC70335-BD06-F1AF-69C2-E0DDC9220BC8}"/>
              </a:ext>
            </a:extLst>
          </p:cNvPr>
          <p:cNvSpPr/>
          <p:nvPr/>
        </p:nvSpPr>
        <p:spPr>
          <a:xfrm>
            <a:off x="4226866" y="4648026"/>
            <a:ext cx="911674" cy="911674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Rectangle 12" descr="Disconnected">
            <a:extLst>
              <a:ext uri="{FF2B5EF4-FFF2-40B4-BE49-F238E27FC236}">
                <a16:creationId xmlns:a16="http://schemas.microsoft.com/office/drawing/2014/main" id="{4A1A5F53-2F22-0E3B-0085-CD8399E2EFF5}"/>
              </a:ext>
            </a:extLst>
          </p:cNvPr>
          <p:cNvSpPr/>
          <p:nvPr/>
        </p:nvSpPr>
        <p:spPr>
          <a:xfrm>
            <a:off x="4401137" y="4796437"/>
            <a:ext cx="578045" cy="575021"/>
          </a:xfrm>
          <a:prstGeom prst="rect">
            <a:avLst/>
          </a:prstGeom>
          <a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Google Shape;261;g2482ec0dd03_0_70">
            <a:extLst>
              <a:ext uri="{FF2B5EF4-FFF2-40B4-BE49-F238E27FC236}">
                <a16:creationId xmlns:a16="http://schemas.microsoft.com/office/drawing/2014/main" id="{58B0B455-6A82-D8A5-5B53-106113BB07D5}"/>
              </a:ext>
            </a:extLst>
          </p:cNvPr>
          <p:cNvSpPr/>
          <p:nvPr/>
        </p:nvSpPr>
        <p:spPr>
          <a:xfrm>
            <a:off x="7827544" y="4646399"/>
            <a:ext cx="911674" cy="911674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314;g2482ec0dd03_0_80">
            <a:extLst>
              <a:ext uri="{FF2B5EF4-FFF2-40B4-BE49-F238E27FC236}">
                <a16:creationId xmlns:a16="http://schemas.microsoft.com/office/drawing/2014/main" id="{64554EA2-9C34-0DC1-6360-50C3CC0D923A}"/>
              </a:ext>
            </a:extLst>
          </p:cNvPr>
          <p:cNvSpPr/>
          <p:nvPr/>
        </p:nvSpPr>
        <p:spPr>
          <a:xfrm>
            <a:off x="7977530" y="4835136"/>
            <a:ext cx="599974" cy="572078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/>
            </a:stretch>
          </a:blip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5560EA-2538-DAE1-54F5-FE1F05B9CFD5}"/>
              </a:ext>
            </a:extLst>
          </p:cNvPr>
          <p:cNvSpPr txBox="1"/>
          <p:nvPr/>
        </p:nvSpPr>
        <p:spPr>
          <a:xfrm>
            <a:off x="1645468" y="4764168"/>
            <a:ext cx="21026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Services offered free of charge and no insurance necessary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76351F-A18D-A573-9765-70B807F181AD}"/>
              </a:ext>
            </a:extLst>
          </p:cNvPr>
          <p:cNvSpPr txBox="1"/>
          <p:nvPr/>
        </p:nvSpPr>
        <p:spPr>
          <a:xfrm>
            <a:off x="5288180" y="5038228"/>
            <a:ext cx="1868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time limits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0EEB7A-AB36-CEBA-4B2A-EC76434E8121}"/>
              </a:ext>
            </a:extLst>
          </p:cNvPr>
          <p:cNvSpPr txBox="1"/>
          <p:nvPr/>
        </p:nvSpPr>
        <p:spPr>
          <a:xfrm>
            <a:off x="8996410" y="4930058"/>
            <a:ext cx="18689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 tolerance for challenging behaviors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4"/>
          <p:cNvSpPr/>
          <p:nvPr/>
        </p:nvSpPr>
        <p:spPr>
          <a:xfrm rot="-2700000" flipH="1">
            <a:off x="-376156" y="-253670"/>
            <a:ext cx="1827638" cy="1376989"/>
          </a:xfrm>
          <a:custGeom>
            <a:avLst/>
            <a:gdLst/>
            <a:ahLst/>
            <a:cxnLst/>
            <a:rect l="l" t="t" r="r" b="b"/>
            <a:pathLst>
              <a:path w="1827638" h="1376989" extrusionOk="0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4"/>
          <p:cNvSpPr/>
          <p:nvPr/>
        </p:nvSpPr>
        <p:spPr>
          <a:xfrm rot="-27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4"/>
          <p:cNvSpPr/>
          <p:nvPr/>
        </p:nvSpPr>
        <p:spPr>
          <a:xfrm rot="-27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4"/>
          <p:cNvSpPr/>
          <p:nvPr/>
        </p:nvSpPr>
        <p:spPr>
          <a:xfrm rot="10800000" flipH="1">
            <a:off x="9356643" y="0"/>
            <a:ext cx="2835357" cy="1480837"/>
          </a:xfrm>
          <a:custGeom>
            <a:avLst/>
            <a:gdLst/>
            <a:ahLst/>
            <a:cxnLst/>
            <a:rect l="l" t="t" r="r" b="b"/>
            <a:pathLst>
              <a:path w="2835357" h="1480837" extrusionOk="0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4"/>
          <p:cNvSpPr/>
          <p:nvPr/>
        </p:nvSpPr>
        <p:spPr>
          <a:xfrm flipH="1">
            <a:off x="7976344" y="6115501"/>
            <a:ext cx="1494513" cy="742499"/>
          </a:xfrm>
          <a:prstGeom prst="triangle">
            <a:avLst>
              <a:gd name="adj" fmla="val 50000"/>
            </a:avLst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4"/>
          <p:cNvSpPr/>
          <p:nvPr/>
        </p:nvSpPr>
        <p:spPr>
          <a:xfrm flipH="1">
            <a:off x="7604080" y="6453143"/>
            <a:ext cx="814903" cy="404857"/>
          </a:xfrm>
          <a:prstGeom prst="triangle">
            <a:avLst>
              <a:gd name="adj" fmla="val 50000"/>
            </a:avLst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5" name="Google Shape;285;p4"/>
          <p:cNvGrpSpPr/>
          <p:nvPr/>
        </p:nvGrpSpPr>
        <p:grpSpPr>
          <a:xfrm>
            <a:off x="382772" y="489098"/>
            <a:ext cx="11344940" cy="5856143"/>
            <a:chOff x="0" y="0"/>
            <a:chExt cx="11344940" cy="5856143"/>
          </a:xfrm>
        </p:grpSpPr>
        <p:sp>
          <p:nvSpPr>
            <p:cNvPr id="286" name="Google Shape;286;p4"/>
            <p:cNvSpPr/>
            <p:nvPr/>
          </p:nvSpPr>
          <p:spPr>
            <a:xfrm>
              <a:off x="0" y="0"/>
              <a:ext cx="11344940" cy="5687865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4"/>
            <p:cNvSpPr txBox="1"/>
            <p:nvPr/>
          </p:nvSpPr>
          <p:spPr>
            <a:xfrm>
              <a:off x="0" y="0"/>
              <a:ext cx="11344940" cy="30714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2925" tIns="312925" rIns="312925" bIns="3129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400"/>
                <a:buFont typeface="Calibri"/>
                <a:buNone/>
              </a:pPr>
              <a:r>
                <a:rPr lang="en-US" sz="44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Re-entry and recovery center services include:</a:t>
              </a:r>
              <a:endPara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4"/>
            <p:cNvSpPr/>
            <p:nvPr/>
          </p:nvSpPr>
          <p:spPr>
            <a:xfrm>
              <a:off x="0" y="2957689"/>
              <a:ext cx="2836235" cy="2616417"/>
            </a:xfrm>
            <a:prstGeom prst="rect">
              <a:avLst/>
            </a:prstGeom>
            <a:solidFill>
              <a:srgbClr val="F7D5CB">
                <a:alpha val="89411"/>
              </a:srgbClr>
            </a:solidFill>
            <a:ln w="12700" cap="flat" cmpd="sng">
              <a:solidFill>
                <a:srgbClr val="F7D5CB">
                  <a:alpha val="89411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4"/>
            <p:cNvSpPr txBox="1"/>
            <p:nvPr/>
          </p:nvSpPr>
          <p:spPr>
            <a:xfrm>
              <a:off x="0" y="2957689"/>
              <a:ext cx="2836235" cy="26164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5125" tIns="24125" rIns="135125" bIns="24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rPr lang="en-US" sz="1900" b="1" i="0" u="none" strike="noStrike" cap="non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Community reentry planning, coordination and support for people transitioning out of incarceration</a:t>
              </a:r>
              <a:endParaRPr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4"/>
            <p:cNvSpPr/>
            <p:nvPr/>
          </p:nvSpPr>
          <p:spPr>
            <a:xfrm>
              <a:off x="2836235" y="2957689"/>
              <a:ext cx="2836235" cy="2616417"/>
            </a:xfrm>
            <a:prstGeom prst="rect">
              <a:avLst/>
            </a:prstGeom>
            <a:solidFill>
              <a:srgbClr val="E0E0E0">
                <a:alpha val="89411"/>
              </a:srgbClr>
            </a:solidFill>
            <a:ln w="12700" cap="flat" cmpd="sng">
              <a:solidFill>
                <a:srgbClr val="E0E0E0">
                  <a:alpha val="89411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4"/>
            <p:cNvSpPr txBox="1"/>
            <p:nvPr/>
          </p:nvSpPr>
          <p:spPr>
            <a:xfrm>
              <a:off x="2836235" y="2957689"/>
              <a:ext cx="2836235" cy="26164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5125" tIns="24125" rIns="135125" bIns="24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rPr lang="en-US" sz="1900" b="1" i="0" u="none" strike="noStrike" cap="non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Continuous case management including during periods of incarceration to maintain connection and facilitate successful reentry, continuity of drug treatment and coordination of services</a:t>
              </a:r>
              <a:endParaRPr sz="19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4"/>
            <p:cNvSpPr/>
            <p:nvPr/>
          </p:nvSpPr>
          <p:spPr>
            <a:xfrm>
              <a:off x="5672470" y="2957689"/>
              <a:ext cx="2836235" cy="2616417"/>
            </a:xfrm>
            <a:prstGeom prst="rect">
              <a:avLst/>
            </a:prstGeom>
            <a:solidFill>
              <a:srgbClr val="FFE8CA">
                <a:alpha val="89411"/>
              </a:srgbClr>
            </a:solidFill>
            <a:ln w="12700" cap="flat" cmpd="sng">
              <a:solidFill>
                <a:srgbClr val="FFE8CA">
                  <a:alpha val="89411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4"/>
            <p:cNvSpPr txBox="1"/>
            <p:nvPr/>
          </p:nvSpPr>
          <p:spPr>
            <a:xfrm>
              <a:off x="5672470" y="2957689"/>
              <a:ext cx="2836235" cy="26164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5125" tIns="24125" rIns="135125" bIns="24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 b="1" i="0" u="none" strike="noStrike" cap="non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Support in successfully complying with legal mandates including mandatory court hearing attendance, supervision requirements, treatment court requirements, protection orders and sex offender registries</a:t>
              </a:r>
              <a:endParaRPr sz="19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4"/>
            <p:cNvSpPr/>
            <p:nvPr/>
          </p:nvSpPr>
          <p:spPr>
            <a:xfrm>
              <a:off x="8508705" y="2957689"/>
              <a:ext cx="2836235" cy="2616417"/>
            </a:xfrm>
            <a:prstGeom prst="rect">
              <a:avLst/>
            </a:prstGeom>
            <a:solidFill>
              <a:srgbClr val="CFDEEF">
                <a:alpha val="89411"/>
              </a:srgbClr>
            </a:solidFill>
            <a:ln w="12700" cap="flat" cmpd="sng">
              <a:solidFill>
                <a:srgbClr val="CFDEEF">
                  <a:alpha val="89411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4"/>
            <p:cNvSpPr txBox="1"/>
            <p:nvPr/>
          </p:nvSpPr>
          <p:spPr>
            <a:xfrm>
              <a:off x="8508704" y="3239726"/>
              <a:ext cx="2836235" cy="26164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5125" tIns="24125" rIns="135125" bIns="24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rPr lang="en-US" sz="1900" b="1" i="0" u="none" strike="noStrike" cap="non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Service coordination and systems advocacy</a:t>
              </a:r>
              <a:endParaRPr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5"/>
          <p:cNvPicPr preferRelativeResize="0"/>
          <p:nvPr/>
        </p:nvPicPr>
        <p:blipFill rotWithShape="1">
          <a:blip r:embed="rId3">
            <a:alphaModFix amt="25000"/>
          </a:blip>
          <a:srcRect t="16044"/>
          <a:stretch/>
        </p:blipFill>
        <p:spPr>
          <a:xfrm>
            <a:off x="20" y="-620879"/>
            <a:ext cx="12191980" cy="68579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5" name="Google Shape;345;p5"/>
          <p:cNvGrpSpPr/>
          <p:nvPr/>
        </p:nvGrpSpPr>
        <p:grpSpPr>
          <a:xfrm>
            <a:off x="976906" y="-75340"/>
            <a:ext cx="10515600" cy="6312451"/>
            <a:chOff x="0" y="-436641"/>
            <a:chExt cx="10515600" cy="6312451"/>
          </a:xfrm>
        </p:grpSpPr>
        <p:cxnSp>
          <p:nvCxnSpPr>
            <p:cNvPr id="346" name="Google Shape;346;p5"/>
            <p:cNvCxnSpPr/>
            <p:nvPr/>
          </p:nvCxnSpPr>
          <p:spPr>
            <a:xfrm>
              <a:off x="0" y="2870"/>
              <a:ext cx="10515600" cy="0"/>
            </a:xfrm>
            <a:prstGeom prst="straightConnector1">
              <a:avLst/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47" name="Google Shape;347;p5"/>
            <p:cNvSpPr/>
            <p:nvPr/>
          </p:nvSpPr>
          <p:spPr>
            <a:xfrm>
              <a:off x="0" y="2870"/>
              <a:ext cx="2103120" cy="58729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5"/>
            <p:cNvSpPr txBox="1"/>
            <p:nvPr/>
          </p:nvSpPr>
          <p:spPr>
            <a:xfrm>
              <a:off x="0" y="2870"/>
              <a:ext cx="2103120" cy="58729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Additional re-entry and recovery services include:</a:t>
              </a: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2260854" y="28177"/>
              <a:ext cx="8254746" cy="5061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5"/>
            <p:cNvSpPr txBox="1"/>
            <p:nvPr/>
          </p:nvSpPr>
          <p:spPr>
            <a:xfrm>
              <a:off x="2103120" y="-34825"/>
              <a:ext cx="8309334" cy="5590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Support in accessing and retaining healthcare &amp; following healthcare recommendations </a:t>
              </a:r>
              <a:endParaRPr dirty="0"/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51" name="Google Shape;351;p5"/>
            <p:cNvCxnSpPr/>
            <p:nvPr/>
          </p:nvCxnSpPr>
          <p:spPr>
            <a:xfrm>
              <a:off x="2103120" y="534317"/>
              <a:ext cx="8412480" cy="0"/>
            </a:xfrm>
            <a:prstGeom prst="straightConnector1">
              <a:avLst/>
            </a:prstGeom>
            <a:solidFill>
              <a:schemeClr val="accent2"/>
            </a:solidFill>
            <a:ln w="12700" cap="flat" cmpd="sng">
              <a:solidFill>
                <a:srgbClr val="F5CBBC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52" name="Google Shape;352;p5"/>
            <p:cNvSpPr/>
            <p:nvPr/>
          </p:nvSpPr>
          <p:spPr>
            <a:xfrm>
              <a:off x="2260854" y="559624"/>
              <a:ext cx="8254746" cy="5061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5"/>
            <p:cNvSpPr txBox="1"/>
            <p:nvPr/>
          </p:nvSpPr>
          <p:spPr>
            <a:xfrm>
              <a:off x="2133600" y="-436641"/>
              <a:ext cx="8254746" cy="5061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	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54" name="Google Shape;354;p5"/>
            <p:cNvCxnSpPr/>
            <p:nvPr/>
          </p:nvCxnSpPr>
          <p:spPr>
            <a:xfrm>
              <a:off x="2103120" y="1065763"/>
              <a:ext cx="8412480" cy="0"/>
            </a:xfrm>
            <a:prstGeom prst="straightConnector1">
              <a:avLst/>
            </a:prstGeom>
            <a:solidFill>
              <a:schemeClr val="accent2"/>
            </a:solidFill>
            <a:ln w="12700" cap="flat" cmpd="sng">
              <a:solidFill>
                <a:srgbClr val="F5CBBC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55" name="Google Shape;355;p5"/>
            <p:cNvSpPr/>
            <p:nvPr/>
          </p:nvSpPr>
          <p:spPr>
            <a:xfrm>
              <a:off x="2260854" y="1091070"/>
              <a:ext cx="8254746" cy="5061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5"/>
            <p:cNvSpPr txBox="1"/>
            <p:nvPr/>
          </p:nvSpPr>
          <p:spPr>
            <a:xfrm>
              <a:off x="2260854" y="1091070"/>
              <a:ext cx="8254746" cy="5061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57" name="Google Shape;357;p5"/>
            <p:cNvCxnSpPr/>
            <p:nvPr/>
          </p:nvCxnSpPr>
          <p:spPr>
            <a:xfrm>
              <a:off x="2103120" y="1597210"/>
              <a:ext cx="8412480" cy="0"/>
            </a:xfrm>
            <a:prstGeom prst="straightConnector1">
              <a:avLst/>
            </a:prstGeom>
            <a:solidFill>
              <a:schemeClr val="accent2"/>
            </a:solidFill>
            <a:ln w="12700" cap="flat" cmpd="sng">
              <a:solidFill>
                <a:srgbClr val="F5CBBC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58" name="Google Shape;358;p5"/>
            <p:cNvSpPr/>
            <p:nvPr/>
          </p:nvSpPr>
          <p:spPr>
            <a:xfrm>
              <a:off x="2260854" y="1622517"/>
              <a:ext cx="8254746" cy="5061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5"/>
            <p:cNvSpPr txBox="1"/>
            <p:nvPr/>
          </p:nvSpPr>
          <p:spPr>
            <a:xfrm>
              <a:off x="2260854" y="1622517"/>
              <a:ext cx="8254746" cy="5061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60" name="Google Shape;360;p5"/>
            <p:cNvCxnSpPr/>
            <p:nvPr/>
          </p:nvCxnSpPr>
          <p:spPr>
            <a:xfrm>
              <a:off x="2103120" y="2128656"/>
              <a:ext cx="8412480" cy="0"/>
            </a:xfrm>
            <a:prstGeom prst="straightConnector1">
              <a:avLst/>
            </a:prstGeom>
            <a:solidFill>
              <a:schemeClr val="accent2"/>
            </a:solidFill>
            <a:ln w="12700" cap="flat" cmpd="sng">
              <a:solidFill>
                <a:srgbClr val="F5CBBC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61" name="Google Shape;361;p5"/>
            <p:cNvSpPr/>
            <p:nvPr/>
          </p:nvSpPr>
          <p:spPr>
            <a:xfrm>
              <a:off x="2260854" y="2153963"/>
              <a:ext cx="8254746" cy="5061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5"/>
            <p:cNvSpPr txBox="1"/>
            <p:nvPr/>
          </p:nvSpPr>
          <p:spPr>
            <a:xfrm>
              <a:off x="2260854" y="2153963"/>
              <a:ext cx="8254746" cy="5061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63" name="Google Shape;363;p5"/>
            <p:cNvCxnSpPr/>
            <p:nvPr/>
          </p:nvCxnSpPr>
          <p:spPr>
            <a:xfrm>
              <a:off x="2103120" y="2660103"/>
              <a:ext cx="8412480" cy="0"/>
            </a:xfrm>
            <a:prstGeom prst="straightConnector1">
              <a:avLst/>
            </a:prstGeom>
            <a:solidFill>
              <a:schemeClr val="accent2"/>
            </a:solidFill>
            <a:ln w="12700" cap="flat" cmpd="sng">
              <a:solidFill>
                <a:srgbClr val="F5CBBC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64" name="Google Shape;364;p5"/>
            <p:cNvSpPr/>
            <p:nvPr/>
          </p:nvSpPr>
          <p:spPr>
            <a:xfrm>
              <a:off x="2260854" y="2685410"/>
              <a:ext cx="8254746" cy="5061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5"/>
            <p:cNvSpPr txBox="1"/>
            <p:nvPr/>
          </p:nvSpPr>
          <p:spPr>
            <a:xfrm>
              <a:off x="767334" y="3693695"/>
              <a:ext cx="8254746" cy="5061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66" name="Google Shape;366;p5"/>
            <p:cNvCxnSpPr/>
            <p:nvPr/>
          </p:nvCxnSpPr>
          <p:spPr>
            <a:xfrm>
              <a:off x="2103120" y="3191550"/>
              <a:ext cx="8412480" cy="0"/>
            </a:xfrm>
            <a:prstGeom prst="straightConnector1">
              <a:avLst/>
            </a:prstGeom>
            <a:solidFill>
              <a:schemeClr val="accent2"/>
            </a:solidFill>
            <a:ln w="12700" cap="flat" cmpd="sng">
              <a:solidFill>
                <a:srgbClr val="F5CBBC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67" name="Google Shape;367;p5"/>
            <p:cNvSpPr/>
            <p:nvPr/>
          </p:nvSpPr>
          <p:spPr>
            <a:xfrm>
              <a:off x="2260854" y="3216856"/>
              <a:ext cx="8254746" cy="5061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5"/>
            <p:cNvSpPr txBox="1"/>
            <p:nvPr/>
          </p:nvSpPr>
          <p:spPr>
            <a:xfrm>
              <a:off x="2103120" y="3249856"/>
              <a:ext cx="8254746" cy="5061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Help with housing, employment, transportation, and other basic needs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69" name="Google Shape;369;p5"/>
            <p:cNvCxnSpPr/>
            <p:nvPr/>
          </p:nvCxnSpPr>
          <p:spPr>
            <a:xfrm>
              <a:off x="2103120" y="3722996"/>
              <a:ext cx="8412480" cy="0"/>
            </a:xfrm>
            <a:prstGeom prst="straightConnector1">
              <a:avLst/>
            </a:prstGeom>
            <a:solidFill>
              <a:schemeClr val="accent2"/>
            </a:solidFill>
            <a:ln w="12700" cap="flat" cmpd="sng">
              <a:solidFill>
                <a:srgbClr val="F5CBBC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70" name="Google Shape;370;p5"/>
            <p:cNvSpPr/>
            <p:nvPr/>
          </p:nvSpPr>
          <p:spPr>
            <a:xfrm>
              <a:off x="2260854" y="3748303"/>
              <a:ext cx="8254746" cy="5061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5"/>
            <p:cNvSpPr txBox="1"/>
            <p:nvPr/>
          </p:nvSpPr>
          <p:spPr>
            <a:xfrm>
              <a:off x="2138179" y="3748302"/>
              <a:ext cx="8254746" cy="5061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Community outreach services	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72" name="Google Shape;372;p5"/>
            <p:cNvCxnSpPr/>
            <p:nvPr/>
          </p:nvCxnSpPr>
          <p:spPr>
            <a:xfrm>
              <a:off x="2103120" y="4254443"/>
              <a:ext cx="8412480" cy="0"/>
            </a:xfrm>
            <a:prstGeom prst="straightConnector1">
              <a:avLst/>
            </a:prstGeom>
            <a:solidFill>
              <a:schemeClr val="accent2"/>
            </a:solidFill>
            <a:ln w="12700" cap="flat" cmpd="sng">
              <a:solidFill>
                <a:srgbClr val="F5CBBC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73" name="Google Shape;373;p5"/>
            <p:cNvSpPr/>
            <p:nvPr/>
          </p:nvSpPr>
          <p:spPr>
            <a:xfrm>
              <a:off x="2260854" y="4279750"/>
              <a:ext cx="8254746" cy="5061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5"/>
            <p:cNvSpPr txBox="1"/>
            <p:nvPr/>
          </p:nvSpPr>
          <p:spPr>
            <a:xfrm>
              <a:off x="2260854" y="4279750"/>
              <a:ext cx="8254746" cy="5061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75" name="Google Shape;375;p5"/>
            <p:cNvCxnSpPr/>
            <p:nvPr/>
          </p:nvCxnSpPr>
          <p:spPr>
            <a:xfrm>
              <a:off x="2103120" y="4785889"/>
              <a:ext cx="8412480" cy="0"/>
            </a:xfrm>
            <a:prstGeom prst="straightConnector1">
              <a:avLst/>
            </a:prstGeom>
            <a:solidFill>
              <a:schemeClr val="accent2"/>
            </a:solidFill>
            <a:ln w="12700" cap="flat" cmpd="sng">
              <a:solidFill>
                <a:srgbClr val="F5CBBC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76" name="Google Shape;376;p5"/>
            <p:cNvSpPr/>
            <p:nvPr/>
          </p:nvSpPr>
          <p:spPr>
            <a:xfrm>
              <a:off x="2260854" y="4811196"/>
              <a:ext cx="8254746" cy="5061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5"/>
            <p:cNvSpPr txBox="1"/>
            <p:nvPr/>
          </p:nvSpPr>
          <p:spPr>
            <a:xfrm>
              <a:off x="1728116" y="4772180"/>
              <a:ext cx="8254746" cy="5061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78" name="Google Shape;378;p5"/>
            <p:cNvCxnSpPr/>
            <p:nvPr/>
          </p:nvCxnSpPr>
          <p:spPr>
            <a:xfrm>
              <a:off x="2103120" y="5317336"/>
              <a:ext cx="8412480" cy="0"/>
            </a:xfrm>
            <a:prstGeom prst="straightConnector1">
              <a:avLst/>
            </a:prstGeom>
            <a:solidFill>
              <a:schemeClr val="accent2"/>
            </a:solidFill>
            <a:ln w="12700" cap="flat" cmpd="sng">
              <a:solidFill>
                <a:srgbClr val="F5CBBC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79" name="Google Shape;379;p5"/>
            <p:cNvSpPr/>
            <p:nvPr/>
          </p:nvSpPr>
          <p:spPr>
            <a:xfrm>
              <a:off x="2260854" y="5342643"/>
              <a:ext cx="8254746" cy="5061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5"/>
            <p:cNvSpPr txBox="1"/>
            <p:nvPr/>
          </p:nvSpPr>
          <p:spPr>
            <a:xfrm>
              <a:off x="2260854" y="5342643"/>
              <a:ext cx="8254746" cy="5061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81" name="Google Shape;381;p5"/>
            <p:cNvCxnSpPr/>
            <p:nvPr/>
          </p:nvCxnSpPr>
          <p:spPr>
            <a:xfrm>
              <a:off x="2103120" y="5848782"/>
              <a:ext cx="8412480" cy="0"/>
            </a:xfrm>
            <a:prstGeom prst="straightConnector1">
              <a:avLst/>
            </a:prstGeom>
            <a:solidFill>
              <a:schemeClr val="accent2"/>
            </a:solidFill>
            <a:ln w="12700" cap="flat" cmpd="sng">
              <a:solidFill>
                <a:srgbClr val="F5CBBC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82" name="Google Shape;382;p5"/>
          <p:cNvSpPr txBox="1"/>
          <p:nvPr/>
        </p:nvSpPr>
        <p:spPr>
          <a:xfrm>
            <a:off x="3031527" y="913270"/>
            <a:ext cx="8357833" cy="589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Medical support and advocacy (accompanying to the ED, hospital visits, helping problem solve and increase retention)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A6C8BB-A2C3-812D-085E-A02E332A2CC1}"/>
              </a:ext>
            </a:extLst>
          </p:cNvPr>
          <p:cNvSpPr txBox="1"/>
          <p:nvPr/>
        </p:nvSpPr>
        <p:spPr>
          <a:xfrm>
            <a:off x="3034806" y="1393728"/>
            <a:ext cx="8354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MOUD and PCP telehealth appointment support (providing space at our center for people to access telehealth)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1C1382-D984-825C-4E7F-11817180E724}"/>
              </a:ext>
            </a:extLst>
          </p:cNvPr>
          <p:cNvSpPr txBox="1"/>
          <p:nvPr/>
        </p:nvSpPr>
        <p:spPr>
          <a:xfrm>
            <a:off x="3034807" y="2060637"/>
            <a:ext cx="6766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Relapse prevention, relapse response, and recovery stabilization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7DD6A9-0E8C-6ACB-8332-42F26FAFD591}"/>
              </a:ext>
            </a:extLst>
          </p:cNvPr>
          <p:cNvSpPr txBox="1"/>
          <p:nvPr/>
        </p:nvSpPr>
        <p:spPr>
          <a:xfrm>
            <a:off x="3034806" y="2960339"/>
            <a:ext cx="8330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Treatment coordination and treatment retention support (taking people to 1</a:t>
            </a:r>
            <a:r>
              <a:rPr lang="en-US" sz="1800" baseline="30000" dirty="0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st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 day at the clinic, transportation to inpatient treatment)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D4DD4C-5F68-58AC-4432-18B163BC71EE}"/>
              </a:ext>
            </a:extLst>
          </p:cNvPr>
          <p:cNvSpPr txBox="1"/>
          <p:nvPr/>
        </p:nvSpPr>
        <p:spPr>
          <a:xfrm>
            <a:off x="3057417" y="4721728"/>
            <a:ext cx="6766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Housing search and housing retention support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245437-199E-FAD8-A847-47853156E916}"/>
              </a:ext>
            </a:extLst>
          </p:cNvPr>
          <p:cNvSpPr txBox="1"/>
          <p:nvPr/>
        </p:nvSpPr>
        <p:spPr>
          <a:xfrm>
            <a:off x="3013497" y="5239009"/>
            <a:ext cx="6766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Peer support groups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F71C91-EDA2-103E-A038-E0F9BEDC9E5F}"/>
              </a:ext>
            </a:extLst>
          </p:cNvPr>
          <p:cNvSpPr txBox="1"/>
          <p:nvPr/>
        </p:nvSpPr>
        <p:spPr>
          <a:xfrm>
            <a:off x="3031527" y="5772879"/>
            <a:ext cx="6766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Basic needs assistance (transportation, food, clothing, cell phone)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76E4BF-F3F8-4593-59F7-635C5099E301}"/>
              </a:ext>
            </a:extLst>
          </p:cNvPr>
          <p:cNvSpPr txBox="1"/>
          <p:nvPr/>
        </p:nvSpPr>
        <p:spPr>
          <a:xfrm>
            <a:off x="3034807" y="2557795"/>
            <a:ext cx="6766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Substance use and mental health crisis services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482ec0dd03_0_8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g2482ec0dd03_0_80"/>
          <p:cNvSpPr/>
          <p:nvPr/>
        </p:nvSpPr>
        <p:spPr>
          <a:xfrm rot="-2700000" flipH="1">
            <a:off x="-376156" y="-253670"/>
            <a:ext cx="1827638" cy="1376989"/>
          </a:xfrm>
          <a:custGeom>
            <a:avLst/>
            <a:gdLst/>
            <a:ahLst/>
            <a:cxnLst/>
            <a:rect l="l" t="t" r="r" b="b"/>
            <a:pathLst>
              <a:path w="1827638" h="1376989" extrusionOk="0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g2482ec0dd03_0_80"/>
          <p:cNvSpPr/>
          <p:nvPr/>
        </p:nvSpPr>
        <p:spPr>
          <a:xfrm rot="-27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g2482ec0dd03_0_80"/>
          <p:cNvSpPr/>
          <p:nvPr/>
        </p:nvSpPr>
        <p:spPr>
          <a:xfrm rot="-27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g2482ec0dd03_0_80"/>
          <p:cNvSpPr/>
          <p:nvPr/>
        </p:nvSpPr>
        <p:spPr>
          <a:xfrm rot="10800000" flipH="1">
            <a:off x="9356643" y="0"/>
            <a:ext cx="2835357" cy="1480837"/>
          </a:xfrm>
          <a:custGeom>
            <a:avLst/>
            <a:gdLst/>
            <a:ahLst/>
            <a:cxnLst/>
            <a:rect l="l" t="t" r="r" b="b"/>
            <a:pathLst>
              <a:path w="2835357" h="1480837" extrusionOk="0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g2482ec0dd03_0_80"/>
          <p:cNvSpPr/>
          <p:nvPr/>
        </p:nvSpPr>
        <p:spPr>
          <a:xfrm flipH="1">
            <a:off x="7976344" y="6115501"/>
            <a:ext cx="1494513" cy="742499"/>
          </a:xfrm>
          <a:prstGeom prst="triangle">
            <a:avLst>
              <a:gd name="adj" fmla="val 50000"/>
            </a:avLst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g2482ec0dd03_0_80"/>
          <p:cNvSpPr/>
          <p:nvPr/>
        </p:nvSpPr>
        <p:spPr>
          <a:xfrm flipH="1">
            <a:off x="7604080" y="6453143"/>
            <a:ext cx="814903" cy="404857"/>
          </a:xfrm>
          <a:prstGeom prst="triangle">
            <a:avLst>
              <a:gd name="adj" fmla="val 50000"/>
            </a:avLst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g2482ec0dd03_0_80"/>
          <p:cNvSpPr txBox="1">
            <a:spLocks noGrp="1"/>
          </p:cNvSpPr>
          <p:nvPr>
            <p:ph type="title"/>
          </p:nvPr>
        </p:nvSpPr>
        <p:spPr>
          <a:xfrm>
            <a:off x="914400" y="365125"/>
            <a:ext cx="10439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Unusually comprehensive case management services </a:t>
            </a:r>
            <a:endParaRPr dirty="0"/>
          </a:p>
        </p:txBody>
      </p:sp>
      <p:grpSp>
        <p:nvGrpSpPr>
          <p:cNvPr id="308" name="Google Shape;308;g2482ec0dd03_0_80"/>
          <p:cNvGrpSpPr/>
          <p:nvPr/>
        </p:nvGrpSpPr>
        <p:grpSpPr>
          <a:xfrm>
            <a:off x="530293" y="1598366"/>
            <a:ext cx="11261054" cy="3565418"/>
            <a:chOff x="2208" y="1405730"/>
            <a:chExt cx="11261054" cy="3565418"/>
          </a:xfrm>
        </p:grpSpPr>
        <p:sp>
          <p:nvSpPr>
            <p:cNvPr id="309" name="Google Shape;309;g2482ec0dd03_0_80"/>
            <p:cNvSpPr/>
            <p:nvPr/>
          </p:nvSpPr>
          <p:spPr>
            <a:xfrm>
              <a:off x="5909" y="1477611"/>
              <a:ext cx="671179" cy="67117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g2482ec0dd03_0_80"/>
            <p:cNvSpPr/>
            <p:nvPr/>
          </p:nvSpPr>
          <p:spPr>
            <a:xfrm>
              <a:off x="5909" y="2295922"/>
              <a:ext cx="1917656" cy="14565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g2482ec0dd03_0_80"/>
            <p:cNvSpPr txBox="1"/>
            <p:nvPr/>
          </p:nvSpPr>
          <p:spPr>
            <a:xfrm>
              <a:off x="5909" y="2295922"/>
              <a:ext cx="1917656" cy="14565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Parenting support and support navigating the DCF system </a:t>
              </a:r>
              <a:endParaRPr/>
            </a:p>
          </p:txBody>
        </p:sp>
        <p:sp>
          <p:nvSpPr>
            <p:cNvPr id="312" name="Google Shape;312;g2482ec0dd03_0_80"/>
            <p:cNvSpPr/>
            <p:nvPr/>
          </p:nvSpPr>
          <p:spPr>
            <a:xfrm>
              <a:off x="2208" y="3313264"/>
              <a:ext cx="1917656" cy="10783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g2482ec0dd03_0_80"/>
            <p:cNvSpPr txBox="1"/>
            <p:nvPr/>
          </p:nvSpPr>
          <p:spPr>
            <a:xfrm>
              <a:off x="2208" y="3313264"/>
              <a:ext cx="1917656" cy="10783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Family court and team meeting attendance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385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Systems advocacy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385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Scheduled visitation coordination and help with transportation</a:t>
              </a:r>
              <a:endParaRPr/>
            </a:p>
          </p:txBody>
        </p:sp>
        <p:sp>
          <p:nvSpPr>
            <p:cNvPr id="314" name="Google Shape;314;g2482ec0dd03_0_80"/>
            <p:cNvSpPr/>
            <p:nvPr/>
          </p:nvSpPr>
          <p:spPr>
            <a:xfrm>
              <a:off x="2422511" y="1405730"/>
              <a:ext cx="671179" cy="671179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5" name="Google Shape;315;g2482ec0dd03_0_80"/>
            <p:cNvSpPr/>
            <p:nvPr/>
          </p:nvSpPr>
          <p:spPr>
            <a:xfrm>
              <a:off x="2259155" y="2224041"/>
              <a:ext cx="2244367" cy="14565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g2482ec0dd03_0_80"/>
            <p:cNvSpPr txBox="1"/>
            <p:nvPr/>
          </p:nvSpPr>
          <p:spPr>
            <a:xfrm>
              <a:off x="2259155" y="2224041"/>
              <a:ext cx="2244367" cy="14565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Drop-In case management and crisis support (some programs offer peer drop-in services, but on demand case management and crisis support is not common)</a:t>
              </a:r>
              <a:endParaRPr/>
            </a:p>
          </p:txBody>
        </p:sp>
        <p:sp>
          <p:nvSpPr>
            <p:cNvPr id="317" name="Google Shape;317;g2482ec0dd03_0_80"/>
            <p:cNvSpPr/>
            <p:nvPr/>
          </p:nvSpPr>
          <p:spPr>
            <a:xfrm>
              <a:off x="2422511" y="3748993"/>
              <a:ext cx="1917656" cy="12221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g2482ec0dd03_0_80"/>
            <p:cNvSpPr txBox="1"/>
            <p:nvPr/>
          </p:nvSpPr>
          <p:spPr>
            <a:xfrm>
              <a:off x="2422511" y="3748993"/>
              <a:ext cx="1917656" cy="12221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Clients often drop-in in crisis and needing emergency help with medical care, MOUD treatment, housing and basic needs, etc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385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Snacks, Hats, Gloves, Socks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385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Accompaniment and support going to the emergency room, hospital visits for clients with endocarditis and serious infections</a:t>
              </a:r>
              <a:endParaRPr/>
            </a:p>
          </p:txBody>
        </p:sp>
        <p:sp>
          <p:nvSpPr>
            <p:cNvPr id="319" name="Google Shape;319;g2482ec0dd03_0_80"/>
            <p:cNvSpPr/>
            <p:nvPr/>
          </p:nvSpPr>
          <p:spPr>
            <a:xfrm>
              <a:off x="4839113" y="1477611"/>
              <a:ext cx="671179" cy="671179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t="-3999" b="-3999"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g2482ec0dd03_0_80"/>
            <p:cNvSpPr/>
            <p:nvPr/>
          </p:nvSpPr>
          <p:spPr>
            <a:xfrm>
              <a:off x="4839113" y="2295922"/>
              <a:ext cx="1917656" cy="14565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g2482ec0dd03_0_80"/>
            <p:cNvSpPr txBox="1"/>
            <p:nvPr/>
          </p:nvSpPr>
          <p:spPr>
            <a:xfrm>
              <a:off x="4839113" y="2295922"/>
              <a:ext cx="1917656" cy="14565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Support with reentry planning and service coordination</a:t>
              </a:r>
              <a:endParaRPr dirty="0"/>
            </a:p>
          </p:txBody>
        </p:sp>
        <p:sp>
          <p:nvSpPr>
            <p:cNvPr id="322" name="Google Shape;322;g2482ec0dd03_0_80"/>
            <p:cNvSpPr/>
            <p:nvPr/>
          </p:nvSpPr>
          <p:spPr>
            <a:xfrm>
              <a:off x="4839113" y="3820874"/>
              <a:ext cx="1917656" cy="10783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g2482ec0dd03_0_80"/>
            <p:cNvSpPr/>
            <p:nvPr/>
          </p:nvSpPr>
          <p:spPr>
            <a:xfrm>
              <a:off x="7092360" y="1477611"/>
              <a:ext cx="671179" cy="671179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t="-3999" b="-3999"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g2482ec0dd03_0_80"/>
            <p:cNvSpPr/>
            <p:nvPr/>
          </p:nvSpPr>
          <p:spPr>
            <a:xfrm>
              <a:off x="7092360" y="2295922"/>
              <a:ext cx="1917656" cy="14565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g2482ec0dd03_0_80"/>
            <p:cNvSpPr txBox="1"/>
            <p:nvPr/>
          </p:nvSpPr>
          <p:spPr>
            <a:xfrm>
              <a:off x="7092360" y="2295922"/>
              <a:ext cx="1917656" cy="14565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Transportation directly from the facility to inpatient treatment or back to the community</a:t>
              </a:r>
              <a:endParaRPr/>
            </a:p>
          </p:txBody>
        </p:sp>
        <p:sp>
          <p:nvSpPr>
            <p:cNvPr id="326" name="Google Shape;326;g2482ec0dd03_0_80"/>
            <p:cNvSpPr/>
            <p:nvPr/>
          </p:nvSpPr>
          <p:spPr>
            <a:xfrm>
              <a:off x="7092360" y="3820874"/>
              <a:ext cx="1917656" cy="10783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g2482ec0dd03_0_80"/>
            <p:cNvSpPr/>
            <p:nvPr/>
          </p:nvSpPr>
          <p:spPr>
            <a:xfrm>
              <a:off x="9345606" y="1477611"/>
              <a:ext cx="671179" cy="671179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t="-3999" b="-3999"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g2482ec0dd03_0_80"/>
            <p:cNvSpPr/>
            <p:nvPr/>
          </p:nvSpPr>
          <p:spPr>
            <a:xfrm>
              <a:off x="9345606" y="2295922"/>
              <a:ext cx="1917656" cy="14565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g2482ec0dd03_0_80"/>
            <p:cNvSpPr txBox="1"/>
            <p:nvPr/>
          </p:nvSpPr>
          <p:spPr>
            <a:xfrm>
              <a:off x="9345606" y="2295922"/>
              <a:ext cx="1917656" cy="14565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b="1"/>
                <a:t>Support in</a:t>
              </a:r>
              <a:r>
                <a:rPr lang="en-US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filling critical and high-risk gaps (MOUD treatment, housing)</a:t>
              </a:r>
              <a:endParaRPr/>
            </a:p>
          </p:txBody>
        </p:sp>
        <p:sp>
          <p:nvSpPr>
            <p:cNvPr id="330" name="Google Shape;330;g2482ec0dd03_0_80"/>
            <p:cNvSpPr/>
            <p:nvPr/>
          </p:nvSpPr>
          <p:spPr>
            <a:xfrm>
              <a:off x="9345606" y="3820874"/>
              <a:ext cx="1917656" cy="10783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3C6E7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  <a:effectLst/>
      </p:bgPr>
    </p:bg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4"/>
          <p:cNvSpPr/>
          <p:nvPr/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34"/>
          <p:cNvSpPr txBox="1"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000">
                <a:solidFill>
                  <a:srgbClr val="FFFFFF"/>
                </a:solidFill>
              </a:rPr>
              <a:t>Overdose Prevention</a:t>
            </a:r>
            <a:br>
              <a:rPr lang="en-US" sz="4000">
                <a:solidFill>
                  <a:srgbClr val="FFFFFF"/>
                </a:solidFill>
              </a:rPr>
            </a:br>
            <a:r>
              <a:rPr lang="en-US" sz="4000">
                <a:solidFill>
                  <a:srgbClr val="FFFFFF"/>
                </a:solidFill>
              </a:rPr>
              <a:t>Services</a:t>
            </a:r>
            <a:endParaRPr/>
          </a:p>
        </p:txBody>
      </p:sp>
      <p:sp>
        <p:nvSpPr>
          <p:cNvPr id="337" name="Google Shape;337;p34"/>
          <p:cNvSpPr txBox="1">
            <a:spLocks noGrp="1"/>
          </p:cNvSpPr>
          <p:nvPr>
            <p:ph type="body" idx="1"/>
          </p:nvPr>
        </p:nvSpPr>
        <p:spPr>
          <a:xfrm>
            <a:off x="4380855" y="1412489"/>
            <a:ext cx="3427283" cy="436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1800" b="1" dirty="0"/>
              <a:t>Naloxone distribution and training</a:t>
            </a:r>
            <a:endParaRPr sz="1800" b="1"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b="1" dirty="0"/>
              <a:t>Fentanyl and Xylazine test strip distribution and education</a:t>
            </a:r>
            <a:endParaRPr sz="1800" b="1"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b="1" dirty="0"/>
              <a:t>Harm reduction support</a:t>
            </a:r>
            <a:endParaRPr sz="1800" b="1"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b="1" dirty="0"/>
              <a:t>Drug treatment options counseling and referral</a:t>
            </a:r>
            <a:endParaRPr sz="1800" b="1"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b="1" dirty="0"/>
              <a:t>Picking people up directly from the facility upon release </a:t>
            </a:r>
            <a:endParaRPr sz="1800" b="1"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b="1" dirty="0"/>
              <a:t>Overdose prevention focused drug treatment with contingency management </a:t>
            </a:r>
            <a:endParaRPr sz="1800" b="1" dirty="0"/>
          </a:p>
        </p:txBody>
      </p:sp>
      <p:cxnSp>
        <p:nvCxnSpPr>
          <p:cNvPr id="338" name="Google Shape;338;p34"/>
          <p:cNvCxnSpPr/>
          <p:nvPr/>
        </p:nvCxnSpPr>
        <p:spPr>
          <a:xfrm>
            <a:off x="8129871" y="1412488"/>
            <a:ext cx="0" cy="3657600"/>
          </a:xfrm>
          <a:prstGeom prst="straightConnector1">
            <a:avLst/>
          </a:prstGeom>
          <a:noFill/>
          <a:ln w="127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9" name="Google Shape;339;p34"/>
          <p:cNvSpPr txBox="1">
            <a:spLocks noGrp="1"/>
          </p:cNvSpPr>
          <p:nvPr>
            <p:ph type="body" idx="2"/>
          </p:nvPr>
        </p:nvSpPr>
        <p:spPr>
          <a:xfrm>
            <a:off x="8451604" y="1412489"/>
            <a:ext cx="3197701" cy="436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1800" b="1" dirty="0"/>
              <a:t>Relapse prevention, relapse response and recovery stabilization</a:t>
            </a:r>
            <a:endParaRPr sz="1800" b="1"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b="1" dirty="0"/>
              <a:t>Support during all phases of the recovery process (including during periods of active use)</a:t>
            </a:r>
            <a:endParaRPr sz="1800" b="1"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b="1" dirty="0"/>
              <a:t>Treatment coordination and treatment retention support</a:t>
            </a:r>
            <a:endParaRPr sz="1800" b="1" dirty="0"/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b="1" dirty="0"/>
              <a:t>transportation to MOUD treatment intakes</a:t>
            </a:r>
            <a:endParaRPr sz="1800" b="1" dirty="0"/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b="1" dirty="0"/>
              <a:t>transportation to inpatient treatment</a:t>
            </a:r>
            <a:endParaRPr sz="1800" b="1" dirty="0"/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b="1" dirty="0"/>
              <a:t>participation and advocacy in team meetings</a:t>
            </a:r>
            <a:endParaRPr sz="1800" b="1" dirty="0"/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b="1" dirty="0"/>
              <a:t>Problem solving and removing barriers to treatment</a:t>
            </a:r>
            <a:endParaRPr sz="1800"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8"/>
          <p:cNvSpPr/>
          <p:nvPr/>
        </p:nvSpPr>
        <p:spPr>
          <a:xfrm>
            <a:off x="0" y="1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8"/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9" name="Google Shape;389;p8"/>
          <p:cNvGrpSpPr/>
          <p:nvPr/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390" name="Google Shape;390;p8"/>
            <p:cNvSpPr/>
            <p:nvPr/>
          </p:nvSpPr>
          <p:spPr>
            <a:xfrm>
              <a:off x="-19221" y="251144"/>
              <a:ext cx="5187198" cy="6239661"/>
            </a:xfrm>
            <a:custGeom>
              <a:avLst/>
              <a:gdLst/>
              <a:ahLst/>
              <a:cxnLst/>
              <a:rect l="l" t="t" r="r" b="b"/>
              <a:pathLst>
                <a:path w="5187198" h="6239661" extrusionOk="0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8"/>
            <p:cNvSpPr/>
            <p:nvPr/>
          </p:nvSpPr>
          <p:spPr>
            <a:xfrm>
              <a:off x="-19220" y="297400"/>
              <a:ext cx="5215811" cy="6107388"/>
            </a:xfrm>
            <a:custGeom>
              <a:avLst/>
              <a:gdLst/>
              <a:ahLst/>
              <a:cxnLst/>
              <a:rect l="l" t="t" r="r" b="b"/>
              <a:pathLst>
                <a:path w="5215811" h="6107388" extrusionOk="0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-19221" y="319367"/>
              <a:ext cx="5217956" cy="6100079"/>
            </a:xfrm>
            <a:custGeom>
              <a:avLst/>
              <a:gdLst/>
              <a:ahLst/>
              <a:cxnLst/>
              <a:rect l="l" t="t" r="r" b="b"/>
              <a:pathLst>
                <a:path w="5217956" h="6100079" extrusionOk="0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-19220" y="319367"/>
              <a:ext cx="5217957" cy="6100079"/>
            </a:xfrm>
            <a:custGeom>
              <a:avLst/>
              <a:gdLst/>
              <a:ahLst/>
              <a:cxnLst/>
              <a:rect l="l" t="t" r="r" b="b"/>
              <a:pathLst>
                <a:path w="5217957" h="6100079" extrusionOk="0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4" name="Google Shape;394;p8"/>
          <p:cNvSpPr txBox="1"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600">
                <a:solidFill>
                  <a:schemeClr val="lt2"/>
                </a:solidFill>
              </a:rPr>
              <a:t>           </a:t>
            </a:r>
            <a:r>
              <a:rPr lang="en-US" sz="3600" b="1">
                <a:solidFill>
                  <a:schemeClr val="dk2"/>
                </a:solidFill>
              </a:rPr>
              <a:t>Contingency Management Pilot</a:t>
            </a:r>
            <a:endParaRPr/>
          </a:p>
        </p:txBody>
      </p:sp>
      <p:sp>
        <p:nvSpPr>
          <p:cNvPr id="395" name="Google Shape;395;p8"/>
          <p:cNvSpPr txBox="1">
            <a:spLocks noGrp="1"/>
          </p:cNvSpPr>
          <p:nvPr>
            <p:ph type="body" idx="1"/>
          </p:nvPr>
        </p:nvSpPr>
        <p:spPr>
          <a:xfrm>
            <a:off x="5215811" y="804671"/>
            <a:ext cx="6536478" cy="5506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 b="1" dirty="0">
                <a:solidFill>
                  <a:schemeClr val="dk2"/>
                </a:solidFill>
              </a:rPr>
              <a:t>An innovative approach to overdose prevention</a:t>
            </a:r>
            <a:endParaRPr dirty="0"/>
          </a:p>
          <a:p>
            <a:pPr marL="228600" indent="-203200">
              <a:spcBef>
                <a:spcPts val="600"/>
              </a:spcBef>
              <a:buSzPts val="2400"/>
              <a:buFont typeface="Calibri"/>
              <a:buChar char="•"/>
            </a:pPr>
            <a:r>
              <a:rPr lang="en-US" sz="2400" dirty="0">
                <a:solidFill>
                  <a:schemeClr val="dk2"/>
                </a:solidFill>
                <a:sym typeface="Arial"/>
              </a:rPr>
              <a:t>66 contingency management participants and still enrolling</a:t>
            </a:r>
            <a:endParaRPr lang="en-US" sz="2400" dirty="0">
              <a:solidFill>
                <a:schemeClr val="dk2"/>
              </a:solidFill>
            </a:endParaRPr>
          </a:p>
          <a:p>
            <a:pPr marL="228600" lvl="0" indent="-203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-US" sz="2400" dirty="0">
                <a:solidFill>
                  <a:schemeClr val="dk2"/>
                </a:solidFill>
              </a:rPr>
              <a:t>Increase participant awareness of the role fentanyl plays in overdose risk</a:t>
            </a:r>
            <a:endParaRPr dirty="0"/>
          </a:p>
          <a:p>
            <a:pPr marL="228600" lvl="0" indent="-203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-US" sz="2400" dirty="0">
                <a:solidFill>
                  <a:schemeClr val="dk2"/>
                </a:solidFill>
              </a:rPr>
              <a:t>Increase awareness of the presence of fentanyl in local stimulant and opioid drug supplies</a:t>
            </a:r>
            <a:endParaRPr dirty="0"/>
          </a:p>
          <a:p>
            <a:pPr marL="228600" lvl="0" indent="-203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-US" sz="2400" dirty="0">
                <a:solidFill>
                  <a:schemeClr val="dk2"/>
                </a:solidFill>
              </a:rPr>
              <a:t>Cultivate and support the intention to avoid fentanyl and substances likely to contain fentanyl</a:t>
            </a:r>
            <a:endParaRPr dirty="0"/>
          </a:p>
          <a:p>
            <a:pPr marL="228600" lvl="0" indent="-203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-US" sz="2400" dirty="0">
                <a:solidFill>
                  <a:schemeClr val="dk2"/>
                </a:solidFill>
              </a:rPr>
              <a:t>Facilitate testing of stimulants and opioids for the presence of fentanyl prior to use</a:t>
            </a:r>
            <a:endParaRPr dirty="0"/>
          </a:p>
          <a:p>
            <a:pPr marL="228600" lvl="0" indent="-203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-US" sz="2400" dirty="0">
                <a:solidFill>
                  <a:schemeClr val="dk2"/>
                </a:solidFill>
              </a:rPr>
              <a:t>Identify, document and remove barriers to avoiding fentanyl</a:t>
            </a:r>
            <a:endParaRPr dirty="0"/>
          </a:p>
          <a:p>
            <a:pPr marL="228600" lvl="0" indent="-203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-US" sz="2400" dirty="0">
                <a:solidFill>
                  <a:schemeClr val="dk2"/>
                </a:solidFill>
              </a:rPr>
              <a:t>Provide opportunities for risk reduction education, skill building and practical support</a:t>
            </a:r>
            <a:endParaRPr dirty="0"/>
          </a:p>
          <a:p>
            <a:pPr marL="228600" lvl="0" indent="-12700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ts val="1800"/>
              <a:buNone/>
            </a:pPr>
            <a:endParaRPr sz="1800" b="1" dirty="0">
              <a:solidFill>
                <a:schemeClr val="lt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6" name="Rectangle 405">
            <a:extLst>
              <a:ext uri="{FF2B5EF4-FFF2-40B4-BE49-F238E27FC236}">
                <a16:creationId xmlns:a16="http://schemas.microsoft.com/office/drawing/2014/main" id="{CF75AD06-DFC4-4B3A-8490-330823D08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8" name="Rectangle 407">
            <a:extLst>
              <a:ext uri="{FF2B5EF4-FFF2-40B4-BE49-F238E27FC236}">
                <a16:creationId xmlns:a16="http://schemas.microsoft.com/office/drawing/2014/main" id="{FC587C93-0840-40DF-96D5-D1F2137E64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400" name="Google Shape;400;g249430ae0fb_0_0"/>
          <p:cNvSpPr txBox="1">
            <a:spLocks noGrp="1"/>
          </p:cNvSpPr>
          <p:nvPr>
            <p:ph type="title"/>
          </p:nvPr>
        </p:nvSpPr>
        <p:spPr>
          <a:xfrm>
            <a:off x="89168" y="1925966"/>
            <a:ext cx="4130185" cy="4054282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Monitoring and documenting Fentanyl and Xylazine contamination </a:t>
            </a:r>
          </a:p>
        </p:txBody>
      </p:sp>
      <p:grpSp>
        <p:nvGrpSpPr>
          <p:cNvPr id="410" name="Group 409">
            <a:extLst>
              <a:ext uri="{FF2B5EF4-FFF2-40B4-BE49-F238E27FC236}">
                <a16:creationId xmlns:a16="http://schemas.microsoft.com/office/drawing/2014/main" id="{5E02D55A-F529-4B19-BAF9-F63240A7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3839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60367E3C-3947-493D-9458-5955DB20AE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1E8D9785-21DB-4CE6-B138-2999AD61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43AA5AD5-8F29-4165-8112-305DDDDDD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2A4EC0CF-F38F-4D7F-B48D-9A26E814DF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1" name="Google Shape;401;g249430ae0fb_0_0"/>
          <p:cNvSpPr txBox="1">
            <a:spLocks noGrp="1"/>
          </p:cNvSpPr>
          <p:nvPr>
            <p:ph type="body" idx="1"/>
          </p:nvPr>
        </p:nvSpPr>
        <p:spPr>
          <a:xfrm>
            <a:off x="4438185" y="542392"/>
            <a:ext cx="7573263" cy="6036828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rmAutofit/>
          </a:bodyPr>
          <a:lstStyle/>
          <a:p>
            <a:pPr marL="228600" lvl="0" indent="-215265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We have recently added weekly survey questions….</a:t>
            </a:r>
          </a:p>
          <a:p>
            <a:pPr marL="228600" lvl="0" indent="-215265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Have you experienced (or witnessed) an overdose after using stimulants like cocaine or meth?  </a:t>
            </a:r>
          </a:p>
          <a:p>
            <a:pPr marL="228600" lvl="0" indent="-215265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If so, was there any indication it was caused by fentanyl contamination?</a:t>
            </a:r>
          </a:p>
          <a:p>
            <a:pPr marL="685800" lvl="1" indent="-217169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	Did you use a fentanyl test strip?</a:t>
            </a:r>
          </a:p>
          <a:p>
            <a:pPr marL="685800" lvl="1" indent="-217169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	Was Naloxone used?</a:t>
            </a:r>
          </a:p>
          <a:p>
            <a:pPr marL="685800" lvl="1" indent="-217169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	Did Naloxone work?</a:t>
            </a:r>
          </a:p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Xylazine testing: We are now distributing Xylazine test strips to clients and testing urine of contingency management participants.</a:t>
            </a:r>
          </a:p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Out of 52 samples tested for Xylazine thus far 40 were positive: 77%</a:t>
            </a:r>
          </a:p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tx2"/>
              </a:solidFill>
            </a:endParaRPr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 lang="en-US" sz="1700" dirty="0">
              <a:solidFill>
                <a:schemeClr val="tx2"/>
              </a:solidFill>
            </a:endParaRPr>
          </a:p>
        </p:txBody>
      </p:sp>
      <p:grpSp>
        <p:nvGrpSpPr>
          <p:cNvPr id="416" name="Group 415">
            <a:extLst>
              <a:ext uri="{FF2B5EF4-FFF2-40B4-BE49-F238E27FC236}">
                <a16:creationId xmlns:a16="http://schemas.microsoft.com/office/drawing/2014/main" id="{47A3A52F-BCB3-444D-9372-EE018B135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535970" y="4114799"/>
            <a:ext cx="3655725" cy="2743201"/>
            <a:chOff x="-305" y="-1"/>
            <a:chExt cx="3832880" cy="2876136"/>
          </a:xfrm>
        </p:grpSpPr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id="{91E32C13-DED6-4967-85B8-68DD77103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id="{38DDA515-BC6A-47FB-951E-E1E7928750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B97EEFA7-6787-4EC0-8284-6D3D273061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id="{1A9621AC-50AB-4B43-896D-78FE571A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5"/>
          <p:cNvSpPr/>
          <p:nvPr/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2F5496"/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5"/>
          <p:cNvSpPr/>
          <p:nvPr/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0">
                <a:srgbClr val="4472C4">
                  <a:alpha val="0"/>
                </a:srgbClr>
              </a:gs>
              <a:gs pos="20000">
                <a:srgbClr val="4472C4">
                  <a:alpha val="0"/>
                </a:srgbClr>
              </a:gs>
              <a:gs pos="100000">
                <a:srgbClr val="1F3864">
                  <a:alpha val="54901"/>
                </a:srgbClr>
              </a:gs>
            </a:gsLst>
            <a:lin ang="13800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5"/>
          <p:cNvSpPr/>
          <p:nvPr/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rgbClr val="4472C4">
                  <a:alpha val="65882"/>
                </a:srgbClr>
              </a:gs>
              <a:gs pos="100000">
                <a:srgbClr val="000000">
                  <a:alpha val="29803"/>
                </a:srgbClr>
              </a:gs>
            </a:gsLst>
            <a:lin ang="13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5"/>
          <p:cNvSpPr/>
          <p:nvPr/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0000">
                <a:srgbClr val="000000">
                  <a:alpha val="0"/>
                </a:srgbClr>
              </a:gs>
              <a:gs pos="99000">
                <a:srgbClr val="1F3864">
                  <a:alpha val="51764"/>
                </a:srgbClr>
              </a:gs>
              <a:gs pos="100000">
                <a:srgbClr val="1F3864">
                  <a:alpha val="51764"/>
                </a:srgbClr>
              </a:gs>
            </a:gsLst>
            <a:lin ang="16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5"/>
          <p:cNvSpPr txBox="1"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3400">
                <a:solidFill>
                  <a:srgbClr val="FFFFFF"/>
                </a:solidFill>
              </a:rPr>
              <a:t>About VCJR</a:t>
            </a:r>
            <a:endParaRPr/>
          </a:p>
        </p:txBody>
      </p:sp>
      <p:sp>
        <p:nvSpPr>
          <p:cNvPr id="112" name="Google Shape;112;p25"/>
          <p:cNvSpPr txBox="1">
            <a:spLocks noGrp="1"/>
          </p:cNvSpPr>
          <p:nvPr>
            <p:ph type="body" idx="1"/>
          </p:nvPr>
        </p:nvSpPr>
        <p:spPr>
          <a:xfrm>
            <a:off x="774915" y="2208508"/>
            <a:ext cx="10359461" cy="420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97297"/>
              <a:buNone/>
            </a:pPr>
            <a:endParaRPr sz="200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1081"/>
              <a:buChar char="•"/>
            </a:pPr>
            <a:r>
              <a:rPr lang="en-US" sz="2400" b="1">
                <a:solidFill>
                  <a:schemeClr val="dk2"/>
                </a:solidFill>
              </a:rPr>
              <a:t>Established in 2013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1081"/>
              <a:buNone/>
            </a:pPr>
            <a:endParaRPr sz="2400" b="1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1081"/>
              <a:buChar char="•"/>
            </a:pPr>
            <a:r>
              <a:rPr lang="en-US" sz="2400" b="1">
                <a:solidFill>
                  <a:schemeClr val="dk2"/>
                </a:solidFill>
              </a:rPr>
              <a:t>Work to promote the health and safety of justice-involved people, their children and the community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1081"/>
              <a:buNone/>
            </a:pPr>
            <a:endParaRPr sz="2400" b="1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1081"/>
              <a:buChar char="•"/>
            </a:pPr>
            <a:r>
              <a:rPr lang="en-US" sz="2400" b="1">
                <a:solidFill>
                  <a:schemeClr val="dk2"/>
                </a:solidFill>
              </a:rPr>
              <a:t>Synergy between policy + direct service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1081"/>
              <a:buNone/>
            </a:pPr>
            <a:endParaRPr sz="2400" b="1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1081"/>
              <a:buChar char="•"/>
            </a:pPr>
            <a:r>
              <a:rPr lang="en-US" sz="2400" b="1">
                <a:solidFill>
                  <a:schemeClr val="dk2"/>
                </a:solidFill>
              </a:rPr>
              <a:t>Opened a specialized re-entry &amp; recovery center for justice-involved people living with substance use disorder in August 2022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1081"/>
              <a:buNone/>
            </a:pPr>
            <a:endParaRPr sz="2400" b="1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1081"/>
              <a:buChar char="•"/>
            </a:pPr>
            <a:r>
              <a:rPr lang="en-US" sz="2400" b="1">
                <a:solidFill>
                  <a:schemeClr val="dk2"/>
                </a:solidFill>
              </a:rPr>
              <a:t>Based in Chittenden County and providing services statewide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1081"/>
              <a:buNone/>
            </a:pPr>
            <a:endParaRPr sz="2400" b="1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1081"/>
              <a:buChar char="•"/>
            </a:pPr>
            <a:r>
              <a:rPr lang="en-US" sz="2400" b="1">
                <a:solidFill>
                  <a:schemeClr val="dk2"/>
                </a:solidFill>
              </a:rPr>
              <a:t>Over half of our staff and board are people with lived experience (have either experienced incarceration themselves or the incarceration of a family member)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1081"/>
              <a:buNone/>
            </a:pPr>
            <a:endParaRPr sz="2400" b="1">
              <a:solidFill>
                <a:schemeClr val="dk2"/>
              </a:solidFill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1081"/>
              <a:buNone/>
            </a:pPr>
            <a:endParaRPr sz="2400" b="1">
              <a:solidFill>
                <a:schemeClr val="dk2"/>
              </a:solidFill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7297"/>
              <a:buNone/>
            </a:pPr>
            <a:endParaRPr sz="2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2482ec0dd03_0_85"/>
          <p:cNvSpPr/>
          <p:nvPr/>
        </p:nvSpPr>
        <p:spPr>
          <a:xfrm>
            <a:off x="0" y="1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g2482ec0dd03_0_85"/>
          <p:cNvSpPr/>
          <p:nvPr/>
        </p:nvSpPr>
        <p:spPr>
          <a:xfrm>
            <a:off x="305" y="-135466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8" name="Google Shape;408;g2482ec0dd03_0_85"/>
          <p:cNvGrpSpPr/>
          <p:nvPr/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409" name="Google Shape;409;g2482ec0dd03_0_85"/>
            <p:cNvSpPr/>
            <p:nvPr/>
          </p:nvSpPr>
          <p:spPr>
            <a:xfrm>
              <a:off x="-19221" y="251144"/>
              <a:ext cx="5187198" cy="6239661"/>
            </a:xfrm>
            <a:custGeom>
              <a:avLst/>
              <a:gdLst/>
              <a:ahLst/>
              <a:cxnLst/>
              <a:rect l="l" t="t" r="r" b="b"/>
              <a:pathLst>
                <a:path w="5187198" h="6239661" extrusionOk="0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g2482ec0dd03_0_85"/>
            <p:cNvSpPr/>
            <p:nvPr/>
          </p:nvSpPr>
          <p:spPr>
            <a:xfrm>
              <a:off x="-19220" y="297400"/>
              <a:ext cx="5215811" cy="6107388"/>
            </a:xfrm>
            <a:custGeom>
              <a:avLst/>
              <a:gdLst/>
              <a:ahLst/>
              <a:cxnLst/>
              <a:rect l="l" t="t" r="r" b="b"/>
              <a:pathLst>
                <a:path w="5215811" h="6107388" extrusionOk="0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g2482ec0dd03_0_85"/>
            <p:cNvSpPr/>
            <p:nvPr/>
          </p:nvSpPr>
          <p:spPr>
            <a:xfrm>
              <a:off x="-19221" y="319367"/>
              <a:ext cx="5217956" cy="6100079"/>
            </a:xfrm>
            <a:custGeom>
              <a:avLst/>
              <a:gdLst/>
              <a:ahLst/>
              <a:cxnLst/>
              <a:rect l="l" t="t" r="r" b="b"/>
              <a:pathLst>
                <a:path w="5217956" h="6100079" extrusionOk="0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g2482ec0dd03_0_85"/>
            <p:cNvSpPr/>
            <p:nvPr/>
          </p:nvSpPr>
          <p:spPr>
            <a:xfrm>
              <a:off x="-19220" y="319367"/>
              <a:ext cx="5217957" cy="6100079"/>
            </a:xfrm>
            <a:custGeom>
              <a:avLst/>
              <a:gdLst/>
              <a:ahLst/>
              <a:cxnLst/>
              <a:rect l="l" t="t" r="r" b="b"/>
              <a:pathLst>
                <a:path w="5217957" h="6100079" extrusionOk="0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3" name="Google Shape;413;g2482ec0dd03_0_85"/>
          <p:cNvSpPr txBox="1"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600" b="1">
                <a:solidFill>
                  <a:schemeClr val="dk2"/>
                </a:solidFill>
              </a:rPr>
              <a:t>Community Benefits</a:t>
            </a: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C0CBFC-F97F-875B-F361-CA98F7ADD75F}"/>
              </a:ext>
            </a:extLst>
          </p:cNvPr>
          <p:cNvSpPr txBox="1"/>
          <p:nvPr/>
        </p:nvSpPr>
        <p:spPr>
          <a:xfrm>
            <a:off x="284683" y="5211522"/>
            <a:ext cx="11267237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US" sz="1800" b="1" dirty="0">
                <a:solidFill>
                  <a:schemeClr val="tx1"/>
                </a:solidFill>
              </a:rPr>
              <a:t>Long standing and trusted relationships with justice involved people provides realistic opportunities for people to get support before things reach a point of desperation and reduces likelihood of violence and crime</a:t>
            </a:r>
            <a:endParaRPr lang="en-US" sz="1800" dirty="0">
              <a:solidFill>
                <a:schemeClr val="tx1"/>
              </a:solidFill>
            </a:endParaRPr>
          </a:p>
        </p:txBody>
      </p:sp>
      <p:graphicFrame>
        <p:nvGraphicFramePr>
          <p:cNvPr id="416" name="Google Shape;414;g2482ec0dd03_0_85">
            <a:extLst>
              <a:ext uri="{FF2B5EF4-FFF2-40B4-BE49-F238E27FC236}">
                <a16:creationId xmlns:a16="http://schemas.microsoft.com/office/drawing/2014/main" id="{14CE595E-9DC4-1138-F079-D109CF1CAC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9932922"/>
              </p:ext>
            </p:extLst>
          </p:nvPr>
        </p:nvGraphicFramePr>
        <p:xfrm>
          <a:off x="5046133" y="314793"/>
          <a:ext cx="6616216" cy="4844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35"/>
          <p:cNvSpPr/>
          <p:nvPr/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2F5496"/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35"/>
          <p:cNvSpPr/>
          <p:nvPr/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0">
                <a:srgbClr val="4472C4">
                  <a:alpha val="0"/>
                </a:srgbClr>
              </a:gs>
              <a:gs pos="20000">
                <a:srgbClr val="4472C4">
                  <a:alpha val="0"/>
                </a:srgbClr>
              </a:gs>
              <a:gs pos="100000">
                <a:srgbClr val="1F3864">
                  <a:alpha val="54901"/>
                </a:srgbClr>
              </a:gs>
            </a:gsLst>
            <a:lin ang="13800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35"/>
          <p:cNvSpPr/>
          <p:nvPr/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rgbClr val="4472C4">
                  <a:alpha val="65882"/>
                </a:srgbClr>
              </a:gs>
              <a:gs pos="100000">
                <a:srgbClr val="000000">
                  <a:alpha val="29803"/>
                </a:srgbClr>
              </a:gs>
            </a:gsLst>
            <a:lin ang="13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35"/>
          <p:cNvSpPr/>
          <p:nvPr/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0000">
                <a:srgbClr val="000000">
                  <a:alpha val="0"/>
                </a:srgbClr>
              </a:gs>
              <a:gs pos="99000">
                <a:srgbClr val="1F3864">
                  <a:alpha val="51764"/>
                </a:srgbClr>
              </a:gs>
              <a:gs pos="100000">
                <a:srgbClr val="1F3864">
                  <a:alpha val="51764"/>
                </a:srgbClr>
              </a:gs>
            </a:gsLst>
            <a:lin ang="16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35"/>
          <p:cNvSpPr txBox="1"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3400">
                <a:solidFill>
                  <a:srgbClr val="FFFFFF"/>
                </a:solidFill>
              </a:rPr>
              <a:t>To save lives now, we should…</a:t>
            </a:r>
            <a:endParaRPr/>
          </a:p>
        </p:txBody>
      </p:sp>
      <p:sp>
        <p:nvSpPr>
          <p:cNvPr id="425" name="Google Shape;425;p35"/>
          <p:cNvSpPr txBox="1">
            <a:spLocks noGrp="1"/>
          </p:cNvSpPr>
          <p:nvPr>
            <p:ph type="body" idx="1"/>
          </p:nvPr>
        </p:nvSpPr>
        <p:spPr>
          <a:xfrm>
            <a:off x="774915" y="2208508"/>
            <a:ext cx="10359461" cy="420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000"/>
          </a:p>
          <a:p>
            <a:pPr marL="1143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 b="1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2400" b="1" u="sng">
                <a:solidFill>
                  <a:schemeClr val="dk2"/>
                </a:solidFill>
              </a:rPr>
              <a:t>Reach new people</a:t>
            </a:r>
            <a:endParaRPr sz="2400" b="1">
              <a:solidFill>
                <a:schemeClr val="dk2"/>
              </a:solidFill>
            </a:endParaRPr>
          </a:p>
          <a:p>
            <a:pPr marL="1143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 b="1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2400" b="1" u="sng">
                <a:solidFill>
                  <a:schemeClr val="dk2"/>
                </a:solidFill>
              </a:rPr>
              <a:t>Focus on those most at risk</a:t>
            </a:r>
            <a:r>
              <a:rPr lang="en-US" sz="2400" b="1">
                <a:solidFill>
                  <a:schemeClr val="dk2"/>
                </a:solidFill>
              </a:rPr>
              <a:t> like justice-involved people with SUD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 b="1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2400" b="1" u="sng">
                <a:solidFill>
                  <a:schemeClr val="dk2"/>
                </a:solidFill>
              </a:rPr>
              <a:t>Do new things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 b="1" u="sng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2400" b="1" u="sng">
                <a:solidFill>
                  <a:schemeClr val="dk2"/>
                </a:solidFill>
              </a:rPr>
              <a:t>Involve new partners</a:t>
            </a:r>
            <a:r>
              <a:rPr lang="en-US" sz="2400" b="1">
                <a:solidFill>
                  <a:schemeClr val="dk2"/>
                </a:solidFill>
              </a:rPr>
              <a:t> (people need new options and choices)</a:t>
            </a:r>
            <a:endParaRPr sz="2400" b="1" u="sng">
              <a:solidFill>
                <a:schemeClr val="dk2"/>
              </a:solidFill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 b="1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2400" b="1">
                <a:solidFill>
                  <a:schemeClr val="dk2"/>
                </a:solidFill>
              </a:rPr>
              <a:t>The need is far greater than any one organization can meet but VCJR is committed to doing our part to help meet the needs of justice-involved people with substance use disorders</a:t>
            </a:r>
            <a:endParaRPr/>
          </a:p>
          <a:p>
            <a:pPr marL="1143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 b="1">
              <a:solidFill>
                <a:schemeClr val="dk2"/>
              </a:solidFill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 b="1">
              <a:solidFill>
                <a:schemeClr val="dk2"/>
              </a:solidFill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2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36"/>
          <p:cNvSpPr/>
          <p:nvPr/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2F5496"/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36"/>
          <p:cNvSpPr/>
          <p:nvPr/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0">
                <a:srgbClr val="4472C4">
                  <a:alpha val="0"/>
                </a:srgbClr>
              </a:gs>
              <a:gs pos="20000">
                <a:srgbClr val="4472C4">
                  <a:alpha val="0"/>
                </a:srgbClr>
              </a:gs>
              <a:gs pos="100000">
                <a:srgbClr val="1F3864">
                  <a:alpha val="54901"/>
                </a:srgbClr>
              </a:gs>
            </a:gsLst>
            <a:lin ang="13800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36"/>
          <p:cNvSpPr/>
          <p:nvPr/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rgbClr val="4472C4">
                  <a:alpha val="65882"/>
                </a:srgbClr>
              </a:gs>
              <a:gs pos="100000">
                <a:srgbClr val="000000">
                  <a:alpha val="29803"/>
                </a:srgbClr>
              </a:gs>
            </a:gsLst>
            <a:lin ang="13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36"/>
          <p:cNvSpPr/>
          <p:nvPr/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0000">
                <a:srgbClr val="000000">
                  <a:alpha val="0"/>
                </a:srgbClr>
              </a:gs>
              <a:gs pos="99000">
                <a:srgbClr val="1F3864">
                  <a:alpha val="51764"/>
                </a:srgbClr>
              </a:gs>
              <a:gs pos="100000">
                <a:srgbClr val="1F3864">
                  <a:alpha val="51764"/>
                </a:srgbClr>
              </a:gs>
            </a:gsLst>
            <a:lin ang="16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36"/>
          <p:cNvSpPr txBox="1"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3400">
                <a:solidFill>
                  <a:srgbClr val="FFFFFF"/>
                </a:solidFill>
              </a:rPr>
              <a:t>We are asking for your support…</a:t>
            </a:r>
            <a:endParaRPr/>
          </a:p>
        </p:txBody>
      </p:sp>
      <p:sp>
        <p:nvSpPr>
          <p:cNvPr id="436" name="Google Shape;436;p36"/>
          <p:cNvSpPr txBox="1">
            <a:spLocks noGrp="1"/>
          </p:cNvSpPr>
          <p:nvPr>
            <p:ph type="body" idx="1"/>
          </p:nvPr>
        </p:nvSpPr>
        <p:spPr>
          <a:xfrm>
            <a:off x="774915" y="2208508"/>
            <a:ext cx="10359461" cy="420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000"/>
          </a:p>
          <a:p>
            <a:pPr marL="1143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 b="1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2400" b="1">
                <a:solidFill>
                  <a:schemeClr val="dk2"/>
                </a:solidFill>
              </a:rPr>
              <a:t>New specialized re-entry and recovery center for justice-involved people with substance use disorder</a:t>
            </a:r>
            <a:endParaRPr/>
          </a:p>
          <a:p>
            <a:pPr marL="1143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 b="1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2400" b="1">
                <a:solidFill>
                  <a:schemeClr val="dk2"/>
                </a:solidFill>
              </a:rPr>
              <a:t>Non-treatment services including case management, re-entry coordination and recovery support services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 b="1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2400" b="1">
                <a:solidFill>
                  <a:schemeClr val="dk2"/>
                </a:solidFill>
              </a:rPr>
              <a:t>Please note:  We are not asking for support for our drug treatment (contingency management) or policy advocacy work (separately funded)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 b="1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2400" b="1">
                <a:solidFill>
                  <a:schemeClr val="dk2"/>
                </a:solidFill>
              </a:rPr>
              <a:t>When the time comes for opioid settlement funding allocation decision-making, we anticipate requesting $150,000 to $300,000 in ongoing funding support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 b="1" u="sng">
              <a:solidFill>
                <a:schemeClr val="dk2"/>
              </a:solidFill>
            </a:endParaRPr>
          </a:p>
          <a:p>
            <a:pPr marL="1143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 b="1">
              <a:solidFill>
                <a:schemeClr val="dk2"/>
              </a:solidFill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 b="1">
              <a:solidFill>
                <a:schemeClr val="dk2"/>
              </a:solidFill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2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37"/>
          <p:cNvSpPr/>
          <p:nvPr/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2F5496"/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37"/>
          <p:cNvSpPr/>
          <p:nvPr/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0">
                <a:srgbClr val="4472C4">
                  <a:alpha val="0"/>
                </a:srgbClr>
              </a:gs>
              <a:gs pos="20000">
                <a:srgbClr val="4472C4">
                  <a:alpha val="0"/>
                </a:srgbClr>
              </a:gs>
              <a:gs pos="100000">
                <a:srgbClr val="1F3864">
                  <a:alpha val="54901"/>
                </a:srgbClr>
              </a:gs>
            </a:gsLst>
            <a:lin ang="13800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37"/>
          <p:cNvSpPr/>
          <p:nvPr/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rgbClr val="4472C4">
                  <a:alpha val="65882"/>
                </a:srgbClr>
              </a:gs>
              <a:gs pos="100000">
                <a:srgbClr val="000000">
                  <a:alpha val="29803"/>
                </a:srgbClr>
              </a:gs>
            </a:gsLst>
            <a:lin ang="13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37"/>
          <p:cNvSpPr/>
          <p:nvPr/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0000">
                <a:srgbClr val="000000">
                  <a:alpha val="0"/>
                </a:srgbClr>
              </a:gs>
              <a:gs pos="99000">
                <a:srgbClr val="1F3864">
                  <a:alpha val="51764"/>
                </a:srgbClr>
              </a:gs>
              <a:gs pos="100000">
                <a:srgbClr val="1F3864">
                  <a:alpha val="51764"/>
                </a:srgbClr>
              </a:gs>
            </a:gsLst>
            <a:lin ang="16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37"/>
          <p:cNvSpPr txBox="1"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3400">
                <a:solidFill>
                  <a:srgbClr val="FFFFFF"/>
                </a:solidFill>
              </a:rPr>
              <a:t>Why opioid settlement funds?</a:t>
            </a:r>
            <a:endParaRPr/>
          </a:p>
        </p:txBody>
      </p:sp>
      <p:sp>
        <p:nvSpPr>
          <p:cNvPr id="447" name="Google Shape;447;p37"/>
          <p:cNvSpPr txBox="1">
            <a:spLocks noGrp="1"/>
          </p:cNvSpPr>
          <p:nvPr>
            <p:ph type="body" idx="1"/>
          </p:nvPr>
        </p:nvSpPr>
        <p:spPr>
          <a:xfrm>
            <a:off x="774915" y="2208508"/>
            <a:ext cx="10359461" cy="420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97297"/>
              <a:buNone/>
            </a:pPr>
            <a:endParaRPr sz="2000"/>
          </a:p>
          <a:p>
            <a:pPr marL="1143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1081"/>
              <a:buNone/>
            </a:pPr>
            <a:endParaRPr sz="2400" b="1">
              <a:solidFill>
                <a:schemeClr val="dk2"/>
              </a:solidFill>
            </a:endParaRPr>
          </a:p>
          <a:p>
            <a:pPr marL="1143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1081"/>
              <a:buNone/>
            </a:pPr>
            <a:r>
              <a:rPr lang="en-US" sz="2400" b="1">
                <a:solidFill>
                  <a:schemeClr val="dk2"/>
                </a:solidFill>
              </a:rPr>
              <a:t>Justice-involved people with OUD are among those harmed:</a:t>
            </a:r>
            <a:endParaRPr/>
          </a:p>
          <a:p>
            <a:pPr marL="1143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1081"/>
              <a:buNone/>
            </a:pPr>
            <a:endParaRPr sz="2400" b="1">
              <a:solidFill>
                <a:schemeClr val="dk2"/>
              </a:solidFill>
            </a:endParaRPr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97297"/>
              <a:buChar char="•"/>
            </a:pPr>
            <a:r>
              <a:rPr lang="en-US" sz="2000" b="1">
                <a:solidFill>
                  <a:schemeClr val="dk2"/>
                </a:solidFill>
              </a:rPr>
              <a:t>Physical loss of freedom (often for a period of years)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97297"/>
              <a:buChar char="•"/>
            </a:pPr>
            <a:r>
              <a:rPr lang="en-US" sz="2000" b="1">
                <a:solidFill>
                  <a:schemeClr val="dk2"/>
                </a:solidFill>
              </a:rPr>
              <a:t>Extremely painful forced detox in particularly stressful and uncomfortable settings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97297"/>
              <a:buChar char="•"/>
            </a:pPr>
            <a:r>
              <a:rPr lang="en-US" sz="2000" b="1">
                <a:solidFill>
                  <a:schemeClr val="dk2"/>
                </a:solidFill>
              </a:rPr>
              <a:t>Lack of access to MOUD meds and other treatment in corrections settings (for many years)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97297"/>
              <a:buChar char="•"/>
            </a:pPr>
            <a:r>
              <a:rPr lang="en-US" sz="2000" b="1">
                <a:solidFill>
                  <a:schemeClr val="dk2"/>
                </a:solidFill>
              </a:rPr>
              <a:t>Coercion in treatment and recovery decision-making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97297"/>
              <a:buChar char="•"/>
            </a:pPr>
            <a:r>
              <a:rPr lang="en-US" sz="2000" b="1">
                <a:solidFill>
                  <a:schemeClr val="dk2"/>
                </a:solidFill>
              </a:rPr>
              <a:t>Delayed treatment and recovery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97297"/>
              <a:buChar char="•"/>
            </a:pPr>
            <a:r>
              <a:rPr lang="en-US" sz="2000" b="1">
                <a:solidFill>
                  <a:schemeClr val="dk2"/>
                </a:solidFill>
              </a:rPr>
              <a:t>Termination of parental rights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97297"/>
              <a:buChar char="•"/>
            </a:pPr>
            <a:r>
              <a:rPr lang="en-US" sz="2000" b="1">
                <a:solidFill>
                  <a:schemeClr val="dk2"/>
                </a:solidFill>
              </a:rPr>
              <a:t>Loss of personal property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97297"/>
              <a:buChar char="•"/>
            </a:pPr>
            <a:r>
              <a:rPr lang="en-US" sz="2000" b="1">
                <a:solidFill>
                  <a:schemeClr val="dk2"/>
                </a:solidFill>
              </a:rPr>
              <a:t>Interruptions in work experience and advancement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97297"/>
              <a:buChar char="•"/>
            </a:pPr>
            <a:r>
              <a:rPr lang="en-US" sz="2000" b="1">
                <a:solidFill>
                  <a:schemeClr val="dk2"/>
                </a:solidFill>
              </a:rPr>
              <a:t>Poverty, homelessness and health issues related to justice-involvement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97297"/>
              <a:buChar char="•"/>
            </a:pPr>
            <a:r>
              <a:rPr lang="en-US" sz="2000" b="1">
                <a:solidFill>
                  <a:schemeClr val="dk2"/>
                </a:solidFill>
              </a:rPr>
              <a:t>Dramatically increased overdose risk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97297"/>
              <a:buChar char="•"/>
            </a:pPr>
            <a:r>
              <a:rPr lang="en-US" sz="2000" b="1">
                <a:solidFill>
                  <a:schemeClr val="dk2"/>
                </a:solidFill>
              </a:rPr>
              <a:t>Interference with social attachments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97297"/>
              <a:buChar char="•"/>
            </a:pPr>
            <a:r>
              <a:rPr lang="en-US" sz="2000" b="1">
                <a:solidFill>
                  <a:schemeClr val="dk2"/>
                </a:solidFill>
              </a:rPr>
              <a:t>Serious harm to children and family members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97297"/>
              <a:buChar char="•"/>
            </a:pPr>
            <a:r>
              <a:rPr lang="en-US" sz="2000" b="1">
                <a:solidFill>
                  <a:schemeClr val="dk2"/>
                </a:solidFill>
              </a:rPr>
              <a:t>Much more</a:t>
            </a:r>
            <a:endParaRPr/>
          </a:p>
          <a:p>
            <a:pPr marL="1143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1081"/>
              <a:buNone/>
            </a:pPr>
            <a:endParaRPr sz="2400" b="1">
              <a:solidFill>
                <a:schemeClr val="dk2"/>
              </a:solidFill>
            </a:endParaRPr>
          </a:p>
          <a:p>
            <a:pPr marL="1143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1081"/>
              <a:buNone/>
            </a:pPr>
            <a:endParaRPr sz="2400" b="1" u="sng">
              <a:solidFill>
                <a:schemeClr val="dk2"/>
              </a:solidFill>
            </a:endParaRPr>
          </a:p>
          <a:p>
            <a:pPr marL="1143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1081"/>
              <a:buNone/>
            </a:pPr>
            <a:endParaRPr sz="2400" b="1">
              <a:solidFill>
                <a:schemeClr val="dk2"/>
              </a:solidFill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1081"/>
              <a:buNone/>
            </a:pPr>
            <a:endParaRPr sz="2400" b="1">
              <a:solidFill>
                <a:schemeClr val="dk2"/>
              </a:solidFill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7297"/>
              <a:buNone/>
            </a:pPr>
            <a:endParaRPr sz="2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38"/>
          <p:cNvSpPr/>
          <p:nvPr/>
        </p:nvSpPr>
        <p:spPr>
          <a:xfrm>
            <a:off x="0" y="-11289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38"/>
          <p:cNvSpPr/>
          <p:nvPr/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2F5496"/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38"/>
          <p:cNvSpPr/>
          <p:nvPr/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0">
                <a:srgbClr val="4472C4">
                  <a:alpha val="0"/>
                </a:srgbClr>
              </a:gs>
              <a:gs pos="20000">
                <a:srgbClr val="4472C4">
                  <a:alpha val="0"/>
                </a:srgbClr>
              </a:gs>
              <a:gs pos="100000">
                <a:srgbClr val="1F3864">
                  <a:alpha val="54901"/>
                </a:srgbClr>
              </a:gs>
            </a:gsLst>
            <a:lin ang="13800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38"/>
          <p:cNvSpPr/>
          <p:nvPr/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rgbClr val="4472C4">
                  <a:alpha val="65882"/>
                </a:srgbClr>
              </a:gs>
              <a:gs pos="100000">
                <a:srgbClr val="000000">
                  <a:alpha val="29803"/>
                </a:srgbClr>
              </a:gs>
            </a:gsLst>
            <a:lin ang="13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38"/>
          <p:cNvSpPr/>
          <p:nvPr/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0000">
                <a:srgbClr val="000000">
                  <a:alpha val="0"/>
                </a:srgbClr>
              </a:gs>
              <a:gs pos="99000">
                <a:srgbClr val="1F3864">
                  <a:alpha val="51764"/>
                </a:srgbClr>
              </a:gs>
              <a:gs pos="100000">
                <a:srgbClr val="1F3864">
                  <a:alpha val="51764"/>
                </a:srgbClr>
              </a:gs>
            </a:gsLst>
            <a:lin ang="16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38"/>
          <p:cNvSpPr txBox="1"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3400">
                <a:solidFill>
                  <a:srgbClr val="FFFFFF"/>
                </a:solidFill>
              </a:rPr>
              <a:t>Why opioid settlement funds?</a:t>
            </a:r>
            <a:endParaRPr/>
          </a:p>
        </p:txBody>
      </p:sp>
      <p:sp>
        <p:nvSpPr>
          <p:cNvPr id="458" name="Google Shape;458;p38"/>
          <p:cNvSpPr txBox="1">
            <a:spLocks noGrp="1"/>
          </p:cNvSpPr>
          <p:nvPr>
            <p:ph type="body" idx="1"/>
          </p:nvPr>
        </p:nvSpPr>
        <p:spPr>
          <a:xfrm>
            <a:off x="687450" y="2125840"/>
            <a:ext cx="10359461" cy="420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62500" lnSpcReduction="20000"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129"/>
              <a:buNone/>
            </a:pPr>
            <a:endParaRPr sz="2000" dirty="0"/>
          </a:p>
          <a:p>
            <a: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129"/>
              <a:buNone/>
            </a:pPr>
            <a:endParaRPr sz="2000" dirty="0"/>
          </a:p>
          <a:p>
            <a: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129"/>
              <a:buNone/>
            </a:pPr>
            <a:endParaRPr sz="2000" dirty="0"/>
          </a:p>
          <a:p>
            <a: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9330"/>
              <a:buNone/>
            </a:pPr>
            <a:endParaRPr sz="2600" dirty="0"/>
          </a:p>
          <a:p>
            <a:pPr marL="457200" lvl="0" indent="-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9330"/>
              <a:buChar char="•"/>
            </a:pPr>
            <a:r>
              <a:rPr lang="en-US" sz="3200" b="1" dirty="0"/>
              <a:t>Justice-involved people with OUD are among the most vulnerable Vermonters</a:t>
            </a:r>
            <a:endParaRPr sz="3200" b="1" dirty="0"/>
          </a:p>
          <a:p>
            <a:pPr marL="457200" lvl="0" indent="-2286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9330"/>
              <a:buNone/>
            </a:pPr>
            <a:endParaRPr sz="3200" b="1" dirty="0"/>
          </a:p>
          <a:p>
            <a:pPr marL="457200" lvl="0" indent="-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9330"/>
              <a:buChar char="•"/>
            </a:pPr>
            <a:r>
              <a:rPr lang="en-US" sz="3200" b="1" dirty="0"/>
              <a:t>Over 60% of incarcerated Vermonters are living with OUD</a:t>
            </a:r>
            <a:endParaRPr sz="3200" b="1" dirty="0"/>
          </a:p>
          <a:p>
            <a:pPr marL="11430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9330"/>
              <a:buNone/>
            </a:pPr>
            <a:endParaRPr sz="3200" b="1" dirty="0"/>
          </a:p>
          <a:p>
            <a:pPr marL="457200" lvl="0" indent="-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9330"/>
              <a:buChar char="•"/>
            </a:pPr>
            <a:r>
              <a:rPr lang="en-US" sz="3200" b="1" dirty="0"/>
              <a:t>VCJR is successfully engaging those at most imminent risk for overdose death </a:t>
            </a:r>
            <a:endParaRPr sz="3200" b="1" dirty="0"/>
          </a:p>
          <a:p>
            <a:pPr marL="914400" lvl="1" indent="-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5571"/>
              <a:buChar char="•"/>
            </a:pPr>
            <a:r>
              <a:rPr lang="en-US" sz="3200" b="1" dirty="0"/>
              <a:t>(homeless,  polysubstance use, injection drug use, recently released from incarceration, prior overdoses)</a:t>
            </a:r>
            <a:endParaRPr sz="3200" b="1" dirty="0"/>
          </a:p>
          <a:p>
            <a:pPr marL="457200" lvl="0" indent="-2286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9330"/>
              <a:buNone/>
            </a:pPr>
            <a:endParaRPr sz="3200" b="1" dirty="0"/>
          </a:p>
          <a:p>
            <a:pPr marL="457200" lvl="0" indent="-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9330"/>
              <a:buChar char="•"/>
            </a:pPr>
            <a:r>
              <a:rPr lang="en-US" sz="3200" b="1" dirty="0"/>
              <a:t>VCJR is offering intensive services closely tailored to reducing harms associated with OUD</a:t>
            </a:r>
            <a:endParaRPr sz="3200" b="1" dirty="0"/>
          </a:p>
          <a:p>
            <a:pPr marL="457200" lvl="0" indent="-2286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9330"/>
              <a:buNone/>
            </a:pPr>
            <a:endParaRPr sz="3200" b="1" dirty="0"/>
          </a:p>
          <a:p>
            <a:pPr marL="457200" lvl="0" indent="-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9330"/>
              <a:buChar char="•"/>
            </a:pPr>
            <a:r>
              <a:rPr lang="en-US" sz="3200" b="1" dirty="0"/>
              <a:t>VCJR is innovating and trying new approaches (an important use of funds)</a:t>
            </a:r>
            <a:endParaRPr sz="3200" b="1" dirty="0"/>
          </a:p>
          <a:p>
            <a:pPr marL="457200" lvl="0" indent="-2286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9330"/>
              <a:buNone/>
            </a:pPr>
            <a:endParaRPr sz="3200" b="1" dirty="0"/>
          </a:p>
          <a:p>
            <a:pPr marL="457200" lvl="0" indent="-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9330"/>
              <a:buChar char="•"/>
            </a:pPr>
            <a:r>
              <a:rPr lang="en-US" sz="3200" b="1" dirty="0"/>
              <a:t>VCJR’s services are directly mitigating the harms caused by the negligence of the pharmaceutical industry (concrete benefits effecting a broad range of harms)</a:t>
            </a:r>
            <a:endParaRPr sz="3200" b="1" dirty="0"/>
          </a:p>
          <a:p>
            <a:pPr marL="457200" lvl="0" indent="-2286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9330"/>
              <a:buNone/>
            </a:pPr>
            <a:endParaRPr sz="3200" b="1" dirty="0"/>
          </a:p>
          <a:p>
            <a:pPr marL="457200" lvl="0" indent="-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9330"/>
              <a:buChar char="•"/>
            </a:pPr>
            <a:r>
              <a:rPr lang="en-US" sz="3200" b="1" dirty="0"/>
              <a:t>VCJR’s services are directly benefiting individuals, children, families and communities</a:t>
            </a:r>
            <a:endParaRPr sz="3200" b="1" dirty="0"/>
          </a:p>
          <a:p>
            <a:pPr marL="11430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96774"/>
              <a:buNone/>
            </a:pPr>
            <a:endParaRPr sz="3200" b="1" dirty="0">
              <a:solidFill>
                <a:schemeClr val="dk2"/>
              </a:solidFill>
            </a:endParaRPr>
          </a:p>
          <a:p>
            <a:pPr marL="1143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96774"/>
              <a:buNone/>
            </a:pPr>
            <a:endParaRPr sz="2400" b="1" dirty="0">
              <a:solidFill>
                <a:schemeClr val="dk2"/>
              </a:solidFill>
            </a:endParaRPr>
          </a:p>
          <a:p>
            <a:pPr marL="1143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96774"/>
              <a:buNone/>
            </a:pPr>
            <a:endParaRPr sz="2400" b="1" u="sng" dirty="0">
              <a:solidFill>
                <a:schemeClr val="dk2"/>
              </a:solidFill>
            </a:endParaRPr>
          </a:p>
          <a:p>
            <a:pPr marL="1143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96774"/>
              <a:buNone/>
            </a:pPr>
            <a:endParaRPr sz="2400" b="1" dirty="0">
              <a:solidFill>
                <a:schemeClr val="dk2"/>
              </a:solidFill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96774"/>
              <a:buNone/>
            </a:pPr>
            <a:endParaRPr sz="2400" b="1" dirty="0">
              <a:solidFill>
                <a:schemeClr val="dk2"/>
              </a:solidFill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16129"/>
              <a:buNone/>
            </a:pPr>
            <a:endParaRPr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>
              <a:alpha val="35294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10"/>
          <p:cNvSpPr txBox="1">
            <a:spLocks noGrp="1"/>
          </p:cNvSpPr>
          <p:nvPr>
            <p:ph type="title"/>
          </p:nvPr>
        </p:nvSpPr>
        <p:spPr>
          <a:xfrm>
            <a:off x="1329766" y="1146412"/>
            <a:ext cx="9014348" cy="2402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Arial"/>
              <a:buNone/>
            </a:pPr>
            <a:r>
              <a:rPr lang="en-US" sz="8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br>
              <a:rPr lang="en-US" sz="8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considering our request!</a:t>
            </a:r>
            <a:endParaRPr dirty="0"/>
          </a:p>
        </p:txBody>
      </p:sp>
      <p:sp>
        <p:nvSpPr>
          <p:cNvPr id="465" name="Google Shape;465;p10"/>
          <p:cNvSpPr/>
          <p:nvPr/>
        </p:nvSpPr>
        <p:spPr>
          <a:xfrm rot="10800000">
            <a:off x="-8" y="4374554"/>
            <a:ext cx="12192007" cy="2483444"/>
          </a:xfrm>
          <a:prstGeom prst="rect">
            <a:avLst/>
          </a:prstGeom>
          <a:gradFill>
            <a:gsLst>
              <a:gs pos="0">
                <a:srgbClr val="2F5496"/>
              </a:gs>
              <a:gs pos="100000">
                <a:srgbClr val="000000"/>
              </a:gs>
            </a:gsLst>
            <a:lin ang="15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10"/>
          <p:cNvSpPr/>
          <p:nvPr/>
        </p:nvSpPr>
        <p:spPr>
          <a:xfrm rot="10800000" flipH="1">
            <a:off x="8140655" y="4374554"/>
            <a:ext cx="4051344" cy="2483446"/>
          </a:xfrm>
          <a:prstGeom prst="rect">
            <a:avLst/>
          </a:prstGeom>
          <a:gradFill>
            <a:gsLst>
              <a:gs pos="0">
                <a:srgbClr val="4472C4">
                  <a:alpha val="20392"/>
                </a:srgbClr>
              </a:gs>
              <a:gs pos="4000">
                <a:srgbClr val="4472C4">
                  <a:alpha val="20392"/>
                </a:srgbClr>
              </a:gs>
              <a:gs pos="83000">
                <a:srgbClr val="1F3864">
                  <a:alpha val="60392"/>
                </a:srgbClr>
              </a:gs>
              <a:gs pos="100000">
                <a:srgbClr val="1F3864">
                  <a:alpha val="60392"/>
                </a:srgbClr>
              </a:gs>
            </a:gsLst>
            <a:lin ang="18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10"/>
          <p:cNvSpPr/>
          <p:nvPr/>
        </p:nvSpPr>
        <p:spPr>
          <a:xfrm rot="10800000">
            <a:off x="0" y="4379429"/>
            <a:ext cx="12191984" cy="1953928"/>
          </a:xfrm>
          <a:prstGeom prst="rect">
            <a:avLst/>
          </a:prstGeom>
          <a:gradFill>
            <a:gsLst>
              <a:gs pos="0">
                <a:srgbClr val="1F3864">
                  <a:alpha val="0"/>
                </a:srgbClr>
              </a:gs>
              <a:gs pos="32000">
                <a:srgbClr val="1F3864">
                  <a:alpha val="0"/>
                </a:srgbClr>
              </a:gs>
              <a:gs pos="100000">
                <a:srgbClr val="4472C4">
                  <a:alpha val="54509"/>
                </a:srgbClr>
              </a:gs>
            </a:gsLst>
            <a:lin ang="6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10"/>
          <p:cNvSpPr/>
          <p:nvPr/>
        </p:nvSpPr>
        <p:spPr>
          <a:xfrm>
            <a:off x="-8" y="4380927"/>
            <a:ext cx="12192000" cy="2019443"/>
          </a:xfrm>
          <a:prstGeom prst="rect">
            <a:avLst/>
          </a:prstGeom>
          <a:gradFill>
            <a:gsLst>
              <a:gs pos="0">
                <a:srgbClr val="1F3864">
                  <a:alpha val="0"/>
                </a:srgbClr>
              </a:gs>
              <a:gs pos="32000">
                <a:srgbClr val="1F3864">
                  <a:alpha val="0"/>
                </a:srgbClr>
              </a:gs>
              <a:gs pos="100000">
                <a:srgbClr val="000000">
                  <a:alpha val="44313"/>
                </a:srgbClr>
              </a:gs>
            </a:gsLst>
            <a:lin ang="7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6"/>
          <p:cNvSpPr/>
          <p:nvPr/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2F5496"/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6"/>
          <p:cNvSpPr/>
          <p:nvPr/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0">
                <a:srgbClr val="4472C4">
                  <a:alpha val="0"/>
                </a:srgbClr>
              </a:gs>
              <a:gs pos="20000">
                <a:srgbClr val="4472C4">
                  <a:alpha val="0"/>
                </a:srgbClr>
              </a:gs>
              <a:gs pos="100000">
                <a:srgbClr val="1F3864">
                  <a:alpha val="54901"/>
                </a:srgbClr>
              </a:gs>
            </a:gsLst>
            <a:lin ang="13800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6"/>
          <p:cNvSpPr/>
          <p:nvPr/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rgbClr val="4472C4">
                  <a:alpha val="65882"/>
                </a:srgbClr>
              </a:gs>
              <a:gs pos="100000">
                <a:srgbClr val="000000">
                  <a:alpha val="29803"/>
                </a:srgbClr>
              </a:gs>
            </a:gsLst>
            <a:lin ang="13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26"/>
          <p:cNvSpPr/>
          <p:nvPr/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0000">
                <a:srgbClr val="000000">
                  <a:alpha val="0"/>
                </a:srgbClr>
              </a:gs>
              <a:gs pos="99000">
                <a:srgbClr val="1F3864">
                  <a:alpha val="51764"/>
                </a:srgbClr>
              </a:gs>
              <a:gs pos="100000">
                <a:srgbClr val="1F3864">
                  <a:alpha val="51764"/>
                </a:srgbClr>
              </a:gs>
            </a:gsLst>
            <a:lin ang="16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6"/>
          <p:cNvSpPr txBox="1"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3400">
                <a:solidFill>
                  <a:srgbClr val="FFFFFF"/>
                </a:solidFill>
              </a:rPr>
              <a:t>Our goals in opening our re-entry and recovery center</a:t>
            </a:r>
            <a:endParaRPr/>
          </a:p>
        </p:txBody>
      </p:sp>
      <p:sp>
        <p:nvSpPr>
          <p:cNvPr id="123" name="Google Shape;123;p26"/>
          <p:cNvSpPr txBox="1">
            <a:spLocks noGrp="1"/>
          </p:cNvSpPr>
          <p:nvPr>
            <p:ph type="body" idx="1"/>
          </p:nvPr>
        </p:nvSpPr>
        <p:spPr>
          <a:xfrm>
            <a:off x="79020" y="1885279"/>
            <a:ext cx="12033955" cy="420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97297"/>
              <a:buNone/>
            </a:pPr>
            <a:endParaRPr sz="2000" dirty="0"/>
          </a:p>
          <a:p>
            <a:pPr lvl="1">
              <a:spcBef>
                <a:spcPts val="0"/>
              </a:spcBef>
              <a:buSzPct val="81081"/>
            </a:pPr>
            <a:r>
              <a:rPr lang="en-US" b="1" dirty="0">
                <a:solidFill>
                  <a:schemeClr val="dk2"/>
                </a:solidFill>
              </a:rPr>
              <a:t>Promote the health and safety of justice-involved people, their children and the community</a:t>
            </a:r>
            <a:endParaRPr dirty="0"/>
          </a:p>
          <a:p>
            <a:pPr marL="1143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1081"/>
              <a:buNone/>
            </a:pPr>
            <a:endParaRPr sz="2400" b="1" dirty="0">
              <a:solidFill>
                <a:schemeClr val="dk2"/>
              </a:solidFill>
            </a:endParaRPr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1081"/>
              <a:buChar char="•"/>
            </a:pPr>
            <a:r>
              <a:rPr lang="en-US" b="1" dirty="0">
                <a:solidFill>
                  <a:schemeClr val="dk2"/>
                </a:solidFill>
              </a:rPr>
              <a:t>Prevent overdose deaths</a:t>
            </a:r>
            <a:endParaRPr dirty="0"/>
          </a:p>
          <a:p>
            <a:pPr marL="9144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1081"/>
              <a:buNone/>
            </a:pPr>
            <a:endParaRPr b="1" dirty="0">
              <a:solidFill>
                <a:schemeClr val="dk2"/>
              </a:solidFill>
            </a:endParaRPr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1081"/>
              <a:buChar char="•"/>
            </a:pPr>
            <a:r>
              <a:rPr lang="en-US" b="1" dirty="0">
                <a:solidFill>
                  <a:schemeClr val="dk2"/>
                </a:solidFill>
              </a:rPr>
              <a:t>Reduce unnecessary incarceration</a:t>
            </a:r>
            <a:endParaRPr dirty="0"/>
          </a:p>
          <a:p>
            <a:pPr marL="9144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1081"/>
              <a:buNone/>
            </a:pPr>
            <a:endParaRPr b="1" dirty="0">
              <a:solidFill>
                <a:schemeClr val="dk2"/>
              </a:solidFill>
            </a:endParaRPr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1081"/>
              <a:buChar char="•"/>
            </a:pPr>
            <a:r>
              <a:rPr lang="en-US" b="1" dirty="0">
                <a:solidFill>
                  <a:schemeClr val="dk2"/>
                </a:solidFill>
              </a:rPr>
              <a:t>Keep parents and children together</a:t>
            </a:r>
            <a:endParaRPr dirty="0"/>
          </a:p>
          <a:p>
            <a:pPr marL="9144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1081"/>
              <a:buNone/>
            </a:pPr>
            <a:endParaRPr b="1" dirty="0">
              <a:solidFill>
                <a:schemeClr val="dk2"/>
              </a:solidFill>
            </a:endParaRPr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1081"/>
              <a:buChar char="•"/>
            </a:pPr>
            <a:r>
              <a:rPr lang="en-US" b="1" dirty="0">
                <a:solidFill>
                  <a:schemeClr val="dk2"/>
                </a:solidFill>
              </a:rPr>
              <a:t>Reduce interpersonal violence</a:t>
            </a:r>
            <a:endParaRPr dirty="0"/>
          </a:p>
          <a:p>
            <a:pPr marL="9144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1081"/>
              <a:buNone/>
            </a:pPr>
            <a:endParaRPr b="1" dirty="0">
              <a:solidFill>
                <a:schemeClr val="dk2"/>
              </a:solidFill>
            </a:endParaRPr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1081"/>
              <a:buChar char="•"/>
            </a:pPr>
            <a:r>
              <a:rPr lang="en-US" b="1" dirty="0">
                <a:solidFill>
                  <a:schemeClr val="dk2"/>
                </a:solidFill>
              </a:rPr>
              <a:t>Prevent crime</a:t>
            </a:r>
            <a:endParaRPr dirty="0"/>
          </a:p>
          <a:p>
            <a:pPr marL="9144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1081"/>
              <a:buNone/>
            </a:pPr>
            <a:endParaRPr b="1" dirty="0">
              <a:solidFill>
                <a:schemeClr val="dk2"/>
              </a:solidFill>
            </a:endParaRPr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1081"/>
              <a:buChar char="•"/>
            </a:pPr>
            <a:r>
              <a:rPr lang="en-US" b="1" dirty="0">
                <a:solidFill>
                  <a:schemeClr val="dk2"/>
                </a:solidFill>
              </a:rPr>
              <a:t>Reduce health disparities and improve health outcomes</a:t>
            </a:r>
            <a:endParaRPr sz="2400" b="1" dirty="0">
              <a:solidFill>
                <a:schemeClr val="dk2"/>
              </a:solidFill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1081"/>
              <a:buNone/>
            </a:pPr>
            <a:endParaRPr sz="2400" b="1" dirty="0">
              <a:solidFill>
                <a:schemeClr val="dk2"/>
              </a:solidFill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7297"/>
              <a:buNone/>
            </a:pPr>
            <a:endParaRPr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7"/>
          <p:cNvSpPr/>
          <p:nvPr/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2F5496"/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7"/>
          <p:cNvSpPr/>
          <p:nvPr/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0">
                <a:srgbClr val="4472C4">
                  <a:alpha val="0"/>
                </a:srgbClr>
              </a:gs>
              <a:gs pos="20000">
                <a:srgbClr val="4472C4">
                  <a:alpha val="0"/>
                </a:srgbClr>
              </a:gs>
              <a:gs pos="100000">
                <a:srgbClr val="1F3864">
                  <a:alpha val="54901"/>
                </a:srgbClr>
              </a:gs>
            </a:gsLst>
            <a:lin ang="13800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7"/>
          <p:cNvSpPr/>
          <p:nvPr/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rgbClr val="4472C4">
                  <a:alpha val="65882"/>
                </a:srgbClr>
              </a:gs>
              <a:gs pos="100000">
                <a:srgbClr val="000000">
                  <a:alpha val="29803"/>
                </a:srgbClr>
              </a:gs>
            </a:gsLst>
            <a:lin ang="13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7"/>
          <p:cNvSpPr/>
          <p:nvPr/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0000">
                <a:srgbClr val="000000">
                  <a:alpha val="0"/>
                </a:srgbClr>
              </a:gs>
              <a:gs pos="99000">
                <a:srgbClr val="1F3864">
                  <a:alpha val="51764"/>
                </a:srgbClr>
              </a:gs>
              <a:gs pos="100000">
                <a:srgbClr val="1F3864">
                  <a:alpha val="51764"/>
                </a:srgbClr>
              </a:gs>
            </a:gsLst>
            <a:lin ang="16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7"/>
          <p:cNvSpPr txBox="1"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3400">
                <a:solidFill>
                  <a:srgbClr val="FFFFFF"/>
                </a:solidFill>
              </a:rPr>
              <a:t>Our goals in opening our re-entry and recovery center</a:t>
            </a:r>
            <a:endParaRPr/>
          </a:p>
        </p:txBody>
      </p:sp>
      <p:sp>
        <p:nvSpPr>
          <p:cNvPr id="134" name="Google Shape;134;p27"/>
          <p:cNvSpPr txBox="1">
            <a:spLocks noGrp="1"/>
          </p:cNvSpPr>
          <p:nvPr>
            <p:ph type="body" idx="1"/>
          </p:nvPr>
        </p:nvSpPr>
        <p:spPr>
          <a:xfrm>
            <a:off x="774915" y="2208508"/>
            <a:ext cx="10359461" cy="420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97297"/>
              <a:buNone/>
            </a:pPr>
            <a:endParaRPr sz="2000"/>
          </a:p>
          <a:p>
            <a:pPr marL="1143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1081"/>
              <a:buNone/>
            </a:pPr>
            <a:endParaRPr sz="2400" b="1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1081"/>
              <a:buChar char="•"/>
            </a:pPr>
            <a:r>
              <a:rPr lang="en-US" sz="2400" b="1">
                <a:solidFill>
                  <a:schemeClr val="dk2"/>
                </a:solidFill>
              </a:rPr>
              <a:t>Leverage our earned trust and credibility with our population of focus to attract, engage and retain justice-involved people with substance use disorder who  were not engaging in recovery services (</a:t>
            </a:r>
            <a:r>
              <a:rPr lang="en-US" sz="2400" b="1" u="sng">
                <a:solidFill>
                  <a:schemeClr val="dk2"/>
                </a:solidFill>
              </a:rPr>
              <a:t>reach new people</a:t>
            </a:r>
            <a:r>
              <a:rPr lang="en-US" sz="2400" b="1">
                <a:solidFill>
                  <a:schemeClr val="dk2"/>
                </a:solidFill>
              </a:rPr>
              <a:t>)</a:t>
            </a:r>
            <a:endParaRPr/>
          </a:p>
          <a:p>
            <a:pPr marL="1143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1081"/>
              <a:buNone/>
            </a:pPr>
            <a:endParaRPr sz="2400" b="1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1081"/>
              <a:buChar char="•"/>
            </a:pPr>
            <a:r>
              <a:rPr lang="en-US" sz="2400" b="1">
                <a:solidFill>
                  <a:schemeClr val="dk2"/>
                </a:solidFill>
              </a:rPr>
              <a:t>Enhance Vermont’s network of recovery centers by offering a community partner specifically focused on the needs of justice-involved people 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1081"/>
              <a:buNone/>
            </a:pPr>
            <a:endParaRPr sz="2400" b="1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1081"/>
              <a:buChar char="•"/>
            </a:pPr>
            <a:r>
              <a:rPr lang="en-US" sz="2400" b="1">
                <a:solidFill>
                  <a:schemeClr val="dk2"/>
                </a:solidFill>
              </a:rPr>
              <a:t>Provide services that complement (not replicate) existing services (</a:t>
            </a:r>
            <a:r>
              <a:rPr lang="en-US" sz="2400" b="1" u="sng">
                <a:solidFill>
                  <a:schemeClr val="dk2"/>
                </a:solidFill>
              </a:rPr>
              <a:t>do new things</a:t>
            </a:r>
            <a:r>
              <a:rPr lang="en-US" sz="2400" b="1">
                <a:solidFill>
                  <a:schemeClr val="dk2"/>
                </a:solidFill>
              </a:rPr>
              <a:t>)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1081"/>
              <a:buNone/>
            </a:pPr>
            <a:endParaRPr sz="2400" b="1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1081"/>
              <a:buChar char="•"/>
            </a:pPr>
            <a:r>
              <a:rPr lang="en-US" sz="2400" b="1">
                <a:solidFill>
                  <a:schemeClr val="dk2"/>
                </a:solidFill>
              </a:rPr>
              <a:t>The need is far greater than any one organization can meet but VCJR is committed to doing our part to help meet the needs of justice-involved people with substance use disorders</a:t>
            </a:r>
            <a:endParaRPr/>
          </a:p>
          <a:p>
            <a:pPr marL="1143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1081"/>
              <a:buNone/>
            </a:pPr>
            <a:endParaRPr sz="2400" b="1">
              <a:solidFill>
                <a:schemeClr val="dk2"/>
              </a:solidFill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1081"/>
              <a:buNone/>
            </a:pPr>
            <a:endParaRPr sz="2400" b="1">
              <a:solidFill>
                <a:schemeClr val="dk2"/>
              </a:solidFill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7297"/>
              <a:buNone/>
            </a:pPr>
            <a:endParaRPr sz="2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3C6E7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"/>
          <p:cNvSpPr txBox="1">
            <a:spLocks noGrp="1"/>
          </p:cNvSpPr>
          <p:nvPr>
            <p:ph type="title"/>
          </p:nvPr>
        </p:nvSpPr>
        <p:spPr>
          <a:xfrm>
            <a:off x="764949" y="3499076"/>
            <a:ext cx="6053558" cy="2424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>
                <a:solidFill>
                  <a:srgbClr val="FFFFFF"/>
                </a:solidFill>
              </a:rPr>
              <a:t>Who We Work With</a:t>
            </a:r>
            <a:endParaRPr/>
          </a:p>
        </p:txBody>
      </p:sp>
      <p:sp>
        <p:nvSpPr>
          <p:cNvPr id="140" name="Google Shape;140;p2"/>
          <p:cNvSpPr/>
          <p:nvPr/>
        </p:nvSpPr>
        <p:spPr>
          <a:xfrm>
            <a:off x="3476199" y="548"/>
            <a:ext cx="4349752" cy="3142889"/>
          </a:xfrm>
          <a:custGeom>
            <a:avLst/>
            <a:gdLst/>
            <a:ahLst/>
            <a:cxnLst/>
            <a:rect l="l" t="t" r="r" b="b"/>
            <a:pathLst>
              <a:path w="4349752" h="3142889" extrusionOk="0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2"/>
          <p:cNvSpPr/>
          <p:nvPr/>
        </p:nvSpPr>
        <p:spPr>
          <a:xfrm>
            <a:off x="7653759" y="1421356"/>
            <a:ext cx="4538241" cy="5436644"/>
          </a:xfrm>
          <a:custGeom>
            <a:avLst/>
            <a:gdLst/>
            <a:ahLst/>
            <a:cxnLst/>
            <a:rect l="l" t="t" r="r" b="b"/>
            <a:pathLst>
              <a:path w="4538241" h="5436644" extrusionOk="0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2"/>
          <p:cNvSpPr/>
          <p:nvPr/>
        </p:nvSpPr>
        <p:spPr>
          <a:xfrm>
            <a:off x="7816897" y="1584494"/>
            <a:ext cx="4375105" cy="5273507"/>
          </a:xfrm>
          <a:custGeom>
            <a:avLst/>
            <a:gdLst/>
            <a:ahLst/>
            <a:cxnLst/>
            <a:rect l="l" t="t" r="r" b="b"/>
            <a:pathLst>
              <a:path w="4375105" h="5273507" extrusionOk="0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2"/>
          <p:cNvSpPr txBox="1">
            <a:spLocks noGrp="1"/>
          </p:cNvSpPr>
          <p:nvPr>
            <p:ph type="body" idx="1"/>
          </p:nvPr>
        </p:nvSpPr>
        <p:spPr>
          <a:xfrm>
            <a:off x="6315498" y="781037"/>
            <a:ext cx="4986652" cy="5436078"/>
          </a:xfrm>
          <a:prstGeom prst="rect">
            <a:avLst/>
          </a:prstGeom>
          <a:gradFill>
            <a:gsLst>
              <a:gs pos="0">
                <a:srgbClr val="B3C6E7"/>
              </a:gs>
              <a:gs pos="74000">
                <a:srgbClr val="B3D1EC"/>
              </a:gs>
              <a:gs pos="83000">
                <a:srgbClr val="B3D1EC"/>
              </a:gs>
              <a:gs pos="100000">
                <a:srgbClr val="CCE0F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101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3600">
                <a:solidFill>
                  <a:schemeClr val="dk1"/>
                </a:solidFill>
              </a:rPr>
              <a:t>Justice-involved people living with substance use disorder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3600"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3600">
                <a:solidFill>
                  <a:schemeClr val="dk1"/>
                </a:solidFill>
              </a:rPr>
              <a:t>Particularly vulnerable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3600"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3600"/>
              <a:t>Particularly hard to reach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360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3600">
                <a:solidFill>
                  <a:schemeClr val="dk1"/>
                </a:solidFill>
              </a:rPr>
              <a:t>Particularly high impact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228600" lvl="0" indent="-17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endParaRPr sz="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3C6E7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8"/>
          <p:cNvSpPr txBox="1">
            <a:spLocks noGrp="1"/>
          </p:cNvSpPr>
          <p:nvPr>
            <p:ph type="title"/>
          </p:nvPr>
        </p:nvSpPr>
        <p:spPr>
          <a:xfrm>
            <a:off x="764949" y="3499076"/>
            <a:ext cx="6053558" cy="2424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>
                <a:solidFill>
                  <a:srgbClr val="FFFFFF"/>
                </a:solidFill>
              </a:rPr>
              <a:t>Who We Work With</a:t>
            </a:r>
            <a:endParaRPr/>
          </a:p>
        </p:txBody>
      </p:sp>
      <p:sp>
        <p:nvSpPr>
          <p:cNvPr id="149" name="Google Shape;149;p28"/>
          <p:cNvSpPr/>
          <p:nvPr/>
        </p:nvSpPr>
        <p:spPr>
          <a:xfrm>
            <a:off x="3476199" y="548"/>
            <a:ext cx="4349752" cy="3142889"/>
          </a:xfrm>
          <a:custGeom>
            <a:avLst/>
            <a:gdLst/>
            <a:ahLst/>
            <a:cxnLst/>
            <a:rect l="l" t="t" r="r" b="b"/>
            <a:pathLst>
              <a:path w="4349752" h="3142889" extrusionOk="0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8"/>
          <p:cNvSpPr/>
          <p:nvPr/>
        </p:nvSpPr>
        <p:spPr>
          <a:xfrm>
            <a:off x="7653759" y="1421356"/>
            <a:ext cx="4538241" cy="5436644"/>
          </a:xfrm>
          <a:custGeom>
            <a:avLst/>
            <a:gdLst/>
            <a:ahLst/>
            <a:cxnLst/>
            <a:rect l="l" t="t" r="r" b="b"/>
            <a:pathLst>
              <a:path w="4538241" h="5436644" extrusionOk="0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8"/>
          <p:cNvSpPr/>
          <p:nvPr/>
        </p:nvSpPr>
        <p:spPr>
          <a:xfrm>
            <a:off x="7816897" y="1584494"/>
            <a:ext cx="4375105" cy="5273507"/>
          </a:xfrm>
          <a:custGeom>
            <a:avLst/>
            <a:gdLst/>
            <a:ahLst/>
            <a:cxnLst/>
            <a:rect l="l" t="t" r="r" b="b"/>
            <a:pathLst>
              <a:path w="4375105" h="5273507" extrusionOk="0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8"/>
          <p:cNvSpPr txBox="1">
            <a:spLocks noGrp="1"/>
          </p:cNvSpPr>
          <p:nvPr>
            <p:ph type="body" idx="1"/>
          </p:nvPr>
        </p:nvSpPr>
        <p:spPr>
          <a:xfrm>
            <a:off x="6315498" y="781037"/>
            <a:ext cx="4986652" cy="5436078"/>
          </a:xfrm>
          <a:prstGeom prst="rect">
            <a:avLst/>
          </a:prstGeom>
          <a:gradFill>
            <a:gsLst>
              <a:gs pos="0">
                <a:srgbClr val="B3C6E7"/>
              </a:gs>
              <a:gs pos="74000">
                <a:srgbClr val="B3D1EC"/>
              </a:gs>
              <a:gs pos="83000">
                <a:srgbClr val="B3D1EC"/>
              </a:gs>
              <a:gs pos="100000">
                <a:srgbClr val="CCE0F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 fontScale="70000" lnSpcReduction="20000"/>
          </a:bodyPr>
          <a:lstStyle/>
          <a:p>
            <a:pPr marL="228600" lvl="0" indent="-101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42857"/>
              <a:buNone/>
            </a:pPr>
            <a:endParaRPr sz="2000"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9365"/>
              <a:buChar char="•"/>
            </a:pPr>
            <a:r>
              <a:rPr lang="en-US" sz="3600"/>
              <a:t>Risk of fatal overdose goes up over 1,000% during the weeks following release from incarceration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9365"/>
              <a:buNone/>
            </a:pPr>
            <a:endParaRPr sz="36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9365"/>
              <a:buChar char="•"/>
            </a:pPr>
            <a:r>
              <a:rPr lang="en-US" sz="3600"/>
              <a:t>Only 13% of prison staff say we are adequately preparing people for success upon release from incarceration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9365"/>
              <a:buNone/>
            </a:pPr>
            <a:endParaRPr sz="36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9365"/>
              <a:buChar char="•"/>
            </a:pPr>
            <a:r>
              <a:rPr lang="en-US" sz="3600"/>
              <a:t>Prepared or not, people are returning to their home communities every day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9365"/>
              <a:buNone/>
            </a:pPr>
            <a:endParaRPr sz="36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9365"/>
              <a:buChar char="•"/>
            </a:pPr>
            <a:r>
              <a:rPr lang="en-US" sz="3600"/>
              <a:t>Justice-involved people listed re-entry support as their number one need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42857"/>
              <a:buNone/>
            </a:pPr>
            <a:endParaRPr sz="2000"/>
          </a:p>
          <a:p>
            <a:pPr marL="228600" lvl="0" indent="-17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42857"/>
              <a:buNone/>
            </a:pPr>
            <a:endParaRPr sz="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9"/>
          <p:cNvSpPr txBox="1">
            <a:spLocks noGrp="1"/>
          </p:cNvSpPr>
          <p:nvPr>
            <p:ph type="title"/>
          </p:nvPr>
        </p:nvSpPr>
        <p:spPr>
          <a:xfrm>
            <a:off x="1161586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grpSp>
        <p:nvGrpSpPr>
          <p:cNvPr id="158" name="Google Shape;158;p29"/>
          <p:cNvGrpSpPr/>
          <p:nvPr/>
        </p:nvGrpSpPr>
        <p:grpSpPr>
          <a:xfrm>
            <a:off x="838200" y="992458"/>
            <a:ext cx="10838985" cy="5558242"/>
            <a:chOff x="0" y="0"/>
            <a:chExt cx="10838985" cy="5558242"/>
          </a:xfrm>
        </p:grpSpPr>
        <p:sp>
          <p:nvSpPr>
            <p:cNvPr id="159" name="Google Shape;159;p29"/>
            <p:cNvSpPr/>
            <p:nvPr/>
          </p:nvSpPr>
          <p:spPr>
            <a:xfrm>
              <a:off x="0" y="0"/>
              <a:ext cx="8671188" cy="1222813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9"/>
            <p:cNvSpPr txBox="1"/>
            <p:nvPr/>
          </p:nvSpPr>
          <p:spPr>
            <a:xfrm>
              <a:off x="35815" y="35815"/>
              <a:ext cx="7248349" cy="11511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-US" sz="15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VCJR has engaged over 140 high-risk justice involved people on site at our re-entry and recovery center since we opened the center last August</a:t>
              </a: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9"/>
            <p:cNvSpPr/>
            <p:nvPr/>
          </p:nvSpPr>
          <p:spPr>
            <a:xfrm>
              <a:off x="726212" y="1445143"/>
              <a:ext cx="8671188" cy="1222813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9"/>
            <p:cNvSpPr txBox="1"/>
            <p:nvPr/>
          </p:nvSpPr>
          <p:spPr>
            <a:xfrm>
              <a:off x="762027" y="1480958"/>
              <a:ext cx="7078517" cy="11511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-US" sz="15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97% reported extremely low income and 2.4% very low income (based on HUD income guidelines)</a:t>
              </a: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9"/>
            <p:cNvSpPr/>
            <p:nvPr/>
          </p:nvSpPr>
          <p:spPr>
            <a:xfrm>
              <a:off x="1441585" y="2890286"/>
              <a:ext cx="8671188" cy="1222813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9"/>
            <p:cNvSpPr txBox="1"/>
            <p:nvPr/>
          </p:nvSpPr>
          <p:spPr>
            <a:xfrm>
              <a:off x="1477400" y="2926101"/>
              <a:ext cx="7089356" cy="11511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-US" sz="15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The average age of program participants is 39.8 years old</a:t>
              </a: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9"/>
            <p:cNvSpPr/>
            <p:nvPr/>
          </p:nvSpPr>
          <p:spPr>
            <a:xfrm>
              <a:off x="2167797" y="4335429"/>
              <a:ext cx="8671188" cy="1222813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9"/>
            <p:cNvSpPr txBox="1"/>
            <p:nvPr/>
          </p:nvSpPr>
          <p:spPr>
            <a:xfrm>
              <a:off x="2203612" y="4371244"/>
              <a:ext cx="7078517" cy="11511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-US" sz="15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29% of program participants are BIPOC community members and 21% are Black or African American (this is significantly higher than the 10.2% of the Chittenden County population comprised of BIPOC community members including 2.6% who are Black or African American)</a:t>
              </a: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9"/>
            <p:cNvSpPr/>
            <p:nvPr/>
          </p:nvSpPr>
          <p:spPr>
            <a:xfrm>
              <a:off x="7876360" y="936563"/>
              <a:ext cx="794828" cy="794828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CCD3EA">
                <a:alpha val="89803"/>
              </a:srgbClr>
            </a:solidFill>
            <a:ln w="25400" cap="flat" cmpd="sng">
              <a:solidFill>
                <a:srgbClr val="CCD3EA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9"/>
            <p:cNvSpPr txBox="1"/>
            <p:nvPr/>
          </p:nvSpPr>
          <p:spPr>
            <a:xfrm>
              <a:off x="8055196" y="936563"/>
              <a:ext cx="437156" cy="5981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9"/>
            <p:cNvSpPr/>
            <p:nvPr/>
          </p:nvSpPr>
          <p:spPr>
            <a:xfrm>
              <a:off x="8602572" y="2381707"/>
              <a:ext cx="794828" cy="794828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CCD3EA">
                <a:alpha val="89803"/>
              </a:srgbClr>
            </a:solidFill>
            <a:ln w="25400" cap="flat" cmpd="sng">
              <a:solidFill>
                <a:srgbClr val="CCD3EA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9"/>
            <p:cNvSpPr txBox="1"/>
            <p:nvPr/>
          </p:nvSpPr>
          <p:spPr>
            <a:xfrm>
              <a:off x="8781408" y="2381707"/>
              <a:ext cx="437156" cy="5981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9"/>
            <p:cNvSpPr/>
            <p:nvPr/>
          </p:nvSpPr>
          <p:spPr>
            <a:xfrm>
              <a:off x="9317945" y="3826850"/>
              <a:ext cx="794828" cy="794828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CCD3EA">
                <a:alpha val="89803"/>
              </a:srgbClr>
            </a:solidFill>
            <a:ln w="25400" cap="flat" cmpd="sng">
              <a:solidFill>
                <a:srgbClr val="CCD3EA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9"/>
            <p:cNvSpPr txBox="1"/>
            <p:nvPr/>
          </p:nvSpPr>
          <p:spPr>
            <a:xfrm>
              <a:off x="9496781" y="3826850"/>
              <a:ext cx="437156" cy="5981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30"/>
          <p:cNvSpPr/>
          <p:nvPr/>
        </p:nvSpPr>
        <p:spPr>
          <a:xfrm rot="-2700000" flipH="1">
            <a:off x="-376156" y="-253670"/>
            <a:ext cx="1827638" cy="1376989"/>
          </a:xfrm>
          <a:custGeom>
            <a:avLst/>
            <a:gdLst/>
            <a:ahLst/>
            <a:cxnLst/>
            <a:rect l="l" t="t" r="r" b="b"/>
            <a:pathLst>
              <a:path w="1827638" h="1376989" extrusionOk="0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30"/>
          <p:cNvSpPr/>
          <p:nvPr/>
        </p:nvSpPr>
        <p:spPr>
          <a:xfrm rot="-27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30"/>
          <p:cNvSpPr/>
          <p:nvPr/>
        </p:nvSpPr>
        <p:spPr>
          <a:xfrm rot="-27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30"/>
          <p:cNvSpPr/>
          <p:nvPr/>
        </p:nvSpPr>
        <p:spPr>
          <a:xfrm rot="10800000" flipH="1">
            <a:off x="9356643" y="0"/>
            <a:ext cx="2835357" cy="1480837"/>
          </a:xfrm>
          <a:custGeom>
            <a:avLst/>
            <a:gdLst/>
            <a:ahLst/>
            <a:cxnLst/>
            <a:rect l="l" t="t" r="r" b="b"/>
            <a:pathLst>
              <a:path w="2835357" h="1480837" extrusionOk="0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30"/>
          <p:cNvSpPr/>
          <p:nvPr/>
        </p:nvSpPr>
        <p:spPr>
          <a:xfrm flipH="1">
            <a:off x="7976344" y="6115501"/>
            <a:ext cx="1494513" cy="742499"/>
          </a:xfrm>
          <a:prstGeom prst="triangle">
            <a:avLst>
              <a:gd name="adj" fmla="val 50000"/>
            </a:avLst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30"/>
          <p:cNvSpPr/>
          <p:nvPr/>
        </p:nvSpPr>
        <p:spPr>
          <a:xfrm flipH="1">
            <a:off x="7604080" y="6453143"/>
            <a:ext cx="814903" cy="404857"/>
          </a:xfrm>
          <a:prstGeom prst="triangle">
            <a:avLst>
              <a:gd name="adj" fmla="val 50000"/>
            </a:avLst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600"/>
              <a:t> </a:t>
            </a:r>
            <a:r>
              <a:rPr lang="en-US" sz="3600" b="1"/>
              <a:t>We are successfully reaching high-risk people with complex needs</a:t>
            </a:r>
            <a:endParaRPr sz="3600" b="1"/>
          </a:p>
        </p:txBody>
      </p:sp>
      <p:grpSp>
        <p:nvGrpSpPr>
          <p:cNvPr id="185" name="Google Shape;185;p30"/>
          <p:cNvGrpSpPr/>
          <p:nvPr/>
        </p:nvGrpSpPr>
        <p:grpSpPr>
          <a:xfrm>
            <a:off x="838200" y="1961599"/>
            <a:ext cx="10515600" cy="4079250"/>
            <a:chOff x="0" y="135974"/>
            <a:chExt cx="10515600" cy="4079250"/>
          </a:xfrm>
        </p:grpSpPr>
        <p:sp>
          <p:nvSpPr>
            <p:cNvPr id="186" name="Google Shape;186;p30"/>
            <p:cNvSpPr/>
            <p:nvPr/>
          </p:nvSpPr>
          <p:spPr>
            <a:xfrm>
              <a:off x="0" y="135974"/>
              <a:ext cx="10515600" cy="818999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0"/>
            <p:cNvSpPr txBox="1"/>
            <p:nvPr/>
          </p:nvSpPr>
          <p:spPr>
            <a:xfrm>
              <a:off x="39980" y="175954"/>
              <a:ext cx="10435640" cy="7390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350" tIns="133350" rIns="133350" bIns="1333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Arial"/>
                <a:buNone/>
              </a:pPr>
              <a:r>
                <a:rPr lang="en-US" sz="35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Intake Data:</a:t>
              </a:r>
              <a:endParaRPr sz="3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30"/>
            <p:cNvSpPr/>
            <p:nvPr/>
          </p:nvSpPr>
          <p:spPr>
            <a:xfrm>
              <a:off x="0" y="954974"/>
              <a:ext cx="10515600" cy="3260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0"/>
            <p:cNvSpPr txBox="1"/>
            <p:nvPr/>
          </p:nvSpPr>
          <p:spPr>
            <a:xfrm>
              <a:off x="0" y="954974"/>
              <a:ext cx="10515600" cy="3260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3850" tIns="44450" rIns="248900" bIns="4445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54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Char char="•"/>
              </a:pPr>
              <a:r>
                <a:rPr lang="en-US" sz="27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49% of participants are recently released from incarceration</a:t>
              </a:r>
              <a:endParaRPr dirty="0"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54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Char char="•"/>
              </a:pPr>
              <a:r>
                <a:rPr lang="en-US" sz="27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59% of participants were unhoused at intake (another 36% reported their housing as temporary or unstable) </a:t>
              </a:r>
              <a:endParaRPr dirty="0"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54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Char char="•"/>
              </a:pPr>
              <a:r>
                <a:rPr lang="en-US" sz="27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82% tested positive for both stimulants and opioids at intake</a:t>
              </a:r>
              <a:endParaRPr dirty="0"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54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Char char="•"/>
              </a:pPr>
              <a:r>
                <a:rPr lang="en-US" sz="27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82% reported current injection drug use at intake</a:t>
              </a:r>
              <a:endParaRPr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31"/>
          <p:cNvSpPr/>
          <p:nvPr/>
        </p:nvSpPr>
        <p:spPr>
          <a:xfrm rot="-2700000" flipH="1">
            <a:off x="-376156" y="-253670"/>
            <a:ext cx="1827638" cy="1376989"/>
          </a:xfrm>
          <a:custGeom>
            <a:avLst/>
            <a:gdLst/>
            <a:ahLst/>
            <a:cxnLst/>
            <a:rect l="l" t="t" r="r" b="b"/>
            <a:pathLst>
              <a:path w="1827638" h="1376989" extrusionOk="0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31"/>
          <p:cNvSpPr/>
          <p:nvPr/>
        </p:nvSpPr>
        <p:spPr>
          <a:xfrm rot="-27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31"/>
          <p:cNvSpPr/>
          <p:nvPr/>
        </p:nvSpPr>
        <p:spPr>
          <a:xfrm rot="-27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31"/>
          <p:cNvSpPr/>
          <p:nvPr/>
        </p:nvSpPr>
        <p:spPr>
          <a:xfrm rot="10800000" flipH="1">
            <a:off x="9356643" y="0"/>
            <a:ext cx="2835357" cy="1480837"/>
          </a:xfrm>
          <a:custGeom>
            <a:avLst/>
            <a:gdLst/>
            <a:ahLst/>
            <a:cxnLst/>
            <a:rect l="l" t="t" r="r" b="b"/>
            <a:pathLst>
              <a:path w="2835357" h="1480837" extrusionOk="0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31"/>
          <p:cNvSpPr/>
          <p:nvPr/>
        </p:nvSpPr>
        <p:spPr>
          <a:xfrm flipH="1">
            <a:off x="7976344" y="6115501"/>
            <a:ext cx="1494513" cy="742499"/>
          </a:xfrm>
          <a:prstGeom prst="triangle">
            <a:avLst>
              <a:gd name="adj" fmla="val 50000"/>
            </a:avLst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31"/>
          <p:cNvSpPr/>
          <p:nvPr/>
        </p:nvSpPr>
        <p:spPr>
          <a:xfrm flipH="1">
            <a:off x="7604080" y="6453143"/>
            <a:ext cx="814903" cy="404857"/>
          </a:xfrm>
          <a:prstGeom prst="triangle">
            <a:avLst>
              <a:gd name="adj" fmla="val 50000"/>
            </a:avLst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600"/>
              <a:t> </a:t>
            </a:r>
            <a:r>
              <a:rPr lang="en-US" sz="3600" b="1"/>
              <a:t>We are reaching high-risk people with complex needs</a:t>
            </a:r>
            <a:endParaRPr sz="3600" b="1"/>
          </a:p>
        </p:txBody>
      </p:sp>
      <p:grpSp>
        <p:nvGrpSpPr>
          <p:cNvPr id="202" name="Google Shape;202;p31"/>
          <p:cNvGrpSpPr/>
          <p:nvPr/>
        </p:nvGrpSpPr>
        <p:grpSpPr>
          <a:xfrm>
            <a:off x="838200" y="1911424"/>
            <a:ext cx="10515600" cy="4179600"/>
            <a:chOff x="0" y="85799"/>
            <a:chExt cx="10515600" cy="4179600"/>
          </a:xfrm>
        </p:grpSpPr>
        <p:sp>
          <p:nvSpPr>
            <p:cNvPr id="203" name="Google Shape;203;p31"/>
            <p:cNvSpPr/>
            <p:nvPr/>
          </p:nvSpPr>
          <p:spPr>
            <a:xfrm>
              <a:off x="0" y="85799"/>
              <a:ext cx="10515600" cy="702000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1"/>
            <p:cNvSpPr txBox="1"/>
            <p:nvPr/>
          </p:nvSpPr>
          <p:spPr>
            <a:xfrm>
              <a:off x="34269" y="120068"/>
              <a:ext cx="10447062" cy="6334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lang="en-US" sz="30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Intake Data Continued:</a:t>
              </a:r>
              <a:endPara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31"/>
            <p:cNvSpPr/>
            <p:nvPr/>
          </p:nvSpPr>
          <p:spPr>
            <a:xfrm>
              <a:off x="0" y="787799"/>
              <a:ext cx="10515600" cy="347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1"/>
            <p:cNvSpPr txBox="1"/>
            <p:nvPr/>
          </p:nvSpPr>
          <p:spPr>
            <a:xfrm>
              <a:off x="0" y="787799"/>
              <a:ext cx="10515600" cy="347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3850" tIns="38100" rIns="213350" bIns="3810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Char char="•"/>
              </a:pPr>
              <a:r>
                <a:rPr lang="en-US" sz="23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80% reported a history of serious wounds, blood infections or endocarditis</a:t>
              </a:r>
              <a:endPara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46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Char char="•"/>
              </a:pPr>
              <a:r>
                <a:rPr lang="en-US" sz="23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29% had current wounds or infections at intake (likely due to Xylazine contamination)</a:t>
              </a:r>
              <a:endParaRPr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46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Char char="•"/>
              </a:pPr>
              <a:r>
                <a:rPr lang="en-US" sz="23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52% reported they have experienced serious mental health symptoms related to methamphetamine use</a:t>
              </a:r>
              <a:endParaRPr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46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Char char="•"/>
              </a:pPr>
              <a:r>
                <a:rPr lang="en-US" sz="23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82% report a history of overdose </a:t>
              </a:r>
              <a:endParaRPr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46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Char char="•"/>
              </a:pPr>
              <a:r>
                <a:rPr lang="en-US" sz="23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48% reported an overdose in the past 6 months and 4 reported an overdose in the previous 24 hours of intake</a:t>
              </a:r>
              <a:endParaRPr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46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Char char="•"/>
              </a:pPr>
              <a:r>
                <a:rPr lang="en-US" sz="23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Over 90% were not accessing services at an existing recovery center</a:t>
              </a: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1977</Words>
  <Application>Microsoft Office PowerPoint</Application>
  <PresentationFormat>Widescreen</PresentationFormat>
  <Paragraphs>246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Office Theme</vt:lpstr>
      <vt:lpstr>Office Theme</vt:lpstr>
      <vt:lpstr>Office Theme</vt:lpstr>
      <vt:lpstr>PowerPoint Presentation</vt:lpstr>
      <vt:lpstr>About VCJR</vt:lpstr>
      <vt:lpstr>Our goals in opening our re-entry and recovery center</vt:lpstr>
      <vt:lpstr>Our goals in opening our re-entry and recovery center</vt:lpstr>
      <vt:lpstr>Who We Work With</vt:lpstr>
      <vt:lpstr>Who We Work With</vt:lpstr>
      <vt:lpstr>PowerPoint Presentation</vt:lpstr>
      <vt:lpstr> We are successfully reaching high-risk people with complex needs</vt:lpstr>
      <vt:lpstr> We are reaching high-risk people with complex needs</vt:lpstr>
      <vt:lpstr>Why do justice involved people need specialized services?  </vt:lpstr>
      <vt:lpstr>Why do justice involved people need specialized services?  </vt:lpstr>
      <vt:lpstr>Why do justice involved people need specialized services? </vt:lpstr>
      <vt:lpstr>What’s Different?</vt:lpstr>
      <vt:lpstr>PowerPoint Presentation</vt:lpstr>
      <vt:lpstr>PowerPoint Presentation</vt:lpstr>
      <vt:lpstr>Unusually comprehensive case management services </vt:lpstr>
      <vt:lpstr>Overdose Prevention Services</vt:lpstr>
      <vt:lpstr>           Contingency Management Pilot</vt:lpstr>
      <vt:lpstr>Monitoring and documenting Fentanyl and Xylazine contamination </vt:lpstr>
      <vt:lpstr>Community Benefits</vt:lpstr>
      <vt:lpstr>To save lives now, we should…</vt:lpstr>
      <vt:lpstr>We are asking for your support…</vt:lpstr>
      <vt:lpstr>Why opioid settlement funds?</vt:lpstr>
      <vt:lpstr>Why opioid settlement funds?</vt:lpstr>
      <vt:lpstr>Thank you for considering our request!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Monika Rivero</dc:creator>
  <cp:lastModifiedBy>Monika Rivero</cp:lastModifiedBy>
  <cp:revision>3</cp:revision>
  <dcterms:created xsi:type="dcterms:W3CDTF">2023-05-09T19:26:28Z</dcterms:created>
  <dcterms:modified xsi:type="dcterms:W3CDTF">2023-05-23T16:17:15Z</dcterms:modified>
</cp:coreProperties>
</file>