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9EF07-D297-4E0F-952E-B6618B7C2515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1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0E6DB-D9F1-48DE-9A2A-ECE440F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definitions of levels of prevention.</a:t>
            </a:r>
            <a:r>
              <a:rPr lang="en-US" baseline="0" dirty="0"/>
              <a:t> Discuss number we are seeing without interventions to the right.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BA0870-A816-41F6-857A-17AC9841A28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2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2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1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81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7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4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6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3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1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8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030C8-8BE6-4F68-801B-E484E0A9DE2F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118E9-9A6D-4507-AE86-75A6C6AFB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1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32276" y="796989"/>
            <a:ext cx="4827834" cy="492673"/>
          </a:xfrm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en-US" sz="2000" dirty="0"/>
              <a:t>Strategy: Creation of Smoke Free Environments </a:t>
            </a:r>
            <a:endParaRPr lang="en-US" dirty="0"/>
          </a:p>
        </p:txBody>
      </p:sp>
      <p:sp>
        <p:nvSpPr>
          <p:cNvPr id="19468" name="TextBox 33"/>
          <p:cNvSpPr txBox="1">
            <a:spLocks noChangeArrowheads="1"/>
          </p:cNvSpPr>
          <p:nvPr/>
        </p:nvSpPr>
        <p:spPr bwMode="auto">
          <a:xfrm rot="-5400000">
            <a:off x="-1278283" y="2716067"/>
            <a:ext cx="35451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PREVENTION LEVEL</a:t>
            </a:r>
          </a:p>
        </p:txBody>
      </p:sp>
      <p:sp>
        <p:nvSpPr>
          <p:cNvPr id="19469" name="TextBox 34"/>
          <p:cNvSpPr txBox="1">
            <a:spLocks noChangeArrowheads="1"/>
          </p:cNvSpPr>
          <p:nvPr/>
        </p:nvSpPr>
        <p:spPr bwMode="auto">
          <a:xfrm>
            <a:off x="5562601" y="6167736"/>
            <a:ext cx="29332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INTERVENTION LEVEL</a:t>
            </a:r>
          </a:p>
        </p:txBody>
      </p:sp>
      <p:sp>
        <p:nvSpPr>
          <p:cNvPr id="19470" name="TextBox 35"/>
          <p:cNvSpPr txBox="1">
            <a:spLocks noChangeArrowheads="1"/>
          </p:cNvSpPr>
          <p:nvPr/>
        </p:nvSpPr>
        <p:spPr bwMode="auto">
          <a:xfrm>
            <a:off x="4232276" y="225426"/>
            <a:ext cx="44701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State Health Improvement Model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738875" y="3113358"/>
            <a:ext cx="11100546" cy="2947653"/>
            <a:chOff x="615569" y="3436480"/>
            <a:chExt cx="8071231" cy="2310080"/>
          </a:xfrm>
        </p:grpSpPr>
        <p:sp>
          <p:nvSpPr>
            <p:cNvPr id="32" name="Rectangle 31"/>
            <p:cNvSpPr/>
            <p:nvPr/>
          </p:nvSpPr>
          <p:spPr>
            <a:xfrm>
              <a:off x="7543800" y="5415756"/>
              <a:ext cx="1143000" cy="330200"/>
            </a:xfrm>
            <a:prstGeom prst="rect">
              <a:avLst/>
            </a:prstGeom>
            <a:solidFill>
              <a:srgbClr val="008B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</a:rPr>
                <a:t>Public</a:t>
              </a:r>
              <a:r>
                <a:rPr lang="en-US" sz="1400" b="1" dirty="0">
                  <a:solidFill>
                    <a:schemeClr val="bg1"/>
                  </a:solidFill>
                </a:rPr>
                <a:t> </a:t>
              </a:r>
              <a:r>
                <a:rPr lang="en-US" sz="2000" b="1" dirty="0">
                  <a:solidFill>
                    <a:schemeClr val="bg1"/>
                  </a:solidFill>
                </a:rPr>
                <a:t>Policy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185005" y="5416360"/>
              <a:ext cx="1206395" cy="330200"/>
            </a:xfrm>
            <a:prstGeom prst="rect">
              <a:avLst/>
            </a:prstGeom>
            <a:solidFill>
              <a:srgbClr val="008B99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</a:rPr>
                <a:t>Community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800600" y="5410927"/>
              <a:ext cx="1324182" cy="330200"/>
            </a:xfrm>
            <a:prstGeom prst="rect">
              <a:avLst/>
            </a:prstGeom>
            <a:solidFill>
              <a:srgbClr val="008B99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</a:rPr>
                <a:t>Organizational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348512" y="5410927"/>
              <a:ext cx="1417429" cy="330200"/>
            </a:xfrm>
            <a:prstGeom prst="rect">
              <a:avLst/>
            </a:prstGeom>
            <a:solidFill>
              <a:srgbClr val="008B9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bg1"/>
                  </a:solidFill>
                </a:rPr>
                <a:t>Interpersonal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049183" y="5410927"/>
              <a:ext cx="1199124" cy="330200"/>
            </a:xfrm>
            <a:prstGeom prst="rect">
              <a:avLst/>
            </a:prstGeom>
            <a:solidFill>
              <a:srgbClr val="008B99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</a:rPr>
                <a:t>Individual</a:t>
              </a:r>
              <a:endParaRPr lang="en-US" sz="13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777705" y="5146675"/>
              <a:ext cx="6909095" cy="10624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52" name="Rectangle 51"/>
            <p:cNvSpPr>
              <a:spLocks noChangeAspect="1"/>
            </p:cNvSpPr>
            <p:nvPr/>
          </p:nvSpPr>
          <p:spPr>
            <a:xfrm>
              <a:off x="615569" y="3436480"/>
              <a:ext cx="1014224" cy="313568"/>
            </a:xfrm>
            <a:prstGeom prst="rect">
              <a:avLst/>
            </a:prstGeom>
            <a:solidFill>
              <a:srgbClr val="008B99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615569" y="4435562"/>
              <a:ext cx="1104098" cy="415129"/>
            </a:xfrm>
            <a:prstGeom prst="rect">
              <a:avLst/>
            </a:prstGeom>
            <a:solidFill>
              <a:srgbClr val="0070C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</a:rPr>
                <a:t>Clinical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2446420" y="1618944"/>
            <a:ext cx="110911" cy="39630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7" name="SessionQuestionData" hidden="1"/>
          <p:cNvSpPr txBox="1"/>
          <p:nvPr/>
        </p:nvSpPr>
        <p:spPr>
          <a:xfrm>
            <a:off x="0" y="0"/>
            <a:ext cx="0" cy="978729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/>
              <a:t>&lt;?xml version="1.0"?&gt;&lt;AllQuestions /&gt;</a:t>
            </a:r>
          </a:p>
        </p:txBody>
      </p:sp>
      <p:sp>
        <p:nvSpPr>
          <p:cNvPr id="8" name="SessionAnswerData" hidden="1"/>
          <p:cNvSpPr txBox="1"/>
          <p:nvPr/>
        </p:nvSpPr>
        <p:spPr>
          <a:xfrm>
            <a:off x="1270000" y="0"/>
            <a:ext cx="0" cy="92332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/>
              <a:t>&lt;?xml version="1.0"?&gt;&lt;AllAnswers /&gt;</a:t>
            </a:r>
          </a:p>
        </p:txBody>
      </p:sp>
      <p:sp>
        <p:nvSpPr>
          <p:cNvPr id="9" name="SessionResponseData" hidden="1"/>
          <p:cNvSpPr txBox="1"/>
          <p:nvPr/>
        </p:nvSpPr>
        <p:spPr>
          <a:xfrm>
            <a:off x="0" y="0"/>
            <a:ext cx="0" cy="978729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/>
              <a:t>&lt;?xml version="1.0"?&gt;&lt;AllResponses /&gt;</a:t>
            </a:r>
          </a:p>
        </p:txBody>
      </p:sp>
      <p:sp>
        <p:nvSpPr>
          <p:cNvPr id="10" name="SessionPresentationSettingsData" hidden="1"/>
          <p:cNvSpPr txBox="1"/>
          <p:nvPr/>
        </p:nvSpPr>
        <p:spPr>
          <a:xfrm>
            <a:off x="0" y="0"/>
            <a:ext cx="0" cy="82859606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/>
              <a:t>&lt;?xml version="1.0"?&gt;&lt;Settings&gt;&lt;answerBulletFormat&gt;Numeric&lt;/answerBulletFormat&gt;&lt;answerNowAutoInsert&gt;No&lt;/answerNowAutoInsert&gt;&lt;answerNowStyle&gt;Explosion&lt;/answerNowStyle&gt;&lt;answerNowText&gt;Answer Now&lt;/answerNowText&gt;&lt;chartColors&gt;Use PowerPoint Color Scheme&lt;/chartColors&gt;&lt;chartType&gt;Horizontal&lt;/chartType&gt;&lt;correctAnswerIndicator&gt;Checkmark&lt;/correctAnswerIndicator&gt;&lt;countdownAutoInsert&gt;No&lt;/countdownAutoInsert&gt;&lt;countdownSeconds&gt;10&lt;/countdownSeconds&gt;&lt;countdownSound&gt;TicToc.wav&lt;/countdownSound&gt;&lt;countdownStyle&gt;Box&lt;/countdownStyle&gt;&lt;gridAutoInsert&gt;No&lt;/gridAutoInsert&gt;&lt;gridFillStyle&gt;Answered&lt;/gridFillStyle&gt;&lt;gridFillColor&gt;255,255,0&lt;/gridFillColor&gt;&lt;gridOpacity&gt;50%&lt;/gridOpacity&gt;&lt;gridTextStyle&gt;Keypad #&lt;/gridTextStyle&gt;&lt;inputSource&gt;Response Devices&lt;/inputSource&gt;&lt;multipleResponseDivisor&gt;# of Responses&lt;/multipleResponseDivisor&gt;&lt;participantsLeaderBoard&gt;5&lt;/participantsLeaderBoard&gt;&lt;percentageDecimalPlaces&gt;0&lt;/percentageDecimalPlaces&gt;&lt;responseCounterAutoInsert&gt;No&lt;/responseCounterAutoInsert&gt;&lt;responseCounterStyle&gt;Oval&lt;/responseCounterStyle&gt;&lt;responseCounterDisplayValue&gt;# of Votes Received&lt;/responseCounterDisplayValue&gt;&lt;insertObjectUsingColor&gt;Red&lt;/insertObjectUsingColor&gt;&lt;showResults&gt;Yes&lt;/showResults&gt;&lt;teamColors&gt;Use PowerPoint Color Scheme&lt;/teamColors&gt;&lt;teamIdentificationType&gt;None&lt;/teamIdentificationType&gt;&lt;teamScoringType&gt;Voting pads only&lt;/teamScoringType&gt;&lt;teamScoringDecimalPlaces&gt;1&lt;/teamScoringDecimalPlaces&gt;&lt;teamIdentificationItem&gt;&lt;/teamIdentificationItem&gt;&lt;teamsLeaderBoard&gt;5&lt;/teamsLeaderBoard&gt;&lt;teamName1&gt;&lt;/teamName1&gt;&lt;teamName2&gt;&lt;/teamName2&gt;&lt;teamName3&gt;&lt;/teamName3&gt;&lt;teamName4&gt;&lt;/teamName4&gt;&lt;teamName5&gt;&lt;/teamName5&gt;&lt;teamName6&gt;&lt;/teamName6&gt;&lt;teamName7&gt;&lt;/teamName7&gt;&lt;teamName8&gt;&lt;/teamName8&gt;&lt;teamName9&gt;&lt;/teamName9&gt;&lt;teamName10&gt;&lt;/teamName10&gt;&lt;showControlBar&gt;All Slides&lt;/showControlBar&gt;&lt;defaultCorrectPointValue&gt;0&lt;/defaultCorrectPointValue&gt;&lt;defaultIncorrectPointValue&gt;0&lt;/defaultIncorrectPointValue&gt;&lt;chartColor1&gt;187,224,227&lt;/chartColor1&gt;&lt;chartColor2&gt;51,51,153&lt;/chartColor2&gt;&lt;chartColor3&gt;0,153,153&lt;/chartColor3&gt;&lt;chartColor4&gt;153,204,0&lt;/chartColor4&gt;&lt;chartColor5&gt;128,128,128&lt;/chartColor5&gt;&lt;chartColor6&gt;0,0,0&lt;/chartColor6&gt;&lt;chartColor7&gt;0,102,204&lt;/chartColor7&gt;&lt;chartColor8&gt;204,204,255&lt;/chartColor8&gt;&lt;chartColor9&gt;255,0,0&lt;/chartColor9&gt;&lt;chartColor10&gt;255,255,0&lt;/chartColor10&gt;&lt;teamColor1&gt;187,224,227&lt;/teamColor1&gt;&lt;teamColor2&gt;51,51,153&lt;/teamColor2&gt;&lt;teamColor3&gt;0,153,153&lt;/teamColor3&gt;&lt;teamColor4&gt;153,204,0&lt;/teamColor4&gt;&lt;teamColor5&gt;128,128,128&lt;/teamColor5&gt;&lt;teamColor6&gt;0,0,0&lt;/teamColor6&gt;&lt;teamColor7&gt;0,102,204&lt;/teamColor7&gt;&lt;teamColor8&gt;204,204,255&lt;/teamColor8&gt;&lt;teamColor9&gt;255,0,0&lt;/teamColor9&gt;&lt;teamColor10&gt;255,255,0&lt;/teamColor10&gt;&lt;displayAnswerImagesDuringVote&gt;Yes&lt;/displayAnswerImagesDuringVote&gt;&lt;displayAnswerImagesWithResponses&gt;Yes&lt;/displayAnswerImagesWithResponses&gt;&lt;displayAnswerTextDuringVote&gt;Yes&lt;/displayAnswerTextDuringVote&gt;&lt;displayAnswerTextWithResponses&gt;Yes&lt;/displayAnswerTextWithResponses&gt;&lt;questionSlideID&gt;&lt;/questionSlideID&gt;&lt;controlBarState&gt;Expanded&lt;/controlBarState&gt;&lt;isGridColorKnownColor&gt;True&lt;/isGridColorKnownColor&gt;&lt;gridColorName&gt;Yellow&lt;/gridColorName&gt;&lt;/Settings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717793" y="3081262"/>
            <a:ext cx="151849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Community/</a:t>
            </a:r>
          </a:p>
          <a:p>
            <a:r>
              <a:rPr lang="en-US" b="1" dirty="0">
                <a:solidFill>
                  <a:schemeClr val="bg1"/>
                </a:solidFill>
              </a:rPr>
              <a:t>Clinical 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799247" y="1890567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4731722" y="4137170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2799246" y="2987786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2799246" y="4137171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/>
              <a:t>Universal screening and talk with smoking patients about not smoking in homes – LGBTQ</a:t>
            </a:r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8543023" y="2994268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8529159" y="1897508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600" dirty="0"/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6664198" y="2987786"/>
            <a:ext cx="1734448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dirty="0"/>
              <a:t>Smoke free campuses for clinics  and hospitals – substance use clinics</a:t>
            </a: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6673474" y="1897508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4754060" y="1879402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4731722" y="2998972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10347932" y="2978050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10337228" y="1914678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600" dirty="0"/>
              <a:t>No smoking in private cars – children </a:t>
            </a: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8543022" y="4131537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6673474" y="4137170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0297830" y="4117872"/>
            <a:ext cx="1602281" cy="822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725111" y="1917889"/>
            <a:ext cx="1504972" cy="646331"/>
          </a:xfrm>
          <a:prstGeom prst="rect">
            <a:avLst/>
          </a:prstGeom>
          <a:solidFill>
            <a:srgbClr val="008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n w="0"/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Population wide</a:t>
            </a:r>
            <a:endParaRPr lang="en-US" sz="1600" b="1" dirty="0">
              <a:ln w="0"/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91BC1F-01EE-478F-AC30-C60F931E383A}"/>
              </a:ext>
            </a:extLst>
          </p:cNvPr>
          <p:cNvSpPr txBox="1"/>
          <p:nvPr/>
        </p:nvSpPr>
        <p:spPr>
          <a:xfrm>
            <a:off x="9060110" y="6342077"/>
            <a:ext cx="285115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Adapted from the NACCHO Community Health </a:t>
            </a:r>
            <a:r>
              <a:rPr lang="en-US" sz="1050"/>
              <a:t>Improvement Model, July 2018</a:t>
            </a:r>
            <a:endParaRPr lang="en-US" sz="1050" dirty="0"/>
          </a:p>
        </p:txBody>
      </p:sp>
      <p:pic>
        <p:nvPicPr>
          <p:cNvPr id="48" name="Picture 47" descr="C:\Users\debra.wilcox\Desktop\VDH green indent.jpg">
            <a:extLst>
              <a:ext uri="{FF2B5EF4-FFF2-40B4-BE49-F238E27FC236}">
                <a16:creationId xmlns:a16="http://schemas.microsoft.com/office/drawing/2014/main" id="{83751586-CD51-4131-9AC2-B32BA374C2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66" y="497543"/>
            <a:ext cx="1562100" cy="379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35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9E89A8D-FC6F-48B3-91D3-AD6BAE1BC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82" y="365125"/>
            <a:ext cx="11114518" cy="318539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w Cen MT" panose="020B0602020104020603" pitchFamily="34" charset="0"/>
              </a:rPr>
              <a:t>Using the State Health Improvement Model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3D3B8C-C004-451A-8FEB-60BF13BAEEC1}"/>
              </a:ext>
            </a:extLst>
          </p:cNvPr>
          <p:cNvSpPr/>
          <p:nvPr/>
        </p:nvSpPr>
        <p:spPr>
          <a:xfrm>
            <a:off x="239282" y="733818"/>
            <a:ext cx="11114518" cy="399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0" indent="-6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Prevention Levels: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Prevention aims to minimize the occurrence of disease or its consequences.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AEF1633-B689-4418-9D50-DDD4AEF6E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54647"/>
              </p:ext>
            </p:extLst>
          </p:nvPr>
        </p:nvGraphicFramePr>
        <p:xfrm>
          <a:off x="325451" y="1133543"/>
          <a:ext cx="10515600" cy="2044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7371">
                  <a:extLst>
                    <a:ext uri="{9D8B030D-6E8A-4147-A177-3AD203B41FA5}">
                      <a16:colId xmlns:a16="http://schemas.microsoft.com/office/drawing/2014/main" val="3084871506"/>
                    </a:ext>
                  </a:extLst>
                </a:gridCol>
                <a:gridCol w="8448229">
                  <a:extLst>
                    <a:ext uri="{9D8B030D-6E8A-4147-A177-3AD203B41FA5}">
                      <a16:colId xmlns:a16="http://schemas.microsoft.com/office/drawing/2014/main" val="1490282322"/>
                    </a:ext>
                  </a:extLst>
                </a:gridCol>
              </a:tblGrid>
              <a:tr h="2666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Population Wide: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effectLst/>
                        </a:rPr>
                        <a:t>Changes in policies and infrastructure to reduce susceptibility or exposure to health threats for all people. Creates environments for healthy living. Addresses root causes of health inequity. </a:t>
                      </a:r>
                      <a:endParaRPr lang="en-US" sz="1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535334"/>
                  </a:ext>
                </a:extLst>
              </a:tr>
              <a:tr h="352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Clinical/Community: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Policies and practices to integrate care (physical, mental health, substance use) and connect individuals to necessary social services</a:t>
                      </a:r>
                      <a:endParaRPr lang="en-US" sz="17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/>
                </a:tc>
                <a:extLst>
                  <a:ext uri="{0D108BD9-81ED-4DB2-BD59-A6C34878D82A}">
                    <a16:rowId xmlns:a16="http://schemas.microsoft.com/office/drawing/2014/main" val="814182751"/>
                  </a:ext>
                </a:extLst>
              </a:tr>
              <a:tr h="352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Clinical: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Practices and policies to increase the use of prevention and screening activities, and conforming with CLAS standards, that are routinely conducted by clinical providers. </a:t>
                      </a:r>
                      <a:endParaRPr lang="en-US" sz="17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69396" marT="83275" marB="0"/>
                </a:tc>
                <a:extLst>
                  <a:ext uri="{0D108BD9-81ED-4DB2-BD59-A6C34878D82A}">
                    <a16:rowId xmlns:a16="http://schemas.microsoft.com/office/drawing/2014/main" val="230770267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5B3BC28-D4B7-4AD4-A529-0F8847CA92E9}"/>
              </a:ext>
            </a:extLst>
          </p:cNvPr>
          <p:cNvSpPr/>
          <p:nvPr/>
        </p:nvSpPr>
        <p:spPr>
          <a:xfrm>
            <a:off x="325452" y="3229137"/>
            <a:ext cx="10515599" cy="399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0" indent="-6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Intervention Levels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Intervention levels are built on a socio-ecological model of health.</a:t>
            </a:r>
            <a:endParaRPr lang="en-US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9A27A5-7BA1-48FA-BBDA-96697127B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4716"/>
              </p:ext>
            </p:extLst>
          </p:nvPr>
        </p:nvGraphicFramePr>
        <p:xfrm>
          <a:off x="325451" y="3645247"/>
          <a:ext cx="10515600" cy="28665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5917">
                  <a:extLst>
                    <a:ext uri="{9D8B030D-6E8A-4147-A177-3AD203B41FA5}">
                      <a16:colId xmlns:a16="http://schemas.microsoft.com/office/drawing/2014/main" val="1251806152"/>
                    </a:ext>
                  </a:extLst>
                </a:gridCol>
                <a:gridCol w="8439683">
                  <a:extLst>
                    <a:ext uri="{9D8B030D-6E8A-4147-A177-3AD203B41FA5}">
                      <a16:colId xmlns:a16="http://schemas.microsoft.com/office/drawing/2014/main" val="1631009245"/>
                    </a:ext>
                  </a:extLst>
                </a:gridCol>
              </a:tblGrid>
              <a:tr h="6293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Individual: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dirty="0">
                          <a:solidFill>
                            <a:schemeClr val="tx1"/>
                          </a:solidFill>
                          <a:effectLst/>
                        </a:rPr>
                        <a:t>Characteristics of the individual such as knowledge, attitudes, behavior, self-concept, skills, etc. Includes the individual’s developmental history.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82206"/>
                  </a:ext>
                </a:extLst>
              </a:tr>
              <a:tr h="6293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Interpersonal: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Formal and informal social network and social support systems, including family, work group, and friendship networks.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extLst>
                  <a:ext uri="{0D108BD9-81ED-4DB2-BD59-A6C34878D82A}">
                    <a16:rowId xmlns:a16="http://schemas.microsoft.com/office/drawing/2014/main" val="289781505"/>
                  </a:ext>
                </a:extLst>
              </a:tr>
              <a:tr h="6293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Organizational: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Institutions with organizational characteristics, including formal (and informal) rules and regulations for operation.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extLst>
                  <a:ext uri="{0D108BD9-81ED-4DB2-BD59-A6C34878D82A}">
                    <a16:rowId xmlns:a16="http://schemas.microsoft.com/office/drawing/2014/main" val="816789470"/>
                  </a:ext>
                </a:extLst>
              </a:tr>
              <a:tr h="352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Community: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Relationships among organizations, institutions, and informal networks within defined boundaries.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extLst>
                  <a:ext uri="{0D108BD9-81ED-4DB2-BD59-A6C34878D82A}">
                    <a16:rowId xmlns:a16="http://schemas.microsoft.com/office/drawing/2014/main" val="855987958"/>
                  </a:ext>
                </a:extLst>
              </a:tr>
              <a:tr h="3524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Public Policy: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Local, state, and national laws and policies.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6896" marR="42241" marT="83879" marB="0"/>
                </a:tc>
                <a:extLst>
                  <a:ext uri="{0D108BD9-81ED-4DB2-BD59-A6C34878D82A}">
                    <a16:rowId xmlns:a16="http://schemas.microsoft.com/office/drawing/2014/main" val="1425387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95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725</Words>
  <Application>Microsoft Office PowerPoint</Application>
  <PresentationFormat>Widescreen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Office Theme</vt:lpstr>
      <vt:lpstr>PowerPoint Presentation</vt:lpstr>
      <vt:lpstr>Using the State Health Improvement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 Gore</dc:creator>
  <cp:lastModifiedBy>Klein, Heidi</cp:lastModifiedBy>
  <cp:revision>32</cp:revision>
  <cp:lastPrinted>2016-06-24T14:58:09Z</cp:lastPrinted>
  <dcterms:created xsi:type="dcterms:W3CDTF">2015-03-27T18:29:43Z</dcterms:created>
  <dcterms:modified xsi:type="dcterms:W3CDTF">2018-08-22T22:06:10Z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ID">
    <vt:lpwstr>08c5c6af863c402bbcaf2aa87685467b</vt:lpwstr>
  </property>
</Properties>
</file>