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52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9" r:id="rId7"/>
    <p:sldId id="305" r:id="rId8"/>
    <p:sldId id="284" r:id="rId9"/>
    <p:sldId id="310" r:id="rId10"/>
    <p:sldId id="311" r:id="rId11"/>
    <p:sldId id="308" r:id="rId12"/>
    <p:sldId id="309" r:id="rId13"/>
    <p:sldId id="264" r:id="rId14"/>
    <p:sldId id="313" r:id="rId15"/>
    <p:sldId id="314" r:id="rId16"/>
    <p:sldId id="288" r:id="rId17"/>
    <p:sldId id="272" r:id="rId18"/>
    <p:sldId id="273" r:id="rId19"/>
    <p:sldId id="274" r:id="rId20"/>
    <p:sldId id="275" r:id="rId21"/>
    <p:sldId id="315" r:id="rId22"/>
    <p:sldId id="306" r:id="rId23"/>
    <p:sldId id="276" r:id="rId24"/>
    <p:sldId id="278" r:id="rId2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178"/>
    <a:srgbClr val="007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49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3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9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59B7F73-03D3-2A47-AAE7-95E1D7E4BECC}" type="datetime1">
              <a:rPr lang="en-US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BAC2B-6626-1F45-8C9F-ED4BC8F35D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477BE3-1E12-564A-B1B4-8337F0D70114}" type="datetime1">
              <a:rPr lang="en-US"/>
              <a:pPr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F25B69-0063-3847-8A34-9222A75461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80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4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phrasing in info sheets to make them consistent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27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text boxes- Helps the family….child’s illness.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16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Question: Do we need the top text box? Is there anything else about the referral process that needs to be added? Maybe something targeted to the family?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27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Jess-How to make this slide more clear-change to objectives? Add words like “understand” and “review” to goals?  Is that too wordy? </a:t>
            </a:r>
          </a:p>
          <a:p>
            <a:r>
              <a:rPr lang="en-US" dirty="0"/>
              <a:t>Home slide or index</a:t>
            </a:r>
          </a:p>
          <a:p>
            <a:r>
              <a:rPr lang="en-US" dirty="0"/>
              <a:t>Combine eligibility and referral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2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goals on blue button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8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concurrent care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2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53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4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slide for skilled respite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5B69-0063-3847-8A34-9222A75461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6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4" descr="VDH logoKO 1-3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6248400"/>
            <a:ext cx="1296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9592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349904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43036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183889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>
              <a:defRPr sz="2400">
                <a:solidFill>
                  <a:srgbClr val="FFFFFF"/>
                </a:solidFill>
                <a:latin typeface="Tw Cen MT" charset="0"/>
              </a:defRPr>
            </a:lvl1pPr>
          </a:lstStyle>
          <a:p>
            <a:fld id="{1FF1673A-4FE8-D647-BC46-23820413EA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923085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404252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151679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846138" y="111283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Tw Cen MT" charset="0"/>
              </a:defRPr>
            </a:lvl1pPr>
          </a:lstStyle>
          <a:p>
            <a:fld id="{01E6F630-B75A-EF47-B171-B28D326434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Tw Cen MT" charset="0"/>
              </a:defRPr>
            </a:lvl1pPr>
          </a:lstStyle>
          <a:p>
            <a:fld id="{9C1B5330-7693-C74F-AB66-125B9A587C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0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846138" y="111283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Tw Cen MT" charset="0"/>
              </a:defRPr>
            </a:lvl1pPr>
          </a:lstStyle>
          <a:p>
            <a:fld id="{3F898D92-B553-5F45-9983-9DE1A7C526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4259090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404938"/>
            <a:ext cx="81534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0509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0509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ourageousparentsnetwork.org/topics/learn-from-providers-and-other-parents" TargetMode="External"/><Relationship Id="rId12" Type="http://schemas.openxmlformats.org/officeDocument/2006/relationships/hyperlink" Target="https://courageousparentsnetwork.org/videos/palliative-care-made-it-possible-for-us-to-go-home-and-live/" TargetMode="External"/><Relationship Id="rId17" Type="http://schemas.openxmlformats.org/officeDocument/2006/relationships/slide" Target="slide11.xml"/><Relationship Id="rId2" Type="http://schemas.openxmlformats.org/officeDocument/2006/relationships/audio" Target="../media/media10.m4a"/><Relationship Id="rId16" Type="http://schemas.openxmlformats.org/officeDocument/2006/relationships/hyperlink" Target="https://courageousparentsnetwork.org/videos/it-was-like-this-little-secret-society/" TargetMode="External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hyperlink" Target="https://courageousparentsnetwork.org/videos/now-i-understand-what-palliative-care-is/" TargetMode="External"/><Relationship Id="rId14" Type="http://schemas.openxmlformats.org/officeDocument/2006/relationships/hyperlink" Target="https://courageousparentsnetwork.org/videos/finding-hop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2.xml"/><Relationship Id="rId5" Type="http://schemas.openxmlformats.org/officeDocument/2006/relationships/hyperlink" Target="https://hospicenews.com/2020/06/15/the-time-is-right-for-a-community-based-palliative-care-benefit%ef%bb%bf/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12" Type="http://schemas.openxmlformats.org/officeDocument/2006/relationships/slide" Target="slide15.xml"/><Relationship Id="rId2" Type="http://schemas.openxmlformats.org/officeDocument/2006/relationships/audio" Target="../media/media12.m4a"/><Relationship Id="rId16" Type="http://schemas.openxmlformats.org/officeDocument/2006/relationships/image" Target="../media/image8.png"/><Relationship Id="rId1" Type="http://schemas.microsoft.com/office/2007/relationships/media" Target="../media/media12.m4a"/><Relationship Id="rId6" Type="http://schemas.openxmlformats.org/officeDocument/2006/relationships/image" Target="../media/image30.jpg"/><Relationship Id="rId11" Type="http://schemas.openxmlformats.org/officeDocument/2006/relationships/slide" Target="slide14.xml"/><Relationship Id="rId5" Type="http://schemas.openxmlformats.org/officeDocument/2006/relationships/image" Target="../media/image29.jpg"/><Relationship Id="rId15" Type="http://schemas.openxmlformats.org/officeDocument/2006/relationships/slide" Target="slide17.xml"/><Relationship Id="rId10" Type="http://schemas.openxmlformats.org/officeDocument/2006/relationships/slide" Target="slide13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Relationship Id="rId1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12.xml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slide" Target="slide19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healthvermont.gov/sites/default/files/documents/2016/11/cyf_PPCP_hcp_referral_form.pdf" TargetMode="External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18.xml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rveymonkey.com/r/B7LBHKR" TargetMode="External"/><Relationship Id="rId5" Type="http://schemas.openxmlformats.org/officeDocument/2006/relationships/hyperlink" Target="https://www.healthvermont.gov/children-youth-families/children-special-health-needs/palliative-care" TargetMode="External"/><Relationship Id="rId4" Type="http://schemas.openxmlformats.org/officeDocument/2006/relationships/hyperlink" Target="mailto:Jessica.boyea@vermont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inr.nih.gov/sites/files/docs/ConversationsMatter-Inforgraphic2020-508c.pdf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ninr.nih.gov/newsandinformation/conversationsmatter/palliative-care-for-children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3.xml"/><Relationship Id="rId5" Type="http://schemas.openxmlformats.org/officeDocument/2006/relationships/hyperlink" Target="https://www.who.int/cancer/palliative/definition/en/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eportcard.capc.org/wp-content/uploads/2020/05/CAPC_State-by-State-Report-Card_051120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>
            <a:normAutofit fontScale="92500"/>
          </a:bodyPr>
          <a:lstStyle/>
          <a:p>
            <a:pPr algn="ctr" eaLnBrk="1" hangingPunct="1"/>
            <a:r>
              <a:rPr lang="en-US" dirty="0">
                <a:latin typeface="Tw Cen MT" charset="0"/>
                <a:ea typeface="ＭＳ Ｐゴシック" charset="0"/>
                <a:cs typeface="ＭＳ Ｐゴシック" charset="0"/>
              </a:rPr>
              <a:t>Introduction to the Pediatric Palliative Care Program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547" y="3370043"/>
            <a:ext cx="7530905" cy="218166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Pediatric Palliative Care Program </a:t>
            </a:r>
            <a:br>
              <a:rPr lang="en-US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Children with Special Health Needs</a:t>
            </a:r>
            <a:br>
              <a:rPr lang="en-US" dirty="0">
                <a:ea typeface="+mj-ea"/>
                <a:cs typeface="+mj-cs"/>
              </a:rPr>
            </a:br>
            <a:endParaRPr lang="en-US" dirty="0">
              <a:ea typeface="+mj-ea"/>
              <a:cs typeface="+mj-cs"/>
            </a:endParaRPr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2730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42988"/>
            <a:ext cx="15732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042988"/>
            <a:ext cx="2441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042988"/>
            <a:ext cx="23860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7EEC40-004E-40AC-A375-ED2187632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3"/>
    </mc:Choice>
    <mc:Fallback xmlns="">
      <p:transition spd="slow" advTm="2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97AD-3D7E-4AD1-9B02-E51B3D85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Palliative Care?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1FB19E6-14D2-42D1-BB57-2C3D8AB0B37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4229451" y="4324630"/>
            <a:ext cx="4858933" cy="7620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F848-FC69-438E-AFC1-991A6A3C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6BAB7-54CD-4953-ADDC-DBD53B3049D7}"/>
              </a:ext>
            </a:extLst>
          </p:cNvPr>
          <p:cNvSpPr/>
          <p:nvPr/>
        </p:nvSpPr>
        <p:spPr>
          <a:xfrm>
            <a:off x="104931" y="1394085"/>
            <a:ext cx="4032354" cy="1768840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7436B-61BC-4F1F-92EE-00173A365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21" y="1656608"/>
            <a:ext cx="3454374" cy="1243794"/>
          </a:xfrm>
          <a:prstGeom prst="rect">
            <a:avLst/>
          </a:prstGeom>
        </p:spPr>
      </p:pic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BAD28CEE-5D92-411B-8F82-4D8A5DF2154A}"/>
              </a:ext>
            </a:extLst>
          </p:cNvPr>
          <p:cNvSpPr/>
          <p:nvPr/>
        </p:nvSpPr>
        <p:spPr>
          <a:xfrm>
            <a:off x="393921" y="1656608"/>
            <a:ext cx="3454374" cy="12437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62FDF-1FB9-45AF-86E4-032108658411}"/>
              </a:ext>
            </a:extLst>
          </p:cNvPr>
          <p:cNvSpPr/>
          <p:nvPr/>
        </p:nvSpPr>
        <p:spPr>
          <a:xfrm>
            <a:off x="104931" y="3270550"/>
            <a:ext cx="4032354" cy="7946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the logo above to access the full Courageous Parents Network website.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EA83AF-963A-4045-869D-77FB3BC3C4AC}"/>
              </a:ext>
            </a:extLst>
          </p:cNvPr>
          <p:cNvSpPr/>
          <p:nvPr/>
        </p:nvSpPr>
        <p:spPr>
          <a:xfrm>
            <a:off x="4400779" y="1394085"/>
            <a:ext cx="4516279" cy="689548"/>
          </a:xfrm>
          <a:prstGeom prst="round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each phrase below to access videos of family stories about palliative care.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67E1E-7798-4141-98BA-A25B7E376C0E}"/>
              </a:ext>
            </a:extLst>
          </p:cNvPr>
          <p:cNvSpPr/>
          <p:nvPr/>
        </p:nvSpPr>
        <p:spPr>
          <a:xfrm>
            <a:off x="4278770" y="2236033"/>
            <a:ext cx="4760299" cy="664369"/>
          </a:xfrm>
          <a:prstGeom prst="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7B4DE-0CCB-4A84-829D-0F721DC5F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4084" y="2349142"/>
            <a:ext cx="4569668" cy="438150"/>
          </a:xfrm>
          <a:prstGeom prst="rect">
            <a:avLst/>
          </a:prstGeom>
        </p:spPr>
      </p:pic>
      <p:sp>
        <p:nvSpPr>
          <p:cNvPr id="14" name="Rectangle 13">
            <a:hlinkClick r:id="rId9"/>
            <a:extLst>
              <a:ext uri="{FF2B5EF4-FFF2-40B4-BE49-F238E27FC236}">
                <a16:creationId xmlns:a16="http://schemas.microsoft.com/office/drawing/2014/main" id="{C0D90BBC-3731-45D1-B3CA-AFBB6A95A720}"/>
              </a:ext>
            </a:extLst>
          </p:cNvPr>
          <p:cNvSpPr/>
          <p:nvPr/>
        </p:nvSpPr>
        <p:spPr>
          <a:xfrm>
            <a:off x="4278770" y="2261700"/>
            <a:ext cx="4760299" cy="5846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DC78DC-EDA6-4907-99EE-06831E0A6AEB}"/>
              </a:ext>
            </a:extLst>
          </p:cNvPr>
          <p:cNvSpPr/>
          <p:nvPr/>
        </p:nvSpPr>
        <p:spPr>
          <a:xfrm>
            <a:off x="4278770" y="3071153"/>
            <a:ext cx="4760299" cy="1089673"/>
          </a:xfrm>
          <a:prstGeom prst="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64EE7-101A-41C5-B801-3B82A6E86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450" y="5189063"/>
            <a:ext cx="4858933" cy="762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D23341-61E2-442C-AB66-8322F4DAC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348" y="3207049"/>
            <a:ext cx="3971925" cy="381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6207C4-51BE-4F85-AEDA-C1D5B848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4416" y="3670726"/>
            <a:ext cx="3429000" cy="447675"/>
          </a:xfrm>
          <a:prstGeom prst="rect">
            <a:avLst/>
          </a:prstGeom>
        </p:spPr>
      </p:pic>
      <p:sp>
        <p:nvSpPr>
          <p:cNvPr id="22" name="Rectangle 21">
            <a:hlinkClick r:id="rId12"/>
            <a:extLst>
              <a:ext uri="{FF2B5EF4-FFF2-40B4-BE49-F238E27FC236}">
                <a16:creationId xmlns:a16="http://schemas.microsoft.com/office/drawing/2014/main" id="{DD9291F7-0036-4828-A322-6AB610457BCA}"/>
              </a:ext>
            </a:extLst>
          </p:cNvPr>
          <p:cNvSpPr/>
          <p:nvPr/>
        </p:nvSpPr>
        <p:spPr>
          <a:xfrm>
            <a:off x="4262540" y="3071153"/>
            <a:ext cx="4760299" cy="11375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1533C94-D2BE-49E2-8881-8E3220A63C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7852" y="4456705"/>
            <a:ext cx="1762125" cy="447675"/>
          </a:xfrm>
          <a:prstGeom prst="rect">
            <a:avLst/>
          </a:prstGeom>
        </p:spPr>
      </p:pic>
      <p:sp>
        <p:nvSpPr>
          <p:cNvPr id="25" name="Rectangle 24">
            <a:hlinkClick r:id="rId14"/>
            <a:extLst>
              <a:ext uri="{FF2B5EF4-FFF2-40B4-BE49-F238E27FC236}">
                <a16:creationId xmlns:a16="http://schemas.microsoft.com/office/drawing/2014/main" id="{889FF081-357E-4233-9B78-3F130CA3B1D4}"/>
              </a:ext>
            </a:extLst>
          </p:cNvPr>
          <p:cNvSpPr/>
          <p:nvPr/>
        </p:nvSpPr>
        <p:spPr>
          <a:xfrm>
            <a:off x="4278769" y="4331577"/>
            <a:ext cx="4760295" cy="6979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CDC31A-9DB9-47E5-91B5-DCFC311C75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7689" y="5333075"/>
            <a:ext cx="3555242" cy="438150"/>
          </a:xfrm>
          <a:prstGeom prst="rect">
            <a:avLst/>
          </a:prstGeom>
        </p:spPr>
      </p:pic>
      <p:sp>
        <p:nvSpPr>
          <p:cNvPr id="28" name="Rectangle 27">
            <a:hlinkClick r:id="rId16"/>
            <a:extLst>
              <a:ext uri="{FF2B5EF4-FFF2-40B4-BE49-F238E27FC236}">
                <a16:creationId xmlns:a16="http://schemas.microsoft.com/office/drawing/2014/main" id="{923417BC-F30F-4C9A-BC95-ACC7D397B4E9}"/>
              </a:ext>
            </a:extLst>
          </p:cNvPr>
          <p:cNvSpPr/>
          <p:nvPr/>
        </p:nvSpPr>
        <p:spPr>
          <a:xfrm>
            <a:off x="4246312" y="5201651"/>
            <a:ext cx="4792757" cy="691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3A3258-CE07-41D4-8FDD-F1AD24160260}"/>
              </a:ext>
            </a:extLst>
          </p:cNvPr>
          <p:cNvSpPr/>
          <p:nvPr/>
        </p:nvSpPr>
        <p:spPr>
          <a:xfrm>
            <a:off x="104931" y="4208712"/>
            <a:ext cx="4032354" cy="16840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Click here for the NEXT SLIDE.</a:t>
            </a:r>
          </a:p>
        </p:txBody>
      </p:sp>
      <p:sp>
        <p:nvSpPr>
          <p:cNvPr id="30" name="Rectangle: Rounded Corners 29">
            <a:hlinkClick r:id="rId17" action="ppaction://hlinksldjump"/>
            <a:extLst>
              <a:ext uri="{FF2B5EF4-FFF2-40B4-BE49-F238E27FC236}">
                <a16:creationId xmlns:a16="http://schemas.microsoft.com/office/drawing/2014/main" id="{1FA4BEF8-068C-450E-B187-ECC877E3E8C1}"/>
              </a:ext>
            </a:extLst>
          </p:cNvPr>
          <p:cNvSpPr/>
          <p:nvPr/>
        </p:nvSpPr>
        <p:spPr>
          <a:xfrm>
            <a:off x="104931" y="4208712"/>
            <a:ext cx="4032354" cy="16951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F995CF-D9AC-471B-AA2D-D580FB209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1"/>
    </mc:Choice>
    <mc:Fallback xmlns="">
      <p:transition spd="slow" advTm="4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53A2-C4F4-4189-B9BE-5E3ED665D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Palliative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FC101-A69B-4338-B40E-8C4A20640CD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E616E-B1AE-485C-8D80-D36E1155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AE700A-8189-43EA-A14B-7E456448E099}"/>
              </a:ext>
            </a:extLst>
          </p:cNvPr>
          <p:cNvSpPr/>
          <p:nvPr/>
        </p:nvSpPr>
        <p:spPr>
          <a:xfrm>
            <a:off x="119921" y="1371600"/>
            <a:ext cx="4826833" cy="3485213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91031-D1E0-4F34-9B01-79F51297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00" y="1506511"/>
            <a:ext cx="4562475" cy="32289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58660-EA11-4F6E-B845-23219868CD42}"/>
              </a:ext>
            </a:extLst>
          </p:cNvPr>
          <p:cNvSpPr/>
          <p:nvPr/>
        </p:nvSpPr>
        <p:spPr>
          <a:xfrm>
            <a:off x="5078933" y="2610787"/>
            <a:ext cx="3882453" cy="3485212"/>
          </a:xfrm>
          <a:prstGeom prst="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“The time is right.  </a:t>
            </a:r>
          </a:p>
          <a:p>
            <a:pPr algn="ctr"/>
            <a:r>
              <a:rPr lang="en-US" sz="2400" b="1" dirty="0"/>
              <a:t>The need is great.”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000" b="1" u="sng" cap="small" spc="100" dirty="0"/>
              <a:t>Community-based palliative care (</a:t>
            </a:r>
            <a:r>
              <a:rPr lang="en-US" sz="2000" b="1" u="sng" cap="small" spc="100" dirty="0" err="1"/>
              <a:t>cbpc</a:t>
            </a:r>
            <a:r>
              <a:rPr lang="en-US" sz="2000" b="1" u="sng" cap="small" spc="100" dirty="0"/>
              <a:t>)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cap="small" spc="100" dirty="0"/>
              <a:t>Can reduce ER visits by 35%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cap="small" spc="100" dirty="0"/>
              <a:t>Can reduce Hospitalizations by 50%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cap="small" spc="100" dirty="0"/>
              <a:t>Can reduce total health care costs by 36%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2CAEA-3293-4397-A48C-F70351BBCA30}"/>
              </a:ext>
            </a:extLst>
          </p:cNvPr>
          <p:cNvSpPr/>
          <p:nvPr/>
        </p:nvSpPr>
        <p:spPr>
          <a:xfrm>
            <a:off x="5078933" y="1445302"/>
            <a:ext cx="3882453" cy="99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title picture on the left for access to full article.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75492334-8CF0-4312-8942-B91635A40999}"/>
              </a:ext>
            </a:extLst>
          </p:cNvPr>
          <p:cNvSpPr/>
          <p:nvPr/>
        </p:nvSpPr>
        <p:spPr>
          <a:xfrm>
            <a:off x="182614" y="1389634"/>
            <a:ext cx="4700982" cy="34343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1CDE15-6229-43FE-B165-3E6D8219A978}"/>
              </a:ext>
            </a:extLst>
          </p:cNvPr>
          <p:cNvSpPr/>
          <p:nvPr/>
        </p:nvSpPr>
        <p:spPr>
          <a:xfrm>
            <a:off x="119920" y="4976369"/>
            <a:ext cx="4826833" cy="11092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CONGRATULATIONS! </a:t>
            </a:r>
            <a:r>
              <a:rPr lang="en-US" dirty="0"/>
              <a:t>You’ve completed the Overview section.  Click here to go back to the INDEX page and complete item #2.</a:t>
            </a:r>
            <a:endParaRPr lang="en-US" b="1" dirty="0"/>
          </a:p>
        </p:txBody>
      </p:sp>
      <p:sp>
        <p:nvSpPr>
          <p:cNvPr id="14" name="Rectangle: Rounded Corners 13">
            <a:hlinkClick r:id="rId6" action="ppaction://hlinksldjump"/>
            <a:extLst>
              <a:ext uri="{FF2B5EF4-FFF2-40B4-BE49-F238E27FC236}">
                <a16:creationId xmlns:a16="http://schemas.microsoft.com/office/drawing/2014/main" id="{965C74E1-2E43-4255-A5C5-38AADBC49625}"/>
              </a:ext>
            </a:extLst>
          </p:cNvPr>
          <p:cNvSpPr/>
          <p:nvPr/>
        </p:nvSpPr>
        <p:spPr>
          <a:xfrm>
            <a:off x="119920" y="4976369"/>
            <a:ext cx="4826833" cy="11092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3D9D13-6B17-446C-8737-949F19111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2"/>
    </mc:Choice>
    <mc:Fallback xmlns="">
      <p:transition spd="slow" advTm="121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9D4AE-1196-475A-8D66-7A89BB47A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 descr="Large and small hands holding red heart">
            <a:extLst>
              <a:ext uri="{FF2B5EF4-FFF2-40B4-BE49-F238E27FC236}">
                <a16:creationId xmlns:a16="http://schemas.microsoft.com/office/drawing/2014/main" id="{037EC875-38F7-488E-8AAA-8770A24A4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55" y="1013782"/>
            <a:ext cx="3397797" cy="1900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F4F0F6-7A2E-4508-922E-C158FFE8E51D}"/>
              </a:ext>
            </a:extLst>
          </p:cNvPr>
          <p:cNvSpPr txBox="1"/>
          <p:nvPr/>
        </p:nvSpPr>
        <p:spPr>
          <a:xfrm>
            <a:off x="2213072" y="1569562"/>
            <a:ext cx="179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spc="100" dirty="0">
                <a:latin typeface="+mn-lt"/>
              </a:rPr>
              <a:t>Care Coordination</a:t>
            </a:r>
          </a:p>
        </p:txBody>
      </p:sp>
      <p:pic>
        <p:nvPicPr>
          <p:cNvPr id="9" name="Picture 8" descr="Close up of heart shaped pages of a book">
            <a:extLst>
              <a:ext uri="{FF2B5EF4-FFF2-40B4-BE49-F238E27FC236}">
                <a16:creationId xmlns:a16="http://schemas.microsoft.com/office/drawing/2014/main" id="{5688E4F4-B4AD-42A7-B759-455465647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620" y="1049429"/>
            <a:ext cx="3397797" cy="1899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9E01E-D817-4164-B8CF-0EFFF1B3A642}"/>
              </a:ext>
            </a:extLst>
          </p:cNvPr>
          <p:cNvSpPr txBox="1"/>
          <p:nvPr/>
        </p:nvSpPr>
        <p:spPr>
          <a:xfrm>
            <a:off x="5118103" y="1280399"/>
            <a:ext cx="3378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spc="100" dirty="0">
                <a:solidFill>
                  <a:schemeClr val="bg1"/>
                </a:solidFill>
                <a:latin typeface="+mn-lt"/>
              </a:rPr>
              <a:t>Family Training</a:t>
            </a:r>
          </a:p>
        </p:txBody>
      </p:sp>
      <p:pic>
        <p:nvPicPr>
          <p:cNvPr id="12" name="Picture 11" descr="White origami unicorn">
            <a:extLst>
              <a:ext uri="{FF2B5EF4-FFF2-40B4-BE49-F238E27FC236}">
                <a16:creationId xmlns:a16="http://schemas.microsoft.com/office/drawing/2014/main" id="{B21F571A-5C0E-4146-8983-3069B2FE1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93" y="3135238"/>
            <a:ext cx="3436706" cy="1909579"/>
          </a:xfrm>
          <a:prstGeom prst="rect">
            <a:avLst/>
          </a:prstGeom>
        </p:spPr>
      </p:pic>
      <p:pic>
        <p:nvPicPr>
          <p:cNvPr id="15" name="Picture 14" descr="Balance stone with spa on river coast">
            <a:extLst>
              <a:ext uri="{FF2B5EF4-FFF2-40B4-BE49-F238E27FC236}">
                <a16:creationId xmlns:a16="http://schemas.microsoft.com/office/drawing/2014/main" id="{4D6EEF16-9D7A-4018-BB13-1E75414A4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1347" y="3139451"/>
            <a:ext cx="3388070" cy="1909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CCADBC-59D8-429C-ABF4-544D5BBD3CE7}"/>
              </a:ext>
            </a:extLst>
          </p:cNvPr>
          <p:cNvSpPr txBox="1"/>
          <p:nvPr/>
        </p:nvSpPr>
        <p:spPr>
          <a:xfrm>
            <a:off x="2066483" y="3580921"/>
            <a:ext cx="179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spc="100" dirty="0">
                <a:latin typeface="+mn-lt"/>
              </a:rPr>
              <a:t>Expressive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7C59E2-53D6-4925-8FBB-2653A90D31E5}"/>
              </a:ext>
            </a:extLst>
          </p:cNvPr>
          <p:cNvSpPr txBox="1"/>
          <p:nvPr/>
        </p:nvSpPr>
        <p:spPr>
          <a:xfrm>
            <a:off x="6276323" y="3359120"/>
            <a:ext cx="2140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spc="100" dirty="0">
                <a:latin typeface="+mn-lt"/>
              </a:rPr>
              <a:t>Family Grief and Bereavement Counseling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7F1847-F0E5-46D4-AB21-A8D994315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9865" y="5215370"/>
            <a:ext cx="3767749" cy="8050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6858740-3B63-45AA-9A26-ED83CA0AFC1D}"/>
              </a:ext>
            </a:extLst>
          </p:cNvPr>
          <p:cNvSpPr txBox="1"/>
          <p:nvPr/>
        </p:nvSpPr>
        <p:spPr>
          <a:xfrm>
            <a:off x="2755652" y="5266255"/>
            <a:ext cx="343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spc="100" dirty="0">
                <a:latin typeface="+mn-lt"/>
              </a:rPr>
              <a:t>**Skilled Respite Care, Where Available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CF994AE-A928-4349-9C4F-FDE83A396705}"/>
              </a:ext>
            </a:extLst>
          </p:cNvPr>
          <p:cNvSpPr/>
          <p:nvPr/>
        </p:nvSpPr>
        <p:spPr>
          <a:xfrm>
            <a:off x="593193" y="6134993"/>
            <a:ext cx="8172855" cy="3799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to return to the INDEX page.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CF878B-22EA-4215-BCA4-DFE0D9CE100E}"/>
              </a:ext>
            </a:extLst>
          </p:cNvPr>
          <p:cNvSpPr/>
          <p:nvPr/>
        </p:nvSpPr>
        <p:spPr>
          <a:xfrm>
            <a:off x="0" y="127536"/>
            <a:ext cx="9144000" cy="7313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97AA0-32BE-40FD-9C86-262F905302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7823"/>
            <a:ext cx="9144000" cy="54600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Pediatric Palliative Care Program Services</a:t>
            </a:r>
          </a:p>
        </p:txBody>
      </p:sp>
      <p:sp>
        <p:nvSpPr>
          <p:cNvPr id="32" name="Rectangle 31">
            <a:hlinkClick r:id="rId10" action="ppaction://hlinksldjump"/>
            <a:extLst>
              <a:ext uri="{FF2B5EF4-FFF2-40B4-BE49-F238E27FC236}">
                <a16:creationId xmlns:a16="http://schemas.microsoft.com/office/drawing/2014/main" id="{7238E68C-DF7D-4E01-BD00-F3D72A055A13}"/>
              </a:ext>
            </a:extLst>
          </p:cNvPr>
          <p:cNvSpPr/>
          <p:nvPr/>
        </p:nvSpPr>
        <p:spPr>
          <a:xfrm>
            <a:off x="628100" y="1011355"/>
            <a:ext cx="3436706" cy="18995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11" action="ppaction://hlinksldjump"/>
            <a:extLst>
              <a:ext uri="{FF2B5EF4-FFF2-40B4-BE49-F238E27FC236}">
                <a16:creationId xmlns:a16="http://schemas.microsoft.com/office/drawing/2014/main" id="{66D4C289-B8EE-4D66-9F6B-5FE8BD3BAA52}"/>
              </a:ext>
            </a:extLst>
          </p:cNvPr>
          <p:cNvSpPr/>
          <p:nvPr/>
        </p:nvSpPr>
        <p:spPr>
          <a:xfrm>
            <a:off x="5118103" y="1034662"/>
            <a:ext cx="3404831" cy="18995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2" action="ppaction://hlinksldjump"/>
            <a:extLst>
              <a:ext uri="{FF2B5EF4-FFF2-40B4-BE49-F238E27FC236}">
                <a16:creationId xmlns:a16="http://schemas.microsoft.com/office/drawing/2014/main" id="{5F46DFDA-9502-410A-8193-5540420D884D}"/>
              </a:ext>
            </a:extLst>
          </p:cNvPr>
          <p:cNvSpPr/>
          <p:nvPr/>
        </p:nvSpPr>
        <p:spPr>
          <a:xfrm>
            <a:off x="593193" y="3145315"/>
            <a:ext cx="3417252" cy="18995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3" action="ppaction://hlinksldjump"/>
            <a:extLst>
              <a:ext uri="{FF2B5EF4-FFF2-40B4-BE49-F238E27FC236}">
                <a16:creationId xmlns:a16="http://schemas.microsoft.com/office/drawing/2014/main" id="{56C7D19D-B787-4C61-8BF4-1A47B37A4615}"/>
              </a:ext>
            </a:extLst>
          </p:cNvPr>
          <p:cNvSpPr/>
          <p:nvPr/>
        </p:nvSpPr>
        <p:spPr>
          <a:xfrm>
            <a:off x="5150801" y="3145315"/>
            <a:ext cx="3365098" cy="18807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hlinkClick r:id="rId14" action="ppaction://hlinksldjump"/>
            <a:extLst>
              <a:ext uri="{FF2B5EF4-FFF2-40B4-BE49-F238E27FC236}">
                <a16:creationId xmlns:a16="http://schemas.microsoft.com/office/drawing/2014/main" id="{7EA7D47D-798C-4ABE-8EE4-D6B2EFD63E10}"/>
              </a:ext>
            </a:extLst>
          </p:cNvPr>
          <p:cNvSpPr/>
          <p:nvPr/>
        </p:nvSpPr>
        <p:spPr>
          <a:xfrm>
            <a:off x="593192" y="6130779"/>
            <a:ext cx="8172855" cy="3799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15" action="ppaction://hlinksldjump"/>
            <a:extLst>
              <a:ext uri="{FF2B5EF4-FFF2-40B4-BE49-F238E27FC236}">
                <a16:creationId xmlns:a16="http://schemas.microsoft.com/office/drawing/2014/main" id="{0092539E-56F2-49DD-8FF3-0AFBF95C6B09}"/>
              </a:ext>
            </a:extLst>
          </p:cNvPr>
          <p:cNvSpPr/>
          <p:nvPr/>
        </p:nvSpPr>
        <p:spPr>
          <a:xfrm>
            <a:off x="2709865" y="5235337"/>
            <a:ext cx="3767749" cy="785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D4DE0D-2CA7-4A2E-876D-D212F7712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"/>
    </mc:Choice>
    <mc:Fallback xmlns="">
      <p:transition spd="slow" advTm="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04F8-5CBF-4276-92EC-5DF1FB62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E100-0FBF-453D-9F58-35D8111A798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485900"/>
            <a:ext cx="8153400" cy="4495800"/>
          </a:xfrm>
        </p:spPr>
        <p:txBody>
          <a:bodyPr/>
          <a:lstStyle/>
          <a:p>
            <a:r>
              <a:rPr lang="en-US" dirty="0"/>
              <a:t>A nurse designated as the family’s key contact</a:t>
            </a:r>
          </a:p>
          <a:p>
            <a:pPr marL="0" indent="0">
              <a:buNone/>
            </a:pPr>
            <a:r>
              <a:rPr lang="en-US" dirty="0"/>
              <a:t>	~Coordinates all PPCP services</a:t>
            </a:r>
          </a:p>
          <a:p>
            <a:pPr marL="0" indent="0">
              <a:buNone/>
            </a:pPr>
            <a:r>
              <a:rPr lang="en-US" dirty="0"/>
              <a:t>	~Collaborates with community partners</a:t>
            </a:r>
          </a:p>
          <a:p>
            <a:pPr marL="0" indent="0">
              <a:buNone/>
            </a:pPr>
            <a:r>
              <a:rPr lang="en-US" dirty="0"/>
              <a:t>	~Facilitates and guides appropriate service 	  coordination on behalf of the child/family</a:t>
            </a:r>
          </a:p>
          <a:p>
            <a:pPr marL="0" indent="0">
              <a:buNone/>
            </a:pPr>
            <a:r>
              <a:rPr lang="en-US" dirty="0"/>
              <a:t>	~Supports better health outcomes and 	  	  prevention of unnecessary institutionalization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A2606-16BB-4161-9E2C-71D1DD01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 descr="Large and small hands holding red heart">
            <a:extLst>
              <a:ext uri="{FF2B5EF4-FFF2-40B4-BE49-F238E27FC236}">
                <a16:creationId xmlns:a16="http://schemas.microsoft.com/office/drawing/2014/main" id="{D5E0BB8C-148D-4C15-8576-31CD4A9D1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9488"/>
            <a:ext cx="9144000" cy="4277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93B46D-280B-4BAD-BCE9-794D58563206}"/>
              </a:ext>
            </a:extLst>
          </p:cNvPr>
          <p:cNvSpPr txBox="1"/>
          <p:nvPr/>
        </p:nvSpPr>
        <p:spPr>
          <a:xfrm>
            <a:off x="4572000" y="1533291"/>
            <a:ext cx="4459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cap="small" spc="100" dirty="0">
                <a:latin typeface="+mn-lt"/>
              </a:rPr>
              <a:t>A nurse designated as the family’s key contact</a:t>
            </a:r>
            <a:endParaRPr lang="en-US" sz="2000" b="1" u="sng" cap="small" spc="100" dirty="0">
              <a:latin typeface="+mn-lt"/>
            </a:endParaRPr>
          </a:p>
          <a:p>
            <a:pPr algn="ctr"/>
            <a:endParaRPr lang="en-US" sz="2400" b="1" cap="small" spc="1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latin typeface="+mn-lt"/>
              </a:rPr>
              <a:t>Coordinates all PPCP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latin typeface="+mn-lt"/>
              </a:rPr>
              <a:t>Collaborates with community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latin typeface="+mn-lt"/>
              </a:rPr>
              <a:t>Facilitates and guides appropriate service coordination on behalf of the child/family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latin typeface="+mn-lt"/>
              </a:rPr>
              <a:t>Supports better health outcomes and prevention of unnecessary institutionalization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8A9786-17B4-4A59-B552-62F58AC4B70A}"/>
              </a:ext>
            </a:extLst>
          </p:cNvPr>
          <p:cNvSpPr/>
          <p:nvPr/>
        </p:nvSpPr>
        <p:spPr>
          <a:xfrm>
            <a:off x="140677" y="5827848"/>
            <a:ext cx="8862646" cy="4780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to return to the SERVICES page.</a:t>
            </a:r>
          </a:p>
        </p:txBody>
      </p:sp>
      <p:sp>
        <p:nvSpPr>
          <p:cNvPr id="12" name="Rectangle: Rounded Corners 11">
            <a:hlinkClick r:id="rId6" action="ppaction://hlinksldjump"/>
            <a:extLst>
              <a:ext uri="{FF2B5EF4-FFF2-40B4-BE49-F238E27FC236}">
                <a16:creationId xmlns:a16="http://schemas.microsoft.com/office/drawing/2014/main" id="{600DF6F7-E7D9-4944-955C-CBFECA3EE3D0}"/>
              </a:ext>
            </a:extLst>
          </p:cNvPr>
          <p:cNvSpPr/>
          <p:nvPr/>
        </p:nvSpPr>
        <p:spPr>
          <a:xfrm>
            <a:off x="140677" y="5817701"/>
            <a:ext cx="8862646" cy="48650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EABCF9-2FBE-4688-919E-6F5598F75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7"/>
    </mc:Choice>
    <mc:Fallback xmlns="">
      <p:transition spd="slow" advTm="10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A944-08BC-44F8-B807-B735ED26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5AA8B-19D2-433D-88F1-BB352B92D52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Education provided by a nurse to support and empower families with skills and knowledge so they can sufficiently care for their child with confidence.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7E490-462F-4863-AE75-A310B6EC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 descr="Close up of heart shaped pages of a book">
            <a:extLst>
              <a:ext uri="{FF2B5EF4-FFF2-40B4-BE49-F238E27FC236}">
                <a16:creationId xmlns:a16="http://schemas.microsoft.com/office/drawing/2014/main" id="{8E7FCE85-7DC9-4CD1-A2E4-A3207CEE7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7880"/>
            <a:ext cx="9144000" cy="4343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F75583-C921-4710-BD8B-98E47A01981F}"/>
              </a:ext>
            </a:extLst>
          </p:cNvPr>
          <p:cNvSpPr txBox="1"/>
          <p:nvPr/>
        </p:nvSpPr>
        <p:spPr>
          <a:xfrm>
            <a:off x="234696" y="1593595"/>
            <a:ext cx="752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small" spc="100" dirty="0">
                <a:solidFill>
                  <a:schemeClr val="bg1"/>
                </a:solidFill>
                <a:latin typeface="+mn-lt"/>
              </a:rPr>
              <a:t>Education to empower families with skills and knowledge, so they can care for their child with confidence.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F5DBCE-19B7-4CBB-9BD5-18BD619D8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0" y="5860163"/>
            <a:ext cx="8961897" cy="603556"/>
          </a:xfrm>
          <a:prstGeom prst="rect">
            <a:avLst/>
          </a:prstGeom>
        </p:spPr>
      </p:pic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AAC7B6A9-B407-4E33-BD86-A3888488A314}"/>
              </a:ext>
            </a:extLst>
          </p:cNvPr>
          <p:cNvSpPr/>
          <p:nvPr/>
        </p:nvSpPr>
        <p:spPr>
          <a:xfrm>
            <a:off x="91050" y="5870488"/>
            <a:ext cx="8884135" cy="49236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396B3F-F130-474B-A728-F4FB307E4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2"/>
    </mc:Choice>
    <mc:Fallback xmlns="">
      <p:transition spd="slow" advTm="50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453E-176D-4E41-878E-D8FA83C4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139C7-B0DD-440E-A698-4ABE105D88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Provided by a certified therapist in art, music, dance, or play therapy.  Or a Certified Child Life Specialist.  </a:t>
            </a:r>
          </a:p>
          <a:p>
            <a:r>
              <a:rPr lang="en-US" dirty="0"/>
              <a:t>Helps the family meet the challenges of the child’s illness through creative and kinesthetic treatment modalities.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6143A-C927-4EFC-87DC-2EF993CD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 descr="White origami unicorn">
            <a:extLst>
              <a:ext uri="{FF2B5EF4-FFF2-40B4-BE49-F238E27FC236}">
                <a16:creationId xmlns:a16="http://schemas.microsoft.com/office/drawing/2014/main" id="{E2F4B210-5B6D-407A-95FC-09E839AF8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6668"/>
            <a:ext cx="9144000" cy="4334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3DF36-4B23-44D1-BE3D-7C87041A7B49}"/>
              </a:ext>
            </a:extLst>
          </p:cNvPr>
          <p:cNvSpPr txBox="1"/>
          <p:nvPr/>
        </p:nvSpPr>
        <p:spPr>
          <a:xfrm>
            <a:off x="0" y="1562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Provided by a certified therapist in art, music, dance, or play therapy or a Certified Child Life Specialist.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185E1-685E-4BC7-8827-8693DBD5BC7D}"/>
              </a:ext>
            </a:extLst>
          </p:cNvPr>
          <p:cNvSpPr txBox="1"/>
          <p:nvPr/>
        </p:nvSpPr>
        <p:spPr>
          <a:xfrm>
            <a:off x="4256415" y="3657293"/>
            <a:ext cx="4698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Helps the family meet the challenges of the child’s illness through creative and kinesthetic treatment modalities.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ABD02-488C-4767-94D2-7C641BE61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1" y="5887593"/>
            <a:ext cx="8961897" cy="603556"/>
          </a:xfrm>
          <a:prstGeom prst="rect">
            <a:avLst/>
          </a:prstGeom>
        </p:spPr>
      </p:pic>
      <p:sp>
        <p:nvSpPr>
          <p:cNvPr id="12" name="Rectangle: Rounded Corners 11">
            <a:hlinkClick r:id="rId7" action="ppaction://hlinksldjump"/>
            <a:extLst>
              <a:ext uri="{FF2B5EF4-FFF2-40B4-BE49-F238E27FC236}">
                <a16:creationId xmlns:a16="http://schemas.microsoft.com/office/drawing/2014/main" id="{45ACCEA8-0C82-4D87-A91B-5C7E2BDBDBAB}"/>
              </a:ext>
            </a:extLst>
          </p:cNvPr>
          <p:cNvSpPr/>
          <p:nvPr/>
        </p:nvSpPr>
        <p:spPr>
          <a:xfrm>
            <a:off x="140442" y="5896915"/>
            <a:ext cx="8814581" cy="51427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F8C80B-E9E2-4C52-90D5-91D57D439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2"/>
    </mc:Choice>
    <mc:Fallback xmlns="">
      <p:transition spd="slow" advTm="5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0F9D-C450-4E41-B988-F001D49A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Grief and Bereavement Counseling</a:t>
            </a:r>
          </a:p>
        </p:txBody>
      </p:sp>
      <p:pic>
        <p:nvPicPr>
          <p:cNvPr id="6" name="Content Placeholder 5" descr="Balance stone with spa on river coast">
            <a:extLst>
              <a:ext uri="{FF2B5EF4-FFF2-40B4-BE49-F238E27FC236}">
                <a16:creationId xmlns:a16="http://schemas.microsoft.com/office/drawing/2014/main" id="{46D40FC8-8E2F-4FCD-B4A0-AF74354B6FF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0" y="1396219"/>
            <a:ext cx="9143999" cy="43433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63BF9-67AE-4F35-94F4-2A66A63E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74185-AC40-4D7D-B1AD-ECBAF887EA21}"/>
              </a:ext>
            </a:extLst>
          </p:cNvPr>
          <p:cNvSpPr txBox="1"/>
          <p:nvPr/>
        </p:nvSpPr>
        <p:spPr>
          <a:xfrm>
            <a:off x="3527668" y="2229090"/>
            <a:ext cx="54723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Anticipatory grief/counseling for the family in the home.</a:t>
            </a:r>
          </a:p>
          <a:p>
            <a:endParaRPr lang="en-US" sz="2400" cap="small" spc="1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Supports the physical, psychological and spiritual well-being associated with the child’s illnesses</a:t>
            </a:r>
          </a:p>
          <a:p>
            <a:endParaRPr lang="en-US" sz="2400" cap="small" spc="1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A2657B-0212-404E-8B4E-F791E1B1F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1" y="5916637"/>
            <a:ext cx="8961897" cy="603556"/>
          </a:xfrm>
          <a:prstGeom prst="rect">
            <a:avLst/>
          </a:prstGeom>
        </p:spPr>
      </p:pic>
      <p:sp>
        <p:nvSpPr>
          <p:cNvPr id="10" name="Rectangle: Rounded Corners 9">
            <a:hlinkClick r:id="rId7" action="ppaction://hlinksldjump"/>
            <a:extLst>
              <a:ext uri="{FF2B5EF4-FFF2-40B4-BE49-F238E27FC236}">
                <a16:creationId xmlns:a16="http://schemas.microsoft.com/office/drawing/2014/main" id="{1A047BAA-0C25-4C55-A293-F644283C2E7F}"/>
              </a:ext>
            </a:extLst>
          </p:cNvPr>
          <p:cNvSpPr/>
          <p:nvPr/>
        </p:nvSpPr>
        <p:spPr>
          <a:xfrm>
            <a:off x="143998" y="5916637"/>
            <a:ext cx="8856001" cy="4783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B69C67-F94B-415B-A66F-322B67072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5"/>
    </mc:Choice>
    <mc:Fallback xmlns="">
      <p:transition spd="slow" advTm="3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71AD-FC7F-40D3-B638-A3BB280F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Skilled Respite Care</a:t>
            </a:r>
          </a:p>
        </p:txBody>
      </p:sp>
      <p:pic>
        <p:nvPicPr>
          <p:cNvPr id="8" name="Picture 7" descr="Lotus flower in bloom">
            <a:extLst>
              <a:ext uri="{FF2B5EF4-FFF2-40B4-BE49-F238E27FC236}">
                <a16:creationId xmlns:a16="http://schemas.microsoft.com/office/drawing/2014/main" id="{77B4FAD3-31BC-4A37-8519-FAD6E03A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0054"/>
            <a:ext cx="9144000" cy="46149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6983EC-B0FA-4802-8DA3-090A3E6B0A81}"/>
              </a:ext>
            </a:extLst>
          </p:cNvPr>
          <p:cNvSpPr txBox="1"/>
          <p:nvPr/>
        </p:nvSpPr>
        <p:spPr>
          <a:xfrm>
            <a:off x="2684206" y="1360054"/>
            <a:ext cx="6356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Short-term relief for family members from the demanding responsibilities of caring for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B2EE08-D1C1-4639-B673-F832B22D364E}"/>
              </a:ext>
            </a:extLst>
          </p:cNvPr>
          <p:cNvSpPr txBox="1"/>
          <p:nvPr/>
        </p:nvSpPr>
        <p:spPr>
          <a:xfrm>
            <a:off x="3347884" y="2096327"/>
            <a:ext cx="6621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small" spc="100" dirty="0">
                <a:latin typeface="+mn-lt"/>
              </a:rPr>
              <a:t>a child with a complex medical condition.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2DA9D-3710-4A85-B94A-5CF3F75E6998}"/>
              </a:ext>
            </a:extLst>
          </p:cNvPr>
          <p:cNvSpPr txBox="1"/>
          <p:nvPr/>
        </p:nvSpPr>
        <p:spPr>
          <a:xfrm>
            <a:off x="4896464" y="2571510"/>
            <a:ext cx="414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For the family to attend to personal or other family needs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FE5DF-CDA2-4720-B673-42385EEF9B07}"/>
              </a:ext>
            </a:extLst>
          </p:cNvPr>
          <p:cNvSpPr txBox="1"/>
          <p:nvPr/>
        </p:nvSpPr>
        <p:spPr>
          <a:xfrm>
            <a:off x="4409768" y="3785357"/>
            <a:ext cx="463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 spc="100" dirty="0">
                <a:latin typeface="+mn-lt"/>
              </a:rPr>
              <a:t>Clinically eligible children may qualify for up to 10 days of respite per year.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125C0-06C4-4B42-8FD7-51F16655A9FB}"/>
              </a:ext>
            </a:extLst>
          </p:cNvPr>
          <p:cNvSpPr txBox="1"/>
          <p:nvPr/>
        </p:nvSpPr>
        <p:spPr>
          <a:xfrm>
            <a:off x="1327355" y="5154250"/>
            <a:ext cx="77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spc="100" dirty="0">
                <a:latin typeface="+mn-lt"/>
              </a:rPr>
              <a:t>**May not be available in all regions. Check with your Care Coordinator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85401-B31E-4ACB-B68D-50A414BDCA7B}"/>
              </a:ext>
            </a:extLst>
          </p:cNvPr>
          <p:cNvSpPr txBox="1"/>
          <p:nvPr/>
        </p:nvSpPr>
        <p:spPr>
          <a:xfrm>
            <a:off x="1533833" y="5407456"/>
            <a:ext cx="473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spc="100" dirty="0">
                <a:latin typeface="+mn-lt"/>
              </a:rPr>
              <a:t>for details.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7092D2-4B30-4DB1-AC05-D22031BA3576}"/>
              </a:ext>
            </a:extLst>
          </p:cNvPr>
          <p:cNvSpPr/>
          <p:nvPr/>
        </p:nvSpPr>
        <p:spPr>
          <a:xfrm>
            <a:off x="0" y="6072678"/>
            <a:ext cx="9144000" cy="662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CONGRATULATIONS! </a:t>
            </a:r>
            <a:r>
              <a:rPr lang="en-US" dirty="0"/>
              <a:t>You’ve completed this section. </a:t>
            </a:r>
          </a:p>
          <a:p>
            <a:pPr algn="ctr"/>
            <a:r>
              <a:rPr lang="en-US" dirty="0"/>
              <a:t>Click here to return to the INDEX page and complete item #3.</a:t>
            </a:r>
            <a:endParaRPr lang="en-US" b="1" dirty="0"/>
          </a:p>
        </p:txBody>
      </p:sp>
      <p:sp>
        <p:nvSpPr>
          <p:cNvPr id="22" name="Rectangle: Rounded Corners 21">
            <a:hlinkClick r:id="rId5" action="ppaction://hlinksldjump"/>
            <a:extLst>
              <a:ext uri="{FF2B5EF4-FFF2-40B4-BE49-F238E27FC236}">
                <a16:creationId xmlns:a16="http://schemas.microsoft.com/office/drawing/2014/main" id="{FA8360B7-005E-4FE3-B5F9-D5BEB2DA631F}"/>
              </a:ext>
            </a:extLst>
          </p:cNvPr>
          <p:cNvSpPr/>
          <p:nvPr/>
        </p:nvSpPr>
        <p:spPr>
          <a:xfrm>
            <a:off x="0" y="6072679"/>
            <a:ext cx="9144000" cy="66236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20DC70-83AD-4542-ABCC-3E9911BDC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97"/>
    </mc:Choice>
    <mc:Fallback xmlns="">
      <p:transition spd="slow" advTm="3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0EC7-7245-44F0-BCE7-EF245899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Eligible?</a:t>
            </a:r>
          </a:p>
        </p:txBody>
      </p:sp>
      <p:pic>
        <p:nvPicPr>
          <p:cNvPr id="6" name="Content Placeholder 5" descr="Child catching falling raindrops in hands">
            <a:extLst>
              <a:ext uri="{FF2B5EF4-FFF2-40B4-BE49-F238E27FC236}">
                <a16:creationId xmlns:a16="http://schemas.microsoft.com/office/drawing/2014/main" id="{95EBCEDB-6114-46B9-BEC0-C8E8CD00397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40677" y="1375117"/>
            <a:ext cx="8876713" cy="4495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9468E-96E8-4D77-A141-9204B836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695F-7C59-4B5A-A2D2-B497F59CB657}"/>
              </a:ext>
            </a:extLst>
          </p:cNvPr>
          <p:cNvSpPr txBox="1"/>
          <p:nvPr/>
        </p:nvSpPr>
        <p:spPr>
          <a:xfrm>
            <a:off x="424435" y="2419750"/>
            <a:ext cx="3469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solidFill>
                  <a:schemeClr val="bg1"/>
                </a:solidFill>
                <a:latin typeface="+mn-lt"/>
              </a:rPr>
              <a:t>Under age 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solidFill>
                  <a:schemeClr val="bg1"/>
                </a:solidFill>
                <a:latin typeface="+mn-lt"/>
              </a:rPr>
              <a:t>Vermont Resident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solidFill>
                  <a:schemeClr val="bg1"/>
                </a:solidFill>
                <a:latin typeface="+mn-lt"/>
              </a:rPr>
              <a:t>Medicaid Beneficiary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734E-52B0-474A-9AE6-CC88D10577D7}"/>
              </a:ext>
            </a:extLst>
          </p:cNvPr>
          <p:cNvSpPr txBox="1"/>
          <p:nvPr/>
        </p:nvSpPr>
        <p:spPr>
          <a:xfrm>
            <a:off x="258025" y="1375117"/>
            <a:ext cx="874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spc="100" dirty="0">
                <a:solidFill>
                  <a:schemeClr val="bg1"/>
                </a:solidFill>
                <a:latin typeface="+mn-lt"/>
              </a:rPr>
              <a:t>To be considered for the PPCP, the child must meet all eligibility requirements listed below: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9A64B-E058-4890-9A62-559BDADF22BF}"/>
              </a:ext>
            </a:extLst>
          </p:cNvPr>
          <p:cNvSpPr txBox="1"/>
          <p:nvPr/>
        </p:nvSpPr>
        <p:spPr>
          <a:xfrm>
            <a:off x="4178106" y="2413337"/>
            <a:ext cx="5064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spc="100" dirty="0">
                <a:solidFill>
                  <a:schemeClr val="bg1"/>
                </a:solidFill>
                <a:latin typeface="+mn-lt"/>
              </a:rPr>
              <a:t>Diagnosed with a Life-Limiting Illness and at risk of not surviving into adulthood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BE4527-9BBE-4B3E-B479-8641D49A0CBE}"/>
              </a:ext>
            </a:extLst>
          </p:cNvPr>
          <p:cNvSpPr/>
          <p:nvPr/>
        </p:nvSpPr>
        <p:spPr>
          <a:xfrm>
            <a:off x="140677" y="6018628"/>
            <a:ext cx="8876713" cy="3774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Click here for the NEXT SLIDE.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6DB0E75E-FCAA-4B95-9DCA-480D05BF924C}"/>
              </a:ext>
            </a:extLst>
          </p:cNvPr>
          <p:cNvSpPr/>
          <p:nvPr/>
        </p:nvSpPr>
        <p:spPr>
          <a:xfrm>
            <a:off x="140677" y="6018628"/>
            <a:ext cx="8862646" cy="38739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2AF5CE-F469-4DF1-8CC2-D16625447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0"/>
    </mc:Choice>
    <mc:Fallback xmlns="">
      <p:transition spd="slow" advTm="3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0802-39E5-4582-AAF8-915E539B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D1FC0-ADCB-4447-A48E-7E81D72C27B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Referral from MD to PPCP Coordinator (CSHN)</a:t>
            </a:r>
          </a:p>
          <a:p>
            <a:r>
              <a:rPr lang="en-US" dirty="0"/>
              <a:t>Program eligibility determined</a:t>
            </a:r>
          </a:p>
          <a:p>
            <a:r>
              <a:rPr lang="en-US" dirty="0"/>
              <a:t>HHA notified</a:t>
            </a:r>
          </a:p>
          <a:p>
            <a:r>
              <a:rPr lang="en-US" dirty="0"/>
              <a:t>Referring MD and family notified via mail</a:t>
            </a:r>
          </a:p>
          <a:p>
            <a:r>
              <a:rPr lang="en-US" dirty="0"/>
              <a:t>RN Care Coordinator contacts family for intake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EEF3E-6656-4BDE-830E-1DDD2DE9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 descr="Yellow paper airplane flying the opposite way as many grey paper airplanes">
            <a:extLst>
              <a:ext uri="{FF2B5EF4-FFF2-40B4-BE49-F238E27FC236}">
                <a16:creationId xmlns:a16="http://schemas.microsoft.com/office/drawing/2014/main" id="{5178F63E-B695-49B1-A26E-F544D3576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7475"/>
            <a:ext cx="9144000" cy="4495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BDB64-584F-473B-A147-D4F1D7905771}"/>
              </a:ext>
            </a:extLst>
          </p:cNvPr>
          <p:cNvSpPr txBox="1"/>
          <p:nvPr/>
        </p:nvSpPr>
        <p:spPr>
          <a:xfrm>
            <a:off x="4833190" y="1863298"/>
            <a:ext cx="412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small" spc="100" dirty="0">
                <a:solidFill>
                  <a:schemeClr val="bg1"/>
                </a:solidFill>
                <a:latin typeface="+mn-lt"/>
              </a:rPr>
              <a:t>Referral can be submitted by an MD, PA, or NP.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45D653-186B-4EB3-A39D-F0045B371460}"/>
              </a:ext>
            </a:extLst>
          </p:cNvPr>
          <p:cNvSpPr/>
          <p:nvPr/>
        </p:nvSpPr>
        <p:spPr>
          <a:xfrm>
            <a:off x="4833190" y="4356077"/>
            <a:ext cx="4121834" cy="1175825"/>
          </a:xfrm>
          <a:prstGeom prst="roundRect">
            <a:avLst/>
          </a:prstGeom>
          <a:effectLst>
            <a:outerShdw blurRad="38100" dist="30000" dir="5400000" rotWithShape="0">
              <a:srgbClr val="000000">
                <a:alpha val="4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Click HERE to access the online PPCP referral form.</a:t>
            </a:r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798E2126-D369-4F12-9028-31D59C584DC0}"/>
              </a:ext>
            </a:extLst>
          </p:cNvPr>
          <p:cNvSpPr/>
          <p:nvPr/>
        </p:nvSpPr>
        <p:spPr>
          <a:xfrm>
            <a:off x="4833190" y="4356077"/>
            <a:ext cx="4121834" cy="1175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C07AFF-5D0B-4F11-A478-6929596D7FE6}"/>
              </a:ext>
            </a:extLst>
          </p:cNvPr>
          <p:cNvSpPr/>
          <p:nvPr/>
        </p:nvSpPr>
        <p:spPr>
          <a:xfrm>
            <a:off x="94488" y="6035895"/>
            <a:ext cx="8955024" cy="5456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CONGRATULATIONS! </a:t>
            </a:r>
            <a:r>
              <a:rPr lang="en-US" dirty="0"/>
              <a:t>You’ve completed the presentation. Please click here to access contact information and evaluation.</a:t>
            </a:r>
            <a:endParaRPr lang="en-US" b="1" dirty="0"/>
          </a:p>
        </p:txBody>
      </p:sp>
      <p:sp>
        <p:nvSpPr>
          <p:cNvPr id="11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F969EAA4-A27E-4A95-820C-290116D0AC26}"/>
              </a:ext>
            </a:extLst>
          </p:cNvPr>
          <p:cNvSpPr/>
          <p:nvPr/>
        </p:nvSpPr>
        <p:spPr>
          <a:xfrm>
            <a:off x="102342" y="6035676"/>
            <a:ext cx="8947170" cy="57784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22BB532-660F-4D3D-A2D6-D6F838023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7"/>
    </mc:Choice>
    <mc:Fallback xmlns="">
      <p:transition spd="slow" advTm="3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PRESENTATION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1032" y="1524000"/>
            <a:ext cx="8201968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tabLst>
                <a:tab pos="1943100" algn="l"/>
              </a:tabLst>
            </a:pPr>
            <a:r>
              <a:rPr lang="en-US" sz="2800" b="1" dirty="0">
                <a:solidFill>
                  <a:srgbClr val="F7941E"/>
                </a:solidFill>
              </a:rPr>
              <a:t>Click on each number below to learn more:</a:t>
            </a:r>
          </a:p>
          <a:p>
            <a:pPr marL="0" indent="0">
              <a:buNone/>
              <a:tabLst>
                <a:tab pos="1943100" algn="l"/>
              </a:tabLst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  <a:tabLst>
                <a:tab pos="1943100" algn="l"/>
              </a:tabLst>
            </a:pPr>
            <a:r>
              <a:rPr lang="en-US" sz="3000" b="1" dirty="0">
                <a:solidFill>
                  <a:srgbClr val="F7941E"/>
                </a:solidFill>
              </a:rPr>
              <a:t>	</a:t>
            </a:r>
          </a:p>
          <a:p>
            <a:pPr marL="0" indent="0">
              <a:buNone/>
              <a:tabLst>
                <a:tab pos="1943100" algn="l"/>
              </a:tabLst>
            </a:pPr>
            <a:endParaRPr lang="en-US" sz="3000" dirty="0"/>
          </a:p>
          <a:p>
            <a:pPr marL="0" indent="0">
              <a:buNone/>
              <a:tabLst>
                <a:tab pos="19431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1943100" algn="l"/>
              </a:tabLst>
            </a:pPr>
            <a:endParaRPr lang="en-US" sz="4000" b="1" dirty="0">
              <a:solidFill>
                <a:srgbClr val="FFC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Click the ladybug to end presentation, see contact info, </a:t>
            </a:r>
          </a:p>
          <a:p>
            <a:pPr marL="0" indent="0">
              <a:buNone/>
            </a:pPr>
            <a:r>
              <a:rPr lang="en-US" sz="2400" dirty="0"/>
              <a:t>                        and complete the evaluation: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75D2F5-5180-4348-8955-41DAE74DAD52}"/>
              </a:ext>
            </a:extLst>
          </p:cNvPr>
          <p:cNvSpPr/>
          <p:nvPr/>
        </p:nvSpPr>
        <p:spPr>
          <a:xfrm>
            <a:off x="561032" y="2086137"/>
            <a:ext cx="7924800" cy="990600"/>
          </a:xfrm>
          <a:prstGeom prst="roundRect">
            <a:avLst/>
          </a:prstGeom>
          <a:solidFill>
            <a:srgbClr val="0079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hangingPunct="0">
              <a:spcBef>
                <a:spcPts val="700"/>
              </a:spcBef>
              <a:buClr>
                <a:srgbClr val="007934"/>
              </a:buClr>
              <a:buSzPct val="60000"/>
              <a:tabLst>
                <a:tab pos="1943100" algn="l"/>
              </a:tabLst>
            </a:pPr>
            <a:r>
              <a:rPr lang="en-US" sz="4000" b="1" dirty="0">
                <a:solidFill>
                  <a:srgbClr val="F7941E"/>
                </a:solidFill>
                <a:ea typeface="ＭＳ Ｐゴシック" charset="-128"/>
              </a:rPr>
              <a:t>1:</a:t>
            </a:r>
            <a:r>
              <a:rPr lang="en-US" sz="4000" b="1" dirty="0">
                <a:solidFill>
                  <a:srgbClr val="007934"/>
                </a:solidFill>
                <a:ea typeface="ＭＳ Ｐゴシック" charset="-128"/>
              </a:rPr>
              <a:t> </a:t>
            </a:r>
            <a:r>
              <a:rPr lang="en-US" sz="2800" dirty="0">
                <a:solidFill>
                  <a:prstClr val="black"/>
                </a:solidFill>
                <a:ea typeface="ＭＳ Ｐゴシック" charset="-128"/>
              </a:rPr>
              <a:t>Overview of Pediatric Palliative Care 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A1158278-C14B-4E8F-8A96-98440E1AE884}"/>
              </a:ext>
            </a:extLst>
          </p:cNvPr>
          <p:cNvSpPr/>
          <p:nvPr/>
        </p:nvSpPr>
        <p:spPr>
          <a:xfrm>
            <a:off x="554935" y="2098110"/>
            <a:ext cx="7924800" cy="9906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1C2A7A-2BD2-4420-9806-42C8E3BEF061}"/>
              </a:ext>
            </a:extLst>
          </p:cNvPr>
          <p:cNvSpPr/>
          <p:nvPr/>
        </p:nvSpPr>
        <p:spPr>
          <a:xfrm>
            <a:off x="554935" y="3335937"/>
            <a:ext cx="7930896" cy="99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7941E"/>
                </a:solidFill>
                <a:ea typeface="ＭＳ Ｐゴシック" charset="-128"/>
              </a:rPr>
              <a:t>2: </a:t>
            </a:r>
            <a:r>
              <a:rPr lang="en-US" sz="2800" dirty="0">
                <a:solidFill>
                  <a:schemeClr val="tx1"/>
                </a:solidFill>
                <a:ea typeface="ＭＳ Ｐゴシック" charset="-128"/>
              </a:rPr>
              <a:t>The Pediatric Palliative Care Program Services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495C57-4F6D-4716-96A1-BB0C695D740A}"/>
              </a:ext>
            </a:extLst>
          </p:cNvPr>
          <p:cNvSpPr/>
          <p:nvPr/>
        </p:nvSpPr>
        <p:spPr>
          <a:xfrm>
            <a:off x="612648" y="4559340"/>
            <a:ext cx="7918704" cy="990600"/>
          </a:xfrm>
          <a:prstGeom prst="round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hangingPunct="0">
              <a:spcBef>
                <a:spcPts val="700"/>
              </a:spcBef>
              <a:buClr>
                <a:srgbClr val="007934"/>
              </a:buClr>
              <a:buSzPct val="60000"/>
              <a:tabLst>
                <a:tab pos="1943100" algn="l"/>
              </a:tabLst>
            </a:pPr>
            <a:r>
              <a:rPr lang="en-US" sz="4000" b="1" dirty="0">
                <a:solidFill>
                  <a:srgbClr val="F7941E"/>
                </a:solidFill>
                <a:ea typeface="ＭＳ Ｐゴシック" charset="-128"/>
              </a:rPr>
              <a:t>3: </a:t>
            </a:r>
            <a:r>
              <a:rPr lang="en-US" sz="2800" dirty="0">
                <a:solidFill>
                  <a:prstClr val="black"/>
                </a:solidFill>
                <a:ea typeface="ＭＳ Ｐゴシック" charset="-128"/>
              </a:rPr>
              <a:t>Eligibility and Referral Process.</a:t>
            </a:r>
          </a:p>
        </p:txBody>
      </p:sp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DF50C74F-8EA7-4DA7-8D6B-4D496F57584D}"/>
              </a:ext>
            </a:extLst>
          </p:cNvPr>
          <p:cNvSpPr/>
          <p:nvPr/>
        </p:nvSpPr>
        <p:spPr>
          <a:xfrm>
            <a:off x="612648" y="4553210"/>
            <a:ext cx="7930896" cy="9906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D812BC5E-0EC4-4539-8C83-FFAAD0A541F9}"/>
              </a:ext>
            </a:extLst>
          </p:cNvPr>
          <p:cNvSpPr/>
          <p:nvPr/>
        </p:nvSpPr>
        <p:spPr>
          <a:xfrm>
            <a:off x="548840" y="3318128"/>
            <a:ext cx="7930895" cy="9906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C7AFD5-BDFC-432B-B114-573AE6050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742" y="5684222"/>
            <a:ext cx="1996440" cy="1099305"/>
          </a:xfrm>
          <a:prstGeom prst="rect">
            <a:avLst/>
          </a:prstGeom>
        </p:spPr>
      </p:pic>
      <p:sp>
        <p:nvSpPr>
          <p:cNvPr id="13" name="Rectangle 12">
            <a:hlinkClick r:id="rId9" action="ppaction://hlinksldjump"/>
            <a:extLst>
              <a:ext uri="{FF2B5EF4-FFF2-40B4-BE49-F238E27FC236}">
                <a16:creationId xmlns:a16="http://schemas.microsoft.com/office/drawing/2014/main" id="{40AB3587-BB19-4D11-9158-D52C71A09344}"/>
              </a:ext>
            </a:extLst>
          </p:cNvPr>
          <p:cNvSpPr/>
          <p:nvPr/>
        </p:nvSpPr>
        <p:spPr>
          <a:xfrm>
            <a:off x="7046742" y="5782744"/>
            <a:ext cx="1716258" cy="9152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6C9B75-142A-407F-BE8F-7FD6BC8AB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0"/>
    </mc:Choice>
    <mc:Fallback xmlns="">
      <p:transition spd="slow" advTm="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DF55-C038-43C5-A5DB-691F3AEA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279B-6B68-48DF-8063-9BAF42C31B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841" y="1600200"/>
            <a:ext cx="8464207" cy="46482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6398E-A805-4EBB-A400-CFEDE6D4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Vermont Department of Health</a:t>
            </a:r>
          </a:p>
        </p:txBody>
      </p:sp>
      <p:pic>
        <p:nvPicPr>
          <p:cNvPr id="6" name="Picture 5" descr="Doctor writing on tablet with pen">
            <a:extLst>
              <a:ext uri="{FF2B5EF4-FFF2-40B4-BE49-F238E27FC236}">
                <a16:creationId xmlns:a16="http://schemas.microsoft.com/office/drawing/2014/main" id="{494ACD8C-9391-4BC2-BF26-99155D99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411"/>
            <a:ext cx="9144000" cy="363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A02511-119F-4AEB-AF7D-ADA1248F3704}"/>
              </a:ext>
            </a:extLst>
          </p:cNvPr>
          <p:cNvSpPr txBox="1"/>
          <p:nvPr/>
        </p:nvSpPr>
        <p:spPr>
          <a:xfrm>
            <a:off x="377952" y="1416112"/>
            <a:ext cx="6654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spc="100" dirty="0">
                <a:latin typeface="+mn-lt"/>
              </a:rPr>
              <a:t>Jessica Boyea</a:t>
            </a:r>
          </a:p>
          <a:p>
            <a:pPr algn="ctr"/>
            <a:r>
              <a:rPr lang="en-US" sz="2000" u="sng" cap="small" spc="100" dirty="0">
                <a:latin typeface="+mn-lt"/>
              </a:rPr>
              <a:t>Pediatric Palliative Care Program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E42AC-5609-4FCA-8638-09FCFC26592B}"/>
              </a:ext>
            </a:extLst>
          </p:cNvPr>
          <p:cNvSpPr txBox="1"/>
          <p:nvPr/>
        </p:nvSpPr>
        <p:spPr>
          <a:xfrm>
            <a:off x="0" y="2621410"/>
            <a:ext cx="4164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cap="small" spc="100" dirty="0">
                <a:latin typeface="+mn-lt"/>
              </a:rPr>
              <a:t>Children with Special Health Needs</a:t>
            </a:r>
          </a:p>
          <a:p>
            <a:pPr algn="ctr"/>
            <a:r>
              <a:rPr lang="en-US" sz="2000" cap="small" spc="100" dirty="0">
                <a:latin typeface="+mn-lt"/>
              </a:rPr>
              <a:t>Vermont Department of Health</a:t>
            </a:r>
          </a:p>
          <a:p>
            <a:pPr algn="ctr"/>
            <a:r>
              <a:rPr lang="en-US" sz="2000" cap="small" spc="100" dirty="0">
                <a:latin typeface="+mn-lt"/>
              </a:rPr>
              <a:t>108 Cherry St., Burlington, VT</a:t>
            </a:r>
          </a:p>
          <a:p>
            <a:pPr algn="ctr"/>
            <a:r>
              <a:rPr lang="en-US" sz="2000" cap="small" spc="100" dirty="0">
                <a:latin typeface="+mn-lt"/>
                <a:hlinkClick r:id="rId4"/>
              </a:rPr>
              <a:t>Jessica.boyea@vermont.gov</a:t>
            </a:r>
            <a:endParaRPr lang="en-US" sz="2000" cap="small" spc="100" dirty="0">
              <a:latin typeface="+mn-lt"/>
            </a:endParaRPr>
          </a:p>
          <a:p>
            <a:pPr algn="ctr"/>
            <a:r>
              <a:rPr lang="en-US" sz="2000" cap="small" spc="100" dirty="0">
                <a:latin typeface="+mn-lt"/>
              </a:rPr>
              <a:t>Phone: (802) 865-1312</a:t>
            </a:r>
          </a:p>
          <a:p>
            <a:pPr algn="ctr"/>
            <a:r>
              <a:rPr lang="en-US" sz="2000" cap="small" spc="100" dirty="0">
                <a:latin typeface="+mn-lt"/>
              </a:rPr>
              <a:t>Fax: (802) 863-6344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196B01-A86F-4495-A18E-34317D736CF5}"/>
              </a:ext>
            </a:extLst>
          </p:cNvPr>
          <p:cNvSpPr/>
          <p:nvPr/>
        </p:nvSpPr>
        <p:spPr>
          <a:xfrm>
            <a:off x="0" y="5062082"/>
            <a:ext cx="9144000" cy="593429"/>
          </a:xfrm>
          <a:prstGeom prst="roundRect">
            <a:avLst/>
          </a:prstGeom>
          <a:effectLst>
            <a:outerShdw blurRad="38100" dist="30000" dir="5400000" rotWithShape="0">
              <a:srgbClr val="000000">
                <a:alpha val="4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Click HERE for the Pediatric Palliative Care Program Website</a:t>
            </a:r>
          </a:p>
        </p:txBody>
      </p:sp>
      <p:sp>
        <p:nvSpPr>
          <p:cNvPr id="10" name="Rectangle: Rounded Corners 9">
            <a:hlinkClick r:id="rId5"/>
            <a:extLst>
              <a:ext uri="{FF2B5EF4-FFF2-40B4-BE49-F238E27FC236}">
                <a16:creationId xmlns:a16="http://schemas.microsoft.com/office/drawing/2014/main" id="{31DDC2E3-D081-4DBF-A9FC-CF091D1BCF93}"/>
              </a:ext>
            </a:extLst>
          </p:cNvPr>
          <p:cNvSpPr/>
          <p:nvPr/>
        </p:nvSpPr>
        <p:spPr>
          <a:xfrm>
            <a:off x="119575" y="5117028"/>
            <a:ext cx="8904849" cy="44562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BE7CF6-2BA5-40FA-BD2C-6A1B979F0EFA}"/>
              </a:ext>
            </a:extLst>
          </p:cNvPr>
          <p:cNvSpPr/>
          <p:nvPr/>
        </p:nvSpPr>
        <p:spPr>
          <a:xfrm>
            <a:off x="0" y="5654701"/>
            <a:ext cx="9144000" cy="593429"/>
          </a:xfrm>
          <a:prstGeom prst="roundRect">
            <a:avLst/>
          </a:prstGeom>
          <a:effectLst>
            <a:outerShdw blurRad="38100" dist="30000" dir="5400000" rotWithShape="0">
              <a:srgbClr val="000000">
                <a:alpha val="4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Click HERE for the evaluation</a:t>
            </a:r>
          </a:p>
        </p:txBody>
      </p:sp>
      <p:sp>
        <p:nvSpPr>
          <p:cNvPr id="12" name="Rectangle 11">
            <a:hlinkClick r:id="rId6"/>
            <a:extLst>
              <a:ext uri="{FF2B5EF4-FFF2-40B4-BE49-F238E27FC236}">
                <a16:creationId xmlns:a16="http://schemas.microsoft.com/office/drawing/2014/main" id="{2FCF42C4-B73F-4C35-AADC-346954C26E30}"/>
              </a:ext>
            </a:extLst>
          </p:cNvPr>
          <p:cNvSpPr/>
          <p:nvPr/>
        </p:nvSpPr>
        <p:spPr>
          <a:xfrm>
            <a:off x="119575" y="5786931"/>
            <a:ext cx="8904849" cy="4097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3141-DC3F-4D17-8863-5093D5E8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6" y="218242"/>
            <a:ext cx="8604354" cy="990600"/>
          </a:xfrm>
        </p:spPr>
        <p:txBody>
          <a:bodyPr/>
          <a:lstStyle/>
          <a:p>
            <a:r>
              <a:rPr lang="en-US" dirty="0"/>
              <a:t>Overview of Pediatric Palliative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3042-36E4-49F4-B752-769F51D1D8F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319134"/>
            <a:ext cx="8153400" cy="49292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each rectangle below to learn more: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F7DBE-0217-45A0-B146-56B3BC0D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D9C04C-8743-4FA7-9DAF-665F0AE162AF}"/>
              </a:ext>
            </a:extLst>
          </p:cNvPr>
          <p:cNvSpPr/>
          <p:nvPr/>
        </p:nvSpPr>
        <p:spPr>
          <a:xfrm rot="5400000">
            <a:off x="-228269" y="2856471"/>
            <a:ext cx="3364630" cy="1656413"/>
          </a:xfrm>
          <a:prstGeom prst="roundRect">
            <a:avLst/>
          </a:prstGeom>
          <a:solidFill>
            <a:srgbClr val="0079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What is Pediatric Palliative Care?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D1ABD-82F5-44F3-9B80-E84BC5E6EAF9}"/>
              </a:ext>
            </a:extLst>
          </p:cNvPr>
          <p:cNvSpPr/>
          <p:nvPr/>
        </p:nvSpPr>
        <p:spPr>
          <a:xfrm rot="5400000">
            <a:off x="1959633" y="2856472"/>
            <a:ext cx="3364630" cy="1656413"/>
          </a:xfrm>
          <a:prstGeom prst="roundRect">
            <a:avLst/>
          </a:prstGeom>
          <a:solidFill>
            <a:srgbClr val="0079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What is Concurrent Care for Children?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187937-8558-42BC-8D91-D7BA55EAC5FF}"/>
              </a:ext>
            </a:extLst>
          </p:cNvPr>
          <p:cNvSpPr/>
          <p:nvPr/>
        </p:nvSpPr>
        <p:spPr>
          <a:xfrm rot="5400000">
            <a:off x="4147534" y="2856472"/>
            <a:ext cx="3364630" cy="1656413"/>
          </a:xfrm>
          <a:prstGeom prst="roundRect">
            <a:avLst/>
          </a:prstGeom>
          <a:solidFill>
            <a:srgbClr val="0079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What does the World Health Organization (WHO) say?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D4A80-789B-4DB5-8EFC-D048FE70ABED}"/>
              </a:ext>
            </a:extLst>
          </p:cNvPr>
          <p:cNvSpPr/>
          <p:nvPr/>
        </p:nvSpPr>
        <p:spPr>
          <a:xfrm rot="5400000">
            <a:off x="6255526" y="2856473"/>
            <a:ext cx="3364630" cy="1656413"/>
          </a:xfrm>
          <a:prstGeom prst="roundRect">
            <a:avLst/>
          </a:prstGeom>
          <a:solidFill>
            <a:srgbClr val="0079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Why  Palliative Care?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C54C4C-6F2B-4752-85BC-B29B9759AF58}"/>
              </a:ext>
            </a:extLst>
          </p:cNvPr>
          <p:cNvSpPr/>
          <p:nvPr/>
        </p:nvSpPr>
        <p:spPr>
          <a:xfrm>
            <a:off x="612648" y="5732823"/>
            <a:ext cx="8140209" cy="4888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to return to the INDEX page.</a:t>
            </a:r>
          </a:p>
        </p:txBody>
      </p: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B3EA2278-30CB-4B48-8D79-AAAF8A156571}"/>
              </a:ext>
            </a:extLst>
          </p:cNvPr>
          <p:cNvSpPr/>
          <p:nvPr/>
        </p:nvSpPr>
        <p:spPr>
          <a:xfrm>
            <a:off x="625305" y="5746177"/>
            <a:ext cx="8153400" cy="4888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hlinkClick r:id="rId6" action="ppaction://hlinksldjump"/>
            <a:extLst>
              <a:ext uri="{FF2B5EF4-FFF2-40B4-BE49-F238E27FC236}">
                <a16:creationId xmlns:a16="http://schemas.microsoft.com/office/drawing/2014/main" id="{36DB3811-56AE-40E9-BB7B-269124F397DE}"/>
              </a:ext>
            </a:extLst>
          </p:cNvPr>
          <p:cNvSpPr/>
          <p:nvPr/>
        </p:nvSpPr>
        <p:spPr>
          <a:xfrm rot="16200000">
            <a:off x="-217891" y="2856469"/>
            <a:ext cx="3342807" cy="165641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hlinkClick r:id="rId7" action="ppaction://hlinksldjump"/>
            <a:extLst>
              <a:ext uri="{FF2B5EF4-FFF2-40B4-BE49-F238E27FC236}">
                <a16:creationId xmlns:a16="http://schemas.microsoft.com/office/drawing/2014/main" id="{54BAD133-B8A3-48F1-92A8-BA91472804C2}"/>
              </a:ext>
            </a:extLst>
          </p:cNvPr>
          <p:cNvSpPr/>
          <p:nvPr/>
        </p:nvSpPr>
        <p:spPr>
          <a:xfrm rot="16200000">
            <a:off x="1960277" y="2846165"/>
            <a:ext cx="3342808" cy="163587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3279FA77-C4B7-4392-BF58-0D782B0EADEF}"/>
              </a:ext>
            </a:extLst>
          </p:cNvPr>
          <p:cNvSpPr/>
          <p:nvPr/>
        </p:nvSpPr>
        <p:spPr>
          <a:xfrm rot="16200000">
            <a:off x="4130595" y="2860217"/>
            <a:ext cx="3364630" cy="164891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hlinkClick r:id="rId9" action="ppaction://hlinksldjump"/>
            <a:extLst>
              <a:ext uri="{FF2B5EF4-FFF2-40B4-BE49-F238E27FC236}">
                <a16:creationId xmlns:a16="http://schemas.microsoft.com/office/drawing/2014/main" id="{0C59A41D-89B1-4EB0-8A6C-144E430F00E3}"/>
              </a:ext>
            </a:extLst>
          </p:cNvPr>
          <p:cNvSpPr/>
          <p:nvPr/>
        </p:nvSpPr>
        <p:spPr>
          <a:xfrm rot="16200000">
            <a:off x="6243915" y="2858051"/>
            <a:ext cx="3383955" cy="163392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4AC764B-F271-4359-B846-866C9FB77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"/>
    </mc:Choice>
    <mc:Fallback xmlns="">
      <p:transition spd="slow" advTm="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AB6B-45CA-4BAA-AF0C-A09B4F63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Pediatric Palliative Care?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F1EBF-8782-4BD3-A700-348D9CA4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70" y="4269198"/>
            <a:ext cx="7983192" cy="2447778"/>
          </a:xfrm>
        </p:spPr>
        <p:txBody>
          <a:bodyPr/>
          <a:lstStyle/>
          <a:p>
            <a:pPr algn="ctr">
              <a:defRPr/>
            </a:pPr>
            <a:endParaRPr lang="en-US" sz="1100" dirty="0"/>
          </a:p>
          <a:p>
            <a:pPr algn="ctr">
              <a:defRPr/>
            </a:pPr>
            <a:r>
              <a:rPr lang="en-US" sz="1100" dirty="0"/>
              <a:t>(https://www.google.com/</a:t>
            </a:r>
            <a:r>
              <a:rPr lang="en-US" sz="1100" dirty="0" err="1"/>
              <a:t>search?source</a:t>
            </a:r>
            <a:r>
              <a:rPr lang="en-US" sz="1100" dirty="0"/>
              <a:t>=</a:t>
            </a:r>
            <a:r>
              <a:rPr lang="en-US" sz="1100" dirty="0" err="1"/>
              <a:t>hp&amp;ei</a:t>
            </a:r>
            <a:r>
              <a:rPr lang="en-US" sz="1100" dirty="0"/>
              <a:t>=cnfAXOijIaK1ggftsrwI&amp;q=</a:t>
            </a:r>
            <a:r>
              <a:rPr lang="en-US" sz="1100" dirty="0" err="1"/>
              <a:t>palliate+definition&amp;btnK</a:t>
            </a:r>
            <a:r>
              <a:rPr lang="en-US" sz="1100" dirty="0"/>
              <a:t>=</a:t>
            </a:r>
            <a:r>
              <a:rPr lang="en-US" sz="1100" dirty="0" err="1"/>
              <a:t>Google+Search&amp;oq</a:t>
            </a:r>
            <a:r>
              <a:rPr lang="en-US" sz="1100" dirty="0"/>
              <a:t>=</a:t>
            </a:r>
            <a:r>
              <a:rPr lang="en-US" sz="1100" dirty="0" err="1"/>
              <a:t>palliate+definition&amp;gs_l</a:t>
            </a:r>
            <a:r>
              <a:rPr lang="en-US" sz="1100" dirty="0"/>
              <a:t>=psy-ab.3..0j0i22i30l9.166933.171754..172044...3.0..1.168.1904.17j5......0....1..gws-wiz.....6..35i39j0i131j0i10.IOY4-1Np-iE)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Vermont Department of Health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D75C67-E650-4501-929B-D03CF13B300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495300" y="1780100"/>
            <a:ext cx="8153400" cy="244777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8BA996-4513-4871-9DDB-BF7814DC6FC2}"/>
              </a:ext>
            </a:extLst>
          </p:cNvPr>
          <p:cNvSpPr/>
          <p:nvPr/>
        </p:nvSpPr>
        <p:spPr>
          <a:xfrm>
            <a:off x="612648" y="5493087"/>
            <a:ext cx="8036052" cy="4916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Click here for the NEXT SLIDE</a:t>
            </a:r>
            <a:r>
              <a:rPr lang="en-US" dirty="0"/>
              <a:t>.</a:t>
            </a:r>
          </a:p>
        </p:txBody>
      </p:sp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83C62BE0-5029-4A65-B09C-AA7F26426388}"/>
              </a:ext>
            </a:extLst>
          </p:cNvPr>
          <p:cNvSpPr/>
          <p:nvPr/>
        </p:nvSpPr>
        <p:spPr>
          <a:xfrm>
            <a:off x="597909" y="5493086"/>
            <a:ext cx="8065530" cy="49167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5E756C-F0B7-43FE-94F9-2A90A0299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08"/>
    </mc:Choice>
    <mc:Fallback xmlns="">
      <p:transition spd="slow" advTm="10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1590-0034-4752-A267-CBA97CD7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Pediatric Palliative Care?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E1D9FA-95BA-43B3-BFE4-A61B5590EE1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34254" y="1326962"/>
            <a:ext cx="4537746" cy="303660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3F229-6013-426E-B28D-DC566D1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585B12-A25D-45BD-97FB-4AFC64903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370" y="3067274"/>
            <a:ext cx="4802630" cy="3144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E9429-87BA-4306-A534-5695D6A08424}"/>
              </a:ext>
            </a:extLst>
          </p:cNvPr>
          <p:cNvSpPr txBox="1"/>
          <p:nvPr/>
        </p:nvSpPr>
        <p:spPr>
          <a:xfrm>
            <a:off x="4689348" y="1618938"/>
            <a:ext cx="442039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Click the link below to access a pdf copy of the brochure.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30763A"/>
                </a:solidFill>
                <a:hlinkClick r:id="rId7"/>
              </a:rPr>
              <a:t>https://www.ninr.nih.gov/sites/files/docs/ConversationsMatter-Inforgraphic2020-508c.pdf</a:t>
            </a:r>
            <a:endParaRPr lang="en-US" sz="1400" dirty="0">
              <a:solidFill>
                <a:srgbClr val="30763A"/>
              </a:solidFill>
            </a:endParaRPr>
          </a:p>
          <a:p>
            <a:endParaRPr lang="en-US" sz="1200" dirty="0">
              <a:solidFill>
                <a:srgbClr val="30763A"/>
              </a:solidFill>
            </a:endParaRPr>
          </a:p>
          <a:p>
            <a:endParaRPr lang="en-US" sz="1200" dirty="0">
              <a:solidFill>
                <a:srgbClr val="30763A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2575D7-A8B2-4AD0-93EE-0A486987261F}"/>
              </a:ext>
            </a:extLst>
          </p:cNvPr>
          <p:cNvSpPr/>
          <p:nvPr/>
        </p:nvSpPr>
        <p:spPr>
          <a:xfrm>
            <a:off x="396488" y="4969084"/>
            <a:ext cx="3582649" cy="7268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for the NEXT SLIDE.</a:t>
            </a:r>
          </a:p>
        </p:txBody>
      </p:sp>
      <p:sp>
        <p:nvSpPr>
          <p:cNvPr id="12" name="Rectangle: Rounded Corners 11">
            <a:hlinkClick r:id="rId8" action="ppaction://hlinksldjump"/>
            <a:extLst>
              <a:ext uri="{FF2B5EF4-FFF2-40B4-BE49-F238E27FC236}">
                <a16:creationId xmlns:a16="http://schemas.microsoft.com/office/drawing/2014/main" id="{D9405520-A7AB-49B2-8450-9693B0120733}"/>
              </a:ext>
            </a:extLst>
          </p:cNvPr>
          <p:cNvSpPr/>
          <p:nvPr/>
        </p:nvSpPr>
        <p:spPr>
          <a:xfrm>
            <a:off x="396487" y="4969084"/>
            <a:ext cx="3582649" cy="76066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hlinkClick r:id="rId7"/>
            <a:extLst>
              <a:ext uri="{FF2B5EF4-FFF2-40B4-BE49-F238E27FC236}">
                <a16:creationId xmlns:a16="http://schemas.microsoft.com/office/drawing/2014/main" id="{FF502BDC-C370-465A-94FD-1E6E559F663A}"/>
              </a:ext>
            </a:extLst>
          </p:cNvPr>
          <p:cNvSpPr/>
          <p:nvPr/>
        </p:nvSpPr>
        <p:spPr>
          <a:xfrm>
            <a:off x="4703714" y="2113027"/>
            <a:ext cx="4290384" cy="88034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0A6F56-BC6C-42FE-9FB7-5760D6F60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61"/>
    </mc:Choice>
    <mc:Fallback xmlns="">
      <p:transition spd="slow" advTm="8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5B84-4AA9-4404-9CED-9FD2FEDD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Pediatric Palliative Care?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5AE9FE-F46D-4691-AF06-B95EC4F6A37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0" y="1342479"/>
            <a:ext cx="4859572" cy="322449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2630E-0CA8-44A1-9102-D2BE1F09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C2E072-5E41-4B0B-8146-84FF47A7C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25" y="3502111"/>
            <a:ext cx="4562475" cy="2552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EF8D54-9757-48BA-ACF0-EAE81174FFCF}"/>
              </a:ext>
            </a:extLst>
          </p:cNvPr>
          <p:cNvSpPr txBox="1"/>
          <p:nvPr/>
        </p:nvSpPr>
        <p:spPr>
          <a:xfrm>
            <a:off x="4976734" y="1648918"/>
            <a:ext cx="40323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Click the link below for this brochure and additional free palliative care resources.</a:t>
            </a:r>
          </a:p>
          <a:p>
            <a:endParaRPr lang="en-US" dirty="0"/>
          </a:p>
          <a:p>
            <a:r>
              <a:rPr lang="en-US" sz="1400" dirty="0">
                <a:hlinkClick r:id="rId6"/>
              </a:rPr>
              <a:t>https://www.ninr.nih.gov/newsandinformation/conversationsmatter/palliative-care-for-children</a:t>
            </a:r>
            <a:endParaRPr lang="en-US" sz="1400" dirty="0"/>
          </a:p>
          <a:p>
            <a:endParaRPr lang="en-US" dirty="0"/>
          </a:p>
        </p:txBody>
      </p:sp>
      <p:sp>
        <p:nvSpPr>
          <p:cNvPr id="14" name="Rectangle: Rounded Corners 13">
            <a:hlinkClick r:id="rId6"/>
            <a:extLst>
              <a:ext uri="{FF2B5EF4-FFF2-40B4-BE49-F238E27FC236}">
                <a16:creationId xmlns:a16="http://schemas.microsoft.com/office/drawing/2014/main" id="{E3D3FF3F-00F8-423F-B868-16431C91D326}"/>
              </a:ext>
            </a:extLst>
          </p:cNvPr>
          <p:cNvSpPr/>
          <p:nvPr/>
        </p:nvSpPr>
        <p:spPr>
          <a:xfrm>
            <a:off x="4985609" y="2155790"/>
            <a:ext cx="3918548" cy="83944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5EDC86-B4A6-48A1-B1F2-73B9B4172D62}"/>
              </a:ext>
            </a:extLst>
          </p:cNvPr>
          <p:cNvSpPr/>
          <p:nvPr/>
        </p:nvSpPr>
        <p:spPr>
          <a:xfrm>
            <a:off x="566893" y="4690248"/>
            <a:ext cx="3612630" cy="15816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CONGRATULATIONS!  </a:t>
            </a:r>
            <a:r>
              <a:rPr lang="en-US" sz="2000" dirty="0"/>
              <a:t>You’ve completed this section.  Click here to return to the Overview slide and complete the next section.</a:t>
            </a:r>
            <a:endParaRPr lang="en-US" dirty="0"/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E8E5B0B4-7145-426B-8DA4-676070F4A3D6}"/>
              </a:ext>
            </a:extLst>
          </p:cNvPr>
          <p:cNvSpPr/>
          <p:nvPr/>
        </p:nvSpPr>
        <p:spPr>
          <a:xfrm>
            <a:off x="566894" y="4690248"/>
            <a:ext cx="3612629" cy="158163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05D627-CAB8-43E6-B252-9A8E3E45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2"/>
    </mc:Choice>
    <mc:Fallback xmlns="">
      <p:transition spd="slow" advTm="4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A8CE-D21D-4AD8-BAFE-A241766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Concurrent Care?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47EB-C80D-4436-BF40-0B7CDD5903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4911" y="1364105"/>
            <a:ext cx="8829207" cy="488429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AC240-2822-4BD6-926D-EBD60019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E8B35-D6B3-4C5F-8ACA-920D7A2ED76F}"/>
              </a:ext>
            </a:extLst>
          </p:cNvPr>
          <p:cNvSpPr/>
          <p:nvPr/>
        </p:nvSpPr>
        <p:spPr>
          <a:xfrm>
            <a:off x="61125" y="1279575"/>
            <a:ext cx="5556224" cy="5064830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09C1F-2B99-4EA2-AFEA-32073C657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49" y="1457234"/>
            <a:ext cx="5206435" cy="4718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B39C4-8B5C-48E9-8082-3A860219FCDA}"/>
              </a:ext>
            </a:extLst>
          </p:cNvPr>
          <p:cNvSpPr txBox="1"/>
          <p:nvPr/>
        </p:nvSpPr>
        <p:spPr>
          <a:xfrm>
            <a:off x="242349" y="6440410"/>
            <a:ext cx="280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prstClr val="black"/>
                </a:solidFill>
                <a:latin typeface="Tw Cen MT"/>
                <a:ea typeface="+mn-ea"/>
                <a:cs typeface="+mn-cs"/>
              </a:rPr>
              <a:t>(Feudtner, C. and Hexem, K., 2011)</a:t>
            </a:r>
            <a:endParaRPr lang="en-US" sz="1400" dirty="0">
              <a:solidFill>
                <a:prstClr val="black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1186E-2ED7-450A-87D9-65D2D6F0F3E1}"/>
              </a:ext>
            </a:extLst>
          </p:cNvPr>
          <p:cNvSpPr/>
          <p:nvPr/>
        </p:nvSpPr>
        <p:spPr>
          <a:xfrm>
            <a:off x="5556222" y="1387012"/>
            <a:ext cx="3452867" cy="2474627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B1D700-945F-4954-B165-8B1B3CF20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958" y="1648975"/>
            <a:ext cx="2993395" cy="195698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BF3534-86F4-4D86-83D0-B48352DB3AE5}"/>
              </a:ext>
            </a:extLst>
          </p:cNvPr>
          <p:cNvSpPr/>
          <p:nvPr/>
        </p:nvSpPr>
        <p:spPr>
          <a:xfrm>
            <a:off x="5785958" y="4047344"/>
            <a:ext cx="2993395" cy="19853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CONGRATULATIONS!  </a:t>
            </a:r>
            <a:r>
              <a:rPr lang="en-US" dirty="0"/>
              <a:t>You’ve completed this section.  Click here to return to the Overview slide and complete the next section.</a:t>
            </a: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BD4C4E75-7B38-4588-9D2A-1C042DD5C68F}"/>
              </a:ext>
            </a:extLst>
          </p:cNvPr>
          <p:cNvSpPr/>
          <p:nvPr/>
        </p:nvSpPr>
        <p:spPr>
          <a:xfrm>
            <a:off x="5785958" y="4047344"/>
            <a:ext cx="2993395" cy="201535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542C16-A87C-4FD1-A563-51CE06A68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95"/>
    </mc:Choice>
    <mc:Fallback xmlns="">
      <p:transition spd="slow" advTm="163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93A1-36C9-489A-8EEC-2AC7463F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Health Organization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F812E-FFC9-4C8D-922B-A28DF9D8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A32A-8484-444A-A7CD-7240AACCB3CF}"/>
              </a:ext>
            </a:extLst>
          </p:cNvPr>
          <p:cNvSpPr/>
          <p:nvPr/>
        </p:nvSpPr>
        <p:spPr>
          <a:xfrm>
            <a:off x="4522382" y="2368877"/>
            <a:ext cx="4492079" cy="3004249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09FB42-5140-494C-8805-DF96B57CA5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4689348" y="2500184"/>
            <a:ext cx="4158152" cy="2741639"/>
          </a:xfr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724C93-74AA-4833-9604-85B19569BA7A}"/>
              </a:ext>
            </a:extLst>
          </p:cNvPr>
          <p:cNvSpPr/>
          <p:nvPr/>
        </p:nvSpPr>
        <p:spPr>
          <a:xfrm>
            <a:off x="4689348" y="1433383"/>
            <a:ext cx="4158152" cy="7728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the logo below to access the WHO webpage on pediatric palliative care</a:t>
            </a:r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9F47218C-7FC9-457C-BBA8-BC560AB9AE89}"/>
              </a:ext>
            </a:extLst>
          </p:cNvPr>
          <p:cNvSpPr/>
          <p:nvPr/>
        </p:nvSpPr>
        <p:spPr>
          <a:xfrm>
            <a:off x="4590114" y="2420368"/>
            <a:ext cx="4356617" cy="29012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37AA4-3A21-4155-9186-ED8337491EC6}"/>
              </a:ext>
            </a:extLst>
          </p:cNvPr>
          <p:cNvSpPr/>
          <p:nvPr/>
        </p:nvSpPr>
        <p:spPr>
          <a:xfrm>
            <a:off x="104931" y="1433383"/>
            <a:ext cx="4349722" cy="4637633"/>
          </a:xfrm>
          <a:prstGeom prst="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WHO Definition of Palliative Care for Children:</a:t>
            </a:r>
          </a:p>
          <a:p>
            <a:pPr algn="ctr"/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Total care of mind, body and spirit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Initiated at diagnosis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Continues regardless of curative treatment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Involves a multidisciplinary team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2B1A65-D293-490C-AE13-4E27A214A56C}"/>
              </a:ext>
            </a:extLst>
          </p:cNvPr>
          <p:cNvSpPr/>
          <p:nvPr/>
        </p:nvSpPr>
        <p:spPr>
          <a:xfrm>
            <a:off x="4689348" y="5561351"/>
            <a:ext cx="4158152" cy="5096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to return to the Overview Slide</a:t>
            </a:r>
          </a:p>
        </p:txBody>
      </p:sp>
      <p:sp>
        <p:nvSpPr>
          <p:cNvPr id="12" name="Rectangle: Rounded Corners 11">
            <a:hlinkClick r:id="rId6" action="ppaction://hlinksldjump"/>
            <a:extLst>
              <a:ext uri="{FF2B5EF4-FFF2-40B4-BE49-F238E27FC236}">
                <a16:creationId xmlns:a16="http://schemas.microsoft.com/office/drawing/2014/main" id="{1EBFF447-58FB-4CED-AB41-45E11162E473}"/>
              </a:ext>
            </a:extLst>
          </p:cNvPr>
          <p:cNvSpPr/>
          <p:nvPr/>
        </p:nvSpPr>
        <p:spPr>
          <a:xfrm>
            <a:off x="4689348" y="5578294"/>
            <a:ext cx="4168770" cy="51770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D09402A-6283-4526-ABB8-BDF74E1E4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9"/>
    </mc:Choice>
    <mc:Fallback xmlns="">
      <p:transition spd="slow" advTm="37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97AD-3D7E-4AD1-9B02-E51B3D85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Palliative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FE30-2CEB-4122-B01D-4872E2765C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7927" y="1600200"/>
            <a:ext cx="8460509" cy="4495800"/>
          </a:xfrm>
        </p:spPr>
        <p:txBody>
          <a:bodyPr/>
          <a:lstStyle/>
          <a:p>
            <a:pPr marL="0" indent="0">
              <a:buNone/>
            </a:pPr>
            <a:endParaRPr lang="en-US" sz="13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F848-FC69-438E-AFC1-991A6A3C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Vermont Department of Health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4CADE-83DC-4ECF-AD42-F85A204F24F5}"/>
              </a:ext>
            </a:extLst>
          </p:cNvPr>
          <p:cNvSpPr/>
          <p:nvPr/>
        </p:nvSpPr>
        <p:spPr>
          <a:xfrm>
            <a:off x="172641" y="1349115"/>
            <a:ext cx="3567659" cy="1244183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4253C-4569-44FF-853D-EEF2629B5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77" y="1470285"/>
            <a:ext cx="3305386" cy="9930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C048E4-E5D3-460E-873D-47170F6C1058}"/>
              </a:ext>
            </a:extLst>
          </p:cNvPr>
          <p:cNvSpPr/>
          <p:nvPr/>
        </p:nvSpPr>
        <p:spPr>
          <a:xfrm>
            <a:off x="3871436" y="1302429"/>
            <a:ext cx="2278505" cy="1351613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2A1666-49CB-4D01-8CAA-AE73A59FC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034" y="1450691"/>
            <a:ext cx="1929307" cy="10550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F80835-C100-443F-87E7-685807891FCC}"/>
              </a:ext>
            </a:extLst>
          </p:cNvPr>
          <p:cNvSpPr/>
          <p:nvPr/>
        </p:nvSpPr>
        <p:spPr>
          <a:xfrm>
            <a:off x="6183733" y="3051388"/>
            <a:ext cx="2909909" cy="3657207"/>
          </a:xfrm>
          <a:prstGeom prst="rect">
            <a:avLst/>
          </a:prstGeom>
          <a:solidFill>
            <a:srgbClr val="007934"/>
          </a:solidFill>
          <a:effectLst>
            <a:outerShdw blurRad="38100" dist="30000" dir="5400000" rotWithShape="0">
              <a:srgbClr val="000000">
                <a:alpha val="4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1D812-B58C-4F88-BFDC-E5FB00AE7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119" y="3226772"/>
            <a:ext cx="2577264" cy="330644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F5F4A0-F9DD-446B-89F3-441129F381CE}"/>
              </a:ext>
            </a:extLst>
          </p:cNvPr>
          <p:cNvSpPr/>
          <p:nvPr/>
        </p:nvSpPr>
        <p:spPr>
          <a:xfrm>
            <a:off x="172641" y="2723213"/>
            <a:ext cx="5977300" cy="2785672"/>
          </a:xfrm>
          <a:prstGeom prst="roundRect">
            <a:avLst/>
          </a:prstGeom>
          <a:solidFill>
            <a:srgbClr val="8B81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Palliative Care Improves Quality Care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Reduces symptoms and suffering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Improves quality of life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Addresses needs of caregivers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Improves communication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Reduces crisis care utilization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cap="small" spc="100" dirty="0"/>
              <a:t>IMPROVES SURVIVAL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A2A81B-A577-458B-B7AB-DD346614428C}"/>
              </a:ext>
            </a:extLst>
          </p:cNvPr>
          <p:cNvSpPr/>
          <p:nvPr/>
        </p:nvSpPr>
        <p:spPr>
          <a:xfrm>
            <a:off x="6281077" y="1347121"/>
            <a:ext cx="2663617" cy="16063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the link below to access the full 2019 State-By-State Report Card on Access to Palliative Care</a:t>
            </a:r>
          </a:p>
        </p:txBody>
      </p:sp>
      <p:sp>
        <p:nvSpPr>
          <p:cNvPr id="16" name="Rectangle 15">
            <a:hlinkClick r:id="rId8"/>
            <a:extLst>
              <a:ext uri="{FF2B5EF4-FFF2-40B4-BE49-F238E27FC236}">
                <a16:creationId xmlns:a16="http://schemas.microsoft.com/office/drawing/2014/main" id="{4E68B826-6B90-4029-848F-004C531C1A39}"/>
              </a:ext>
            </a:extLst>
          </p:cNvPr>
          <p:cNvSpPr/>
          <p:nvPr/>
        </p:nvSpPr>
        <p:spPr>
          <a:xfrm>
            <a:off x="6393208" y="3188805"/>
            <a:ext cx="2503357" cy="34247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280C03-C236-41C5-AAE2-DBB64729828B}"/>
              </a:ext>
            </a:extLst>
          </p:cNvPr>
          <p:cNvSpPr/>
          <p:nvPr/>
        </p:nvSpPr>
        <p:spPr>
          <a:xfrm>
            <a:off x="227926" y="5661285"/>
            <a:ext cx="5802987" cy="5458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for NEXT SLIDE.</a:t>
            </a:r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6D78C0E4-275D-40A3-918D-5D446FB938ED}"/>
              </a:ext>
            </a:extLst>
          </p:cNvPr>
          <p:cNvSpPr/>
          <p:nvPr/>
        </p:nvSpPr>
        <p:spPr>
          <a:xfrm>
            <a:off x="209866" y="5661285"/>
            <a:ext cx="5821048" cy="56463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E5952D5-04F3-4C71-B0FE-069DCF662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60"/>
    </mc:Choice>
    <mc:Fallback xmlns="">
      <p:transition spd="slow" advTm="7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4">
      <a:dk1>
        <a:sysClr val="windowText" lastClr="000000"/>
      </a:dk1>
      <a:lt1>
        <a:sysClr val="window" lastClr="FFFFFF"/>
      </a:lt1>
      <a:dk2>
        <a:srgbClr val="8B8178"/>
      </a:dk2>
      <a:lt2>
        <a:srgbClr val="EBDDC3"/>
      </a:lt2>
      <a:accent1>
        <a:srgbClr val="4E84C4"/>
      </a:accent1>
      <a:accent2>
        <a:srgbClr val="007934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0763A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VDH Managed Document" ma:contentTypeID="0x010100E33B793E1E7D4240861BC825712579F5020100565C5DFC0583BD42A423A1682711FA6D" ma:contentTypeVersion="48" ma:contentTypeDescription="" ma:contentTypeScope="" ma:versionID="9652a9f88a0ba32b1a023c6635cc868f">
  <xsd:schema xmlns:xsd="http://www.w3.org/2001/XMLSchema" xmlns:xs="http://www.w3.org/2001/XMLSchema" xmlns:p="http://schemas.microsoft.com/office/2006/metadata/properties" xmlns:ns1="http://schemas.microsoft.com/sharepoint/v3" xmlns:ns2="046f9449-3d25-46ac-9a39-b41fdb973d2f" xmlns:ns3="bfc7ab43-a351-4688-aca3-bf166918b94c" xmlns:ns4="a6fb58ca-3225-4afd-985f-6a849fc96194" targetNamespace="http://schemas.microsoft.com/office/2006/metadata/properties" ma:root="true" ma:fieldsID="3fae5f61d484d9b3a0e3d8600398c5f9" ns1:_="" ns2:_="" ns3:_="" ns4:_="">
    <xsd:import namespace="http://schemas.microsoft.com/sharepoint/v3"/>
    <xsd:import namespace="046f9449-3d25-46ac-9a39-b41fdb973d2f"/>
    <xsd:import namespace="bfc7ab43-a351-4688-aca3-bf166918b94c"/>
    <xsd:import namespace="a6fb58ca-3225-4afd-985f-6a849fc96194"/>
    <xsd:element name="properties">
      <xsd:complexType>
        <xsd:sequence>
          <xsd:element name="documentManagement">
            <xsd:complexType>
              <xsd:all>
                <xsd:element ref="ns2:VDHDocumentType"/>
                <xsd:element ref="ns2:ItemOwner"/>
                <xsd:element ref="ns3:bucketTopic"/>
                <xsd:element ref="ns3:TagTopic" minOccurs="0"/>
                <xsd:element ref="ns2:LastReviewed" minOccurs="0"/>
                <xsd:element ref="ns2:NextReviewDate" minOccurs="0"/>
                <xsd:element ref="ns2:Reviewed" minOccurs="0"/>
                <xsd:element ref="ns2:VDHDocumentType_x003a_Review_x0020_Period" minOccurs="0"/>
                <xsd:element ref="ns3:Resource_x0020_Description" minOccurs="0"/>
                <xsd:element ref="ns2:VDHUnit2"/>
                <xsd:element ref="ns2:VDHUnit2_x003a_Contact_x0020_Email" minOccurs="0"/>
                <xsd:element ref="ns2:VDHUnit2_x003a_Contact_x0020_Name" minOccurs="0"/>
                <xsd:element ref="ns2:Content_x0020_Lead"/>
                <xsd:element ref="ns1:_dlc_ExpireDateSaved" minOccurs="0"/>
                <xsd:element ref="ns1:_dlc_ExpireDate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2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f9449-3d25-46ac-9a39-b41fdb973d2f" elementFormDefault="qualified">
    <xsd:import namespace="http://schemas.microsoft.com/office/2006/documentManagement/types"/>
    <xsd:import namespace="http://schemas.microsoft.com/office/infopath/2007/PartnerControls"/>
    <xsd:element name="VDHDocumentType" ma:index="2" ma:displayName="VDH Document Type" ma:description="Should match the library." ma:list="{82d97bec-9759-49dd-b9ab-4b74e8fae08f}" ma:internalName="VDHDocumentType" ma:readOnly="false" ma:showField="Title" ma:web="046f9449-3d25-46ac-9a39-b41fdb973d2f">
      <xsd:simpleType>
        <xsd:restriction base="dms:Lookup"/>
      </xsd:simpleType>
    </xsd:element>
    <xsd:element name="ItemOwner" ma:index="3" ma:displayName="Item Owner" ma:description="Individual(s) responsible for making edits to this document. This could be the content lead or someone else who goes through the content lead to post documents." ma:list="UserInfo" ma:SharePointGroup="0" ma:internalName="ItemOwn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stReviewed" ma:index="6" nillable="true" ma:displayName="Last Reviewed" ma:default="[today]" ma:format="DateOnly" ma:hidden="true" ma:internalName="LastReviewed" ma:readOnly="false">
      <xsd:simpleType>
        <xsd:restriction base="dms:DateTime"/>
      </xsd:simpleType>
    </xsd:element>
    <xsd:element name="NextReviewDate" ma:index="7" nillable="true" ma:displayName="Next Review Date" ma:format="DateOnly" ma:hidden="true" ma:internalName="NextReviewDate" ma:readOnly="false">
      <xsd:simpleType>
        <xsd:restriction base="dms:DateTime"/>
      </xsd:simpleType>
    </xsd:element>
    <xsd:element name="Reviewed" ma:index="8" nillable="true" ma:displayName="Reviewed" ma:default="1" ma:description="When you update an item, switch this to &quot;Yes.&quot; Within the next couple weeks, it will automatically return to &quot;No.&quot; Leave as &quot;yes&quot; during the initial upload." ma:internalName="Reviewed" ma:readOnly="false">
      <xsd:simpleType>
        <xsd:restriction base="dms:Boolean"/>
      </xsd:simpleType>
    </xsd:element>
    <xsd:element name="VDHDocumentType_x003a_Review_x0020_Period" ma:index="12" nillable="true" ma:displayName="VDHDocumentType:Review Period" ma:list="{82d97bec-9759-49dd-b9ab-4b74e8fae08f}" ma:internalName="VDHDocumentType_x003A_Review_x0020_Period" ma:readOnly="true" ma:showField="ReviewPeriod" ma:web="046f9449-3d25-46ac-9a39-b41fdb973d2f">
      <xsd:simpleType>
        <xsd:restriction base="dms:Lookup"/>
      </xsd:simpleType>
    </xsd:element>
    <xsd:element name="VDHUnit2" ma:index="18" ma:displayName="VDH_Unit" ma:list="{c8cb889a-cea8-44f1-99dd-e225192c4610}" ma:internalName="VDHUnit2" ma:readOnly="false" ma:showField="Title" ma:web="046f9449-3d25-46ac-9a39-b41fdb973d2f">
      <xsd:simpleType>
        <xsd:restriction base="dms:Lookup"/>
      </xsd:simpleType>
    </xsd:element>
    <xsd:element name="VDHUnit2_x003a_Contact_x0020_Email" ma:index="19" nillable="true" ma:displayName="VDHUnit2:Contact Email" ma:list="{c8cb889a-cea8-44f1-99dd-e225192c4610}" ma:internalName="VDHUnit2_x003A_Contact_x0020_Email" ma:readOnly="true" ma:showField="Contact_x0020_Email" ma:web="046f9449-3d25-46ac-9a39-b41fdb973d2f">
      <xsd:simpleType>
        <xsd:restriction base="dms:Lookup"/>
      </xsd:simpleType>
    </xsd:element>
    <xsd:element name="VDHUnit2_x003a_Contact_x0020_Name" ma:index="20" nillable="true" ma:displayName="VDHUnit2:Contact Name" ma:list="{c8cb889a-cea8-44f1-99dd-e225192c4610}" ma:internalName="VDHUnit2_x003A_Contact_x0020_Name" ma:readOnly="true" ma:showField="Contact_x0020_Name" ma:web="046f9449-3d25-46ac-9a39-b41fdb973d2f">
      <xsd:simpleType>
        <xsd:restriction base="dms:Lookup"/>
      </xsd:simpleType>
    </xsd:element>
    <xsd:element name="Content_x0020_Lead" ma:index="21" ma:displayName="Content Lead" ma:description="Put yourself unless another content owner is responsible for this document." ma:list="UserInfo" ma:SharePointGroup="5330" ma:internalName="Content_x0020_Lead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7ab43-a351-4688-aca3-bf166918b94c" elementFormDefault="qualified">
    <xsd:import namespace="http://schemas.microsoft.com/office/2006/documentManagement/types"/>
    <xsd:import namespace="http://schemas.microsoft.com/office/infopath/2007/PartnerControls"/>
    <xsd:element name="bucketTopic" ma:index="4" ma:displayName="Topic for Grouping (bucket)" ma:description="Main Topic. Select the most Applicable." ma:format="Dropdown" ma:internalName="bucketTopic">
      <xsd:simpleType>
        <xsd:restriction base="dms:Choice">
          <xsd:enumeration value="Accounts Payable"/>
          <xsd:enumeration value="Accounts Receivable"/>
          <xsd:enumeration value="AV Equipment"/>
          <xsd:enumeration value="Benefits"/>
          <xsd:enumeration value="Business Resources"/>
          <xsd:enumeration value="Conference Rooms"/>
          <xsd:enumeration value="Contracting"/>
          <xsd:enumeration value="COOP"/>
          <xsd:enumeration value="Digital Library &amp; Publications"/>
          <xsd:enumeration value="Emergency Preparedness"/>
          <xsd:enumeration value="Employee Discounts"/>
          <xsd:enumeration value="Evaluations"/>
          <xsd:enumeration value="Fleet"/>
          <xsd:enumeration value="Floor Plans"/>
          <xsd:enumeration value="Food &amp; Refreshments"/>
          <xsd:enumeration value="General HR Topics"/>
          <xsd:enumeration value="Health Department Information"/>
          <xsd:enumeration value="Health Equity"/>
          <xsd:enumeration value="HIPAA"/>
          <xsd:enumeration value="Leave &amp; FMLA"/>
          <xsd:enumeration value="Legislative Information"/>
          <xsd:enumeration value="Logos"/>
          <xsd:enumeration value="Marketing"/>
          <xsd:enumeration value="New Employee Resources"/>
          <xsd:enumeration value="Office Space"/>
          <xsd:enumeration value="Onboarding"/>
          <xsd:enumeration value="Organizational Charts"/>
          <xsd:enumeration value="Payroll"/>
          <xsd:enumeration value="Performance Management &amp; Quality Improvement"/>
          <xsd:enumeration value="Performance Evaluation"/>
          <xsd:enumeration value="Phones &amp; Telecommunication"/>
          <xsd:enumeration value="Professional Resources"/>
          <xsd:enumeration value="Public Health Nursing"/>
          <xsd:enumeration value="Public Records"/>
          <xsd:enumeration value="Purchasing"/>
          <xsd:enumeration value="Records Management"/>
          <xsd:enumeration value="Resources"/>
          <xsd:enumeration value="Rewards &amp; Recognition"/>
          <xsd:enumeration value="Safety &amp; Security"/>
          <xsd:enumeration value="Seeking Federal Funds"/>
          <xsd:enumeration value="Separation, Recruiting and Hiring"/>
          <xsd:enumeration value="Strategic Planning"/>
          <xsd:enumeration value="Subrecipient Grants"/>
          <xsd:enumeration value="Supervisor Resources"/>
          <xsd:enumeration value="Tools &amp; Resources"/>
          <xsd:enumeration value="Training"/>
          <xsd:enumeration value="Travel and Expenses"/>
          <xsd:enumeration value="Workers' Compensation"/>
          <xsd:enumeration value="Workforce Development"/>
          <xsd:enumeration value="Workgroups and User Groups"/>
        </xsd:restriction>
      </xsd:simpleType>
    </xsd:element>
    <xsd:element name="TagTopic" ma:index="5" nillable="true" ma:displayName="Topics for Filtering (Tags)" ma:description="Secondary Topics. Select all that are applicable, including primary topic if it is an option." ma:internalName="Tag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unts Payable"/>
                    <xsd:enumeration value="Accounts Receivable"/>
                    <xsd:enumeration value="AV Equipment"/>
                    <xsd:enumeration value="Benefits"/>
                    <xsd:enumeration value="Business Resources"/>
                    <xsd:enumeration value="Conference Rooms"/>
                    <xsd:enumeration value="Contracting"/>
                    <xsd:enumeration value="COOP"/>
                    <xsd:enumeration value="Digital Library &amp; Publications"/>
                    <xsd:enumeration value="Emergency Preparedness"/>
                    <xsd:enumeration value="Employee Discounts"/>
                    <xsd:enumeration value="Evaluations"/>
                    <xsd:enumeration value="Fleet"/>
                    <xsd:enumeration value="Floor Plans"/>
                    <xsd:enumeration value="Food &amp; Refreshments"/>
                    <xsd:enumeration value="General HR Topics"/>
                    <xsd:enumeration value="Health Department Information"/>
                    <xsd:enumeration value="Health Equity"/>
                    <xsd:enumeration value="HIPAA"/>
                    <xsd:enumeration value="Leave &amp; FMLA"/>
                    <xsd:enumeration value="Legislative Information"/>
                    <xsd:enumeration value="Logos"/>
                    <xsd:enumeration value="Marketing"/>
                    <xsd:enumeration value="New Employee Resources"/>
                    <xsd:enumeration value="Office Space"/>
                    <xsd:enumeration value="Onboarding"/>
                    <xsd:enumeration value="Organizational Charts"/>
                    <xsd:enumeration value="Payroll"/>
                    <xsd:enumeration value="Performance Management &amp; Quality Improvement"/>
                    <xsd:enumeration value="Performance Evaluation"/>
                    <xsd:enumeration value="Phones &amp; Telecommunication"/>
                    <xsd:enumeration value="Professional Resources"/>
                    <xsd:enumeration value="Public Health Nursing"/>
                    <xsd:enumeration value="Public Records"/>
                    <xsd:enumeration value="Purchasing"/>
                    <xsd:enumeration value="Records Management"/>
                    <xsd:enumeration value="Resources"/>
                    <xsd:enumeration value="Rewards &amp; Recognition"/>
                    <xsd:enumeration value="Safety &amp; Security"/>
                    <xsd:enumeration value="Seeking Federal Funds"/>
                    <xsd:enumeration value="Separation, Recruiting and Hiring"/>
                    <xsd:enumeration value="Strategic Planning"/>
                    <xsd:enumeration value="Subrecipient Grants"/>
                    <xsd:enumeration value="Supervisor Resources"/>
                    <xsd:enumeration value="Tools &amp; Resources"/>
                    <xsd:enumeration value="Training"/>
                    <xsd:enumeration value="Travel and Expenses"/>
                    <xsd:enumeration value="Workers' Compensation"/>
                    <xsd:enumeration value="Workforce Development"/>
                    <xsd:enumeration value="Workgroups and User Groups"/>
                  </xsd:restriction>
                </xsd:simpleType>
              </xsd:element>
            </xsd:sequence>
          </xsd:extension>
        </xsd:complexContent>
      </xsd:complexType>
    </xsd:element>
    <xsd:element name="Resource_x0020_Description" ma:index="16" nillable="true" ma:displayName="Resource Description" ma:internalName="Resource_x0020_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58ca-3225-4afd-985f-6a849fc96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Topic xmlns="bfc7ab43-a351-4688-aca3-bf166918b94c">
      <Value>Logos and Templates</Value>
    </TagTopic>
    <VDHDocumentType xmlns="046f9449-3d25-46ac-9a39-b41fdb973d2f">6</VDHDocumentType>
    <ItemOwner xmlns="046f9449-3d25-46ac-9a39-b41fdb973d2f">
      <UserInfo>
        <DisplayName>i:0#.f|membership|kathleen.horton@vermont.gov,#i:0#.f|membership|kathleen.horton@vermont.gov,#Kathleen.Horton@vermont.gov,#,#Horton, Kathleen,#,#AHS,#Communications &amp; Outreach Coordinator</DisplayName>
        <AccountId>4282</AccountId>
        <AccountType/>
      </UserInfo>
    </ItemOwner>
    <Reviewed xmlns="046f9449-3d25-46ac-9a39-b41fdb973d2f">false</Reviewed>
    <Resource_x0020_Description xmlns="bfc7ab43-a351-4688-aca3-bf166918b94c" xsi:nil="true"/>
    <LastReviewed xmlns="046f9449-3d25-46ac-9a39-b41fdb973d2f">2018-09-19T15:12:26+00:00</LastReviewed>
    <bucketTopic xmlns="bfc7ab43-a351-4688-aca3-bf166918b94c">Logos and Templates</bucketTopic>
    <NextReviewDate xmlns="046f9449-3d25-46ac-9a39-b41fdb973d2f">2020-08-19T15:12:26+00:00</NextReviewDate>
    <VDHUnit2 xmlns="046f9449-3d25-46ac-9a39-b41fdb973d2f">3</VDHUnit2>
    <Content_x0020_Lead xmlns="046f9449-3d25-46ac-9a39-b41fdb973d2f">
      <UserInfo>
        <DisplayName>Kathleen.Horton@vermont.gov</DisplayName>
        <AccountId>4282</AccountId>
        <AccountType/>
      </UserInfo>
    </Content_x0020_Lead>
    <_dlc_ExpireDateSaved xmlns="http://schemas.microsoft.com/sharepoint/v3" xsi:nil="true"/>
    <_dlc_ExpireDate xmlns="http://schemas.microsoft.com/sharepoint/v3">2018-09-20T15:12:27+00:00</_dlc_ExpireDate>
  </documentManagement>
</p:properties>
</file>

<file path=customXml/itemProps1.xml><?xml version="1.0" encoding="utf-8"?>
<ds:datastoreItem xmlns:ds="http://schemas.openxmlformats.org/officeDocument/2006/customXml" ds:itemID="{E7D7D342-BD12-4318-B268-EDF37E0A602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7F94F7B-A944-4C6F-8E64-631C06657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6f9449-3d25-46ac-9a39-b41fdb973d2f"/>
    <ds:schemaRef ds:uri="bfc7ab43-a351-4688-aca3-bf166918b94c"/>
    <ds:schemaRef ds:uri="a6fb58ca-3225-4afd-985f-6a849fc96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5645D2-89B9-4C5C-82B7-9971D0A74C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BAB4FA0-8E00-4202-8758-1AD47FB65DAB}">
  <ds:schemaRefs>
    <ds:schemaRef ds:uri="http://schemas.microsoft.com/sharepoint/v3"/>
    <ds:schemaRef ds:uri="http://purl.org/dc/terms/"/>
    <ds:schemaRef ds:uri="046f9449-3d25-46ac-9a39-b41fdb973d2f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6fb58ca-3225-4afd-985f-6a849fc96194"/>
    <ds:schemaRef ds:uri="bfc7ab43-a351-4688-aca3-bf166918b94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22683</TotalTime>
  <Words>1271</Words>
  <Application>Microsoft Office PowerPoint</Application>
  <PresentationFormat>On-screen Show (4:3)</PresentationFormat>
  <Paragraphs>187</Paragraphs>
  <Slides>20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Tw Cen MT</vt:lpstr>
      <vt:lpstr>Wingdings</vt:lpstr>
      <vt:lpstr>Wingdings 2</vt:lpstr>
      <vt:lpstr>Median</vt:lpstr>
      <vt:lpstr>The Pediatric Palliative Care Program  Children with Special Health Needs </vt:lpstr>
      <vt:lpstr>PRESENTATION INDEX</vt:lpstr>
      <vt:lpstr>Overview of Pediatric Palliative Care</vt:lpstr>
      <vt:lpstr>What is Pediatric Palliative Care?</vt:lpstr>
      <vt:lpstr>What is Pediatric Palliative Care?</vt:lpstr>
      <vt:lpstr>What is Pediatric Palliative Care?</vt:lpstr>
      <vt:lpstr>What is Concurrent Care? </vt:lpstr>
      <vt:lpstr>World Health Organization</vt:lpstr>
      <vt:lpstr>Why Palliative Care?</vt:lpstr>
      <vt:lpstr>Why Palliative Care?</vt:lpstr>
      <vt:lpstr>Why Palliative Care?</vt:lpstr>
      <vt:lpstr>The Pediatric Palliative Care Program Services</vt:lpstr>
      <vt:lpstr>Care Coordination</vt:lpstr>
      <vt:lpstr>Family Training</vt:lpstr>
      <vt:lpstr>Expressive Therapy</vt:lpstr>
      <vt:lpstr>Family Grief and Bereavement Counseling</vt:lpstr>
      <vt:lpstr>Skilled Respite Care</vt:lpstr>
      <vt:lpstr>Who is Eligible?</vt:lpstr>
      <vt:lpstr>Referral Process</vt:lpstr>
      <vt:lpstr>Contact</vt:lpstr>
    </vt:vector>
  </TitlesOfParts>
  <Company>VT 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- notes, cover photos, without instructions</dc:title>
  <dc:creator>Kathleen Horton</dc:creator>
  <cp:lastModifiedBy>Boyea, Jessica</cp:lastModifiedBy>
  <cp:revision>157</cp:revision>
  <cp:lastPrinted>2019-04-24T20:37:34Z</cp:lastPrinted>
  <dcterms:created xsi:type="dcterms:W3CDTF">2011-03-10T13:54:30Z</dcterms:created>
  <dcterms:modified xsi:type="dcterms:W3CDTF">2021-09-28T12:32:27Z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0x010100E33B793E1E7D4240861BC825712579F5020100565C5DFC0583BD42A423A1682711FA6D</vt:lpwstr>
  </property>
  <property fmtid="{D5CDD505-2E9C-101B-9397-08002B2CF9AE}" pid="3" name="Unit Owner">
    <vt:lpwstr>Communication Office</vt:lpwstr>
  </property>
  <property fmtid="{D5CDD505-2E9C-101B-9397-08002B2CF9AE}" pid="4" name="WorkflowChangePath">
    <vt:lpwstr>971dba6c-d09c-4860-b5bb-73f2244b7eaf,9;971dba6c-d09c-4860-b5bb-73f2244b7eaf,9;971dba6c-d09c-4860-b5bb-73f2244b7eaf,11;971dba6c-d09c-4860-b5bb-73f2244b7eaf,11;</vt:lpwstr>
  </property>
  <property fmtid="{D5CDD505-2E9C-101B-9397-08002B2CF9AE}" pid="5" name="_dlc_policyId">
    <vt:lpwstr>0x010100E33B793E1E7D4240861BC825712579F502|-1181894947</vt:lpwstr>
  </property>
  <property fmtid="{D5CDD505-2E9C-101B-9397-08002B2CF9AE}" pid="6" name="ItemRetentionFormula">
    <vt:lpwstr>&lt;formula id="Microsoft.Office.RecordsManagement.PolicyFeatures.Expiration.Formula.BuiltIn"&gt;&lt;number&gt;1&lt;/number&gt;&lt;property&gt;Created&lt;/property&gt;&lt;propertyId&gt;8c06beca-0777-48f7-91c7-6da68bc07b69&lt;/propertyId&gt;&lt;period&gt;days&lt;/period&gt;&lt;/formula&gt;</vt:lpwstr>
  </property>
</Properties>
</file>