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290" r:id="rId3"/>
    <p:sldId id="291" r:id="rId4"/>
    <p:sldId id="257" r:id="rId5"/>
    <p:sldId id="271" r:id="rId6"/>
    <p:sldId id="285" r:id="rId7"/>
    <p:sldId id="334" r:id="rId8"/>
    <p:sldId id="322" r:id="rId9"/>
    <p:sldId id="325" r:id="rId10"/>
    <p:sldId id="299" r:id="rId11"/>
    <p:sldId id="323" r:id="rId12"/>
    <p:sldId id="295" r:id="rId13"/>
    <p:sldId id="296" r:id="rId14"/>
    <p:sldId id="292" r:id="rId15"/>
    <p:sldId id="293" r:id="rId16"/>
    <p:sldId id="327" r:id="rId17"/>
    <p:sldId id="28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69ABBD-E949-E943-F57D-4B54D1D97F12}" name="Timothy Stickle" initials="TS" userId="S::tstickle@buffalo.edu::ffab94a9-97f8-4176-9441-644389c479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57EF7E-6BCD-4C53-83C6-F20BC6DE4A7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8D46E35-153A-4DE4-8784-0C44852331CA}">
      <dgm:prSet phldrT="[Text]" custT="1"/>
      <dgm:spPr/>
      <dgm:t>
        <a:bodyPr/>
        <a:lstStyle/>
        <a:p>
          <a:r>
            <a:rPr lang="en-US" sz="1200" b="1" dirty="0"/>
            <a:t>Genetic Risk</a:t>
          </a:r>
        </a:p>
      </dgm:t>
    </dgm:pt>
    <dgm:pt modelId="{1274B557-EB19-4835-8E00-07FC6048930B}" type="parTrans" cxnId="{ADE76D6C-7E78-4E5B-9D77-4AEAFD466124}">
      <dgm:prSet/>
      <dgm:spPr/>
      <dgm:t>
        <a:bodyPr/>
        <a:lstStyle/>
        <a:p>
          <a:endParaRPr lang="en-US" sz="1200" b="1"/>
        </a:p>
      </dgm:t>
    </dgm:pt>
    <dgm:pt modelId="{9AFC3245-6A23-4E02-B6D3-0D68D6BB4399}" type="sibTrans" cxnId="{ADE76D6C-7E78-4E5B-9D77-4AEAFD466124}">
      <dgm:prSet/>
      <dgm:spPr/>
      <dgm:t>
        <a:bodyPr/>
        <a:lstStyle/>
        <a:p>
          <a:endParaRPr lang="en-US" sz="1200" b="1"/>
        </a:p>
      </dgm:t>
    </dgm:pt>
    <dgm:pt modelId="{BB711F7D-9F76-44C8-A2A0-7D808F36E993}">
      <dgm:prSet phldrT="[Text]" custT="1"/>
      <dgm:spPr/>
      <dgm:t>
        <a:bodyPr/>
        <a:lstStyle/>
        <a:p>
          <a:r>
            <a:rPr lang="en-US" sz="1200" b="1" dirty="0"/>
            <a:t>Adverse Childhood Experience</a:t>
          </a:r>
        </a:p>
        <a:p>
          <a:r>
            <a:rPr lang="en-US" sz="1200" b="1" dirty="0"/>
            <a:t>Trauma</a:t>
          </a:r>
        </a:p>
      </dgm:t>
    </dgm:pt>
    <dgm:pt modelId="{E23DD3C4-0626-4DC7-A577-3E58A38F24DE}" type="parTrans" cxnId="{47F49B21-915F-452B-8E28-6D15E474F80D}">
      <dgm:prSet/>
      <dgm:spPr/>
      <dgm:t>
        <a:bodyPr/>
        <a:lstStyle/>
        <a:p>
          <a:endParaRPr lang="en-US" sz="1200" b="1"/>
        </a:p>
      </dgm:t>
    </dgm:pt>
    <dgm:pt modelId="{318EDE8B-F9BF-43DF-A05D-8A1F834C8764}" type="sibTrans" cxnId="{47F49B21-915F-452B-8E28-6D15E474F80D}">
      <dgm:prSet/>
      <dgm:spPr/>
      <dgm:t>
        <a:bodyPr/>
        <a:lstStyle/>
        <a:p>
          <a:endParaRPr lang="en-US" sz="1200" b="1"/>
        </a:p>
      </dgm:t>
    </dgm:pt>
    <dgm:pt modelId="{5EACDBB7-7ED7-43BF-A2EF-E9E9668D89A2}">
      <dgm:prSet phldrT="[Text]" custT="1"/>
      <dgm:spPr/>
      <dgm:t>
        <a:bodyPr/>
        <a:lstStyle/>
        <a:p>
          <a:r>
            <a:rPr lang="en-US" sz="1200" b="1" dirty="0"/>
            <a:t>Early</a:t>
          </a:r>
        </a:p>
        <a:p>
          <a:r>
            <a:rPr lang="en-US" sz="1200" b="1" dirty="0"/>
            <a:t>Peer</a:t>
          </a:r>
        </a:p>
        <a:p>
          <a:r>
            <a:rPr lang="en-US" sz="1200" b="1" dirty="0"/>
            <a:t>Parental</a:t>
          </a:r>
        </a:p>
        <a:p>
          <a:r>
            <a:rPr lang="en-US" sz="1200" b="1" dirty="0"/>
            <a:t>Substance Use</a:t>
          </a:r>
        </a:p>
      </dgm:t>
    </dgm:pt>
    <dgm:pt modelId="{7C6CC3C1-F86B-4CD1-9E9B-475858E05766}" type="parTrans" cxnId="{934327CC-4082-4702-8F96-8F34D0AC28D4}">
      <dgm:prSet/>
      <dgm:spPr/>
      <dgm:t>
        <a:bodyPr/>
        <a:lstStyle/>
        <a:p>
          <a:endParaRPr lang="en-US" sz="1200" b="1"/>
        </a:p>
      </dgm:t>
    </dgm:pt>
    <dgm:pt modelId="{2533EF2E-E73A-4C07-9099-551DCC8D6723}" type="sibTrans" cxnId="{934327CC-4082-4702-8F96-8F34D0AC28D4}">
      <dgm:prSet/>
      <dgm:spPr/>
      <dgm:t>
        <a:bodyPr/>
        <a:lstStyle/>
        <a:p>
          <a:endParaRPr lang="en-US" sz="1200" b="1"/>
        </a:p>
      </dgm:t>
    </dgm:pt>
    <dgm:pt modelId="{AA1B0016-8960-4DD0-ACA0-9518598FA83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1200" b="1" dirty="0"/>
            <a:t>Depression</a:t>
          </a:r>
        </a:p>
        <a:p>
          <a:pPr>
            <a:lnSpc>
              <a:spcPct val="100000"/>
            </a:lnSpc>
          </a:pPr>
          <a:r>
            <a:rPr lang="en-US" sz="1200" b="1" dirty="0"/>
            <a:t>Anxiety</a:t>
          </a:r>
        </a:p>
        <a:p>
          <a:pPr>
            <a:lnSpc>
              <a:spcPct val="100000"/>
            </a:lnSpc>
          </a:pPr>
          <a:r>
            <a:rPr lang="en-US" sz="1200" b="1" dirty="0"/>
            <a:t>PTSD</a:t>
          </a:r>
        </a:p>
        <a:p>
          <a:pPr>
            <a:lnSpc>
              <a:spcPct val="100000"/>
            </a:lnSpc>
          </a:pPr>
          <a:r>
            <a:rPr lang="en-US" sz="1200" b="1" dirty="0"/>
            <a:t>ADHD</a:t>
          </a:r>
        </a:p>
      </dgm:t>
    </dgm:pt>
    <dgm:pt modelId="{EF5AA8A8-77ED-42DC-AF6A-D7E3FCD7FDA0}" type="parTrans" cxnId="{9B08BBA5-366D-436A-909C-806FA1597163}">
      <dgm:prSet/>
      <dgm:spPr/>
      <dgm:t>
        <a:bodyPr/>
        <a:lstStyle/>
        <a:p>
          <a:endParaRPr lang="en-US" sz="1200" b="1"/>
        </a:p>
      </dgm:t>
    </dgm:pt>
    <dgm:pt modelId="{06621C42-C328-4ED5-B085-FAD32B973B03}" type="sibTrans" cxnId="{9B08BBA5-366D-436A-909C-806FA1597163}">
      <dgm:prSet/>
      <dgm:spPr/>
      <dgm:t>
        <a:bodyPr/>
        <a:lstStyle/>
        <a:p>
          <a:endParaRPr lang="en-US" sz="1200" b="1"/>
        </a:p>
      </dgm:t>
    </dgm:pt>
    <dgm:pt modelId="{A196D622-57BD-4A10-8DBE-20359B15537C}" type="pres">
      <dgm:prSet presAssocID="{8757EF7E-6BCD-4C53-83C6-F20BC6DE4A78}" presName="arrowDiagram" presStyleCnt="0">
        <dgm:presLayoutVars>
          <dgm:chMax val="5"/>
          <dgm:dir/>
          <dgm:resizeHandles val="exact"/>
        </dgm:presLayoutVars>
      </dgm:prSet>
      <dgm:spPr/>
    </dgm:pt>
    <dgm:pt modelId="{AE61E31F-F40E-4DC9-B1E2-96C590A8167D}" type="pres">
      <dgm:prSet presAssocID="{8757EF7E-6BCD-4C53-83C6-F20BC6DE4A78}" presName="arrow" presStyleLbl="bgShp" presStyleIdx="0" presStyleCnt="1" custAng="20758633"/>
      <dgm:spPr/>
    </dgm:pt>
    <dgm:pt modelId="{E52D1BC0-E791-4A91-8725-058732A6D531}" type="pres">
      <dgm:prSet presAssocID="{8757EF7E-6BCD-4C53-83C6-F20BC6DE4A78}" presName="arrowDiagram4" presStyleCnt="0"/>
      <dgm:spPr/>
    </dgm:pt>
    <dgm:pt modelId="{216B8039-9F15-4700-8C35-6F93E5E9395E}" type="pres">
      <dgm:prSet presAssocID="{A8D46E35-153A-4DE4-8784-0C44852331CA}" presName="bullet4a" presStyleLbl="node1" presStyleIdx="0" presStyleCnt="4" custScaleX="149288" custScaleY="119328" custLinFactX="100000" custLinFactY="100000" custLinFactNeighborX="196632" custLinFactNeighborY="144721"/>
      <dgm:spPr/>
    </dgm:pt>
    <dgm:pt modelId="{E7AE5684-80B0-4457-B56A-592F53C86FAB}" type="pres">
      <dgm:prSet presAssocID="{A8D46E35-153A-4DE4-8784-0C44852331CA}" presName="textBox4a" presStyleLbl="revTx" presStyleIdx="0" presStyleCnt="4" custLinFactNeighborX="34911" custLinFactNeighborY="45866">
        <dgm:presLayoutVars>
          <dgm:bulletEnabled val="1"/>
        </dgm:presLayoutVars>
      </dgm:prSet>
      <dgm:spPr/>
    </dgm:pt>
    <dgm:pt modelId="{A6ABA215-CA48-4F9B-AEA9-EFE79B07D8B3}" type="pres">
      <dgm:prSet presAssocID="{BB711F7D-9F76-44C8-A2A0-7D808F36E993}" presName="bullet4b" presStyleLbl="node1" presStyleIdx="1" presStyleCnt="4" custLinFactX="2338" custLinFactNeighborX="100000" custLinFactNeighborY="17057"/>
      <dgm:spPr/>
    </dgm:pt>
    <dgm:pt modelId="{AF720AC6-0FC9-4C7A-AFE6-FE71DCFA4E18}" type="pres">
      <dgm:prSet presAssocID="{BB711F7D-9F76-44C8-A2A0-7D808F36E993}" presName="textBox4b" presStyleLbl="revTx" presStyleIdx="1" presStyleCnt="4" custLinFactNeighborX="20305" custLinFactNeighborY="8360">
        <dgm:presLayoutVars>
          <dgm:bulletEnabled val="1"/>
        </dgm:presLayoutVars>
      </dgm:prSet>
      <dgm:spPr/>
    </dgm:pt>
    <dgm:pt modelId="{DD6CDEE3-82A7-4217-9BEE-FBFBA79F984C}" type="pres">
      <dgm:prSet presAssocID="{5EACDBB7-7ED7-43BF-A2EF-E9E9668D89A2}" presName="bullet4c" presStyleLbl="node1" presStyleIdx="2" presStyleCnt="4" custLinFactNeighborX="48273" custLinFactNeighborY="-45905"/>
      <dgm:spPr/>
    </dgm:pt>
    <dgm:pt modelId="{0367F431-D0C3-4EDB-BF79-A9D4FE14FFF1}" type="pres">
      <dgm:prSet presAssocID="{5EACDBB7-7ED7-43BF-A2EF-E9E9668D89A2}" presName="textBox4c" presStyleLbl="revTx" presStyleIdx="2" presStyleCnt="4" custLinFactNeighborX="10558" custLinFactNeighborY="-883">
        <dgm:presLayoutVars>
          <dgm:bulletEnabled val="1"/>
        </dgm:presLayoutVars>
      </dgm:prSet>
      <dgm:spPr/>
    </dgm:pt>
    <dgm:pt modelId="{D19287DD-795E-4EC6-B6EC-7A5F891099BD}" type="pres">
      <dgm:prSet presAssocID="{AA1B0016-8960-4DD0-ACA0-9518598FA839}" presName="bullet4d" presStyleLbl="node1" presStyleIdx="3" presStyleCnt="4" custLinFactNeighborX="-52851" custLinFactNeighborY="-72069"/>
      <dgm:spPr/>
    </dgm:pt>
    <dgm:pt modelId="{A28D48CD-6B7D-4EAD-9E7F-5F083CA44723}" type="pres">
      <dgm:prSet presAssocID="{AA1B0016-8960-4DD0-ACA0-9518598FA839}" presName="textBox4d" presStyleLbl="revTx" presStyleIdx="3" presStyleCnt="4" custLinFactNeighborX="-12995" custLinFactNeighborY="-6022">
        <dgm:presLayoutVars>
          <dgm:bulletEnabled val="1"/>
        </dgm:presLayoutVars>
      </dgm:prSet>
      <dgm:spPr/>
    </dgm:pt>
  </dgm:ptLst>
  <dgm:cxnLst>
    <dgm:cxn modelId="{47F49B21-915F-452B-8E28-6D15E474F80D}" srcId="{8757EF7E-6BCD-4C53-83C6-F20BC6DE4A78}" destId="{BB711F7D-9F76-44C8-A2A0-7D808F36E993}" srcOrd="1" destOrd="0" parTransId="{E23DD3C4-0626-4DC7-A577-3E58A38F24DE}" sibTransId="{318EDE8B-F9BF-43DF-A05D-8A1F834C8764}"/>
    <dgm:cxn modelId="{0762542D-4767-4667-AF7C-D3AB9E240F1D}" type="presOf" srcId="{BB711F7D-9F76-44C8-A2A0-7D808F36E993}" destId="{AF720AC6-0FC9-4C7A-AFE6-FE71DCFA4E18}" srcOrd="0" destOrd="0" presId="urn:microsoft.com/office/officeart/2005/8/layout/arrow2"/>
    <dgm:cxn modelId="{ADE76D6C-7E78-4E5B-9D77-4AEAFD466124}" srcId="{8757EF7E-6BCD-4C53-83C6-F20BC6DE4A78}" destId="{A8D46E35-153A-4DE4-8784-0C44852331CA}" srcOrd="0" destOrd="0" parTransId="{1274B557-EB19-4835-8E00-07FC6048930B}" sibTransId="{9AFC3245-6A23-4E02-B6D3-0D68D6BB4399}"/>
    <dgm:cxn modelId="{0708D959-B3D4-4167-922F-6C631FA54A00}" type="presOf" srcId="{8757EF7E-6BCD-4C53-83C6-F20BC6DE4A78}" destId="{A196D622-57BD-4A10-8DBE-20359B15537C}" srcOrd="0" destOrd="0" presId="urn:microsoft.com/office/officeart/2005/8/layout/arrow2"/>
    <dgm:cxn modelId="{F9115E95-04D7-4D3C-B832-C62AA4B98798}" type="presOf" srcId="{5EACDBB7-7ED7-43BF-A2EF-E9E9668D89A2}" destId="{0367F431-D0C3-4EDB-BF79-A9D4FE14FFF1}" srcOrd="0" destOrd="0" presId="urn:microsoft.com/office/officeart/2005/8/layout/arrow2"/>
    <dgm:cxn modelId="{9B08BBA5-366D-436A-909C-806FA1597163}" srcId="{8757EF7E-6BCD-4C53-83C6-F20BC6DE4A78}" destId="{AA1B0016-8960-4DD0-ACA0-9518598FA839}" srcOrd="3" destOrd="0" parTransId="{EF5AA8A8-77ED-42DC-AF6A-D7E3FCD7FDA0}" sibTransId="{06621C42-C328-4ED5-B085-FAD32B973B03}"/>
    <dgm:cxn modelId="{CAF17EA7-0368-43C4-BD49-F376C26FE346}" type="presOf" srcId="{A8D46E35-153A-4DE4-8784-0C44852331CA}" destId="{E7AE5684-80B0-4457-B56A-592F53C86FAB}" srcOrd="0" destOrd="0" presId="urn:microsoft.com/office/officeart/2005/8/layout/arrow2"/>
    <dgm:cxn modelId="{1BD68FC5-1B56-4337-8A6F-6BBE83313727}" type="presOf" srcId="{AA1B0016-8960-4DD0-ACA0-9518598FA839}" destId="{A28D48CD-6B7D-4EAD-9E7F-5F083CA44723}" srcOrd="0" destOrd="0" presId="urn:microsoft.com/office/officeart/2005/8/layout/arrow2"/>
    <dgm:cxn modelId="{934327CC-4082-4702-8F96-8F34D0AC28D4}" srcId="{8757EF7E-6BCD-4C53-83C6-F20BC6DE4A78}" destId="{5EACDBB7-7ED7-43BF-A2EF-E9E9668D89A2}" srcOrd="2" destOrd="0" parTransId="{7C6CC3C1-F86B-4CD1-9E9B-475858E05766}" sibTransId="{2533EF2E-E73A-4C07-9099-551DCC8D6723}"/>
    <dgm:cxn modelId="{77C5E253-DD74-4BAE-9458-129DD96A087F}" type="presParOf" srcId="{A196D622-57BD-4A10-8DBE-20359B15537C}" destId="{AE61E31F-F40E-4DC9-B1E2-96C590A8167D}" srcOrd="0" destOrd="0" presId="urn:microsoft.com/office/officeart/2005/8/layout/arrow2"/>
    <dgm:cxn modelId="{28F8852C-A187-415F-B5F2-B734549CB74E}" type="presParOf" srcId="{A196D622-57BD-4A10-8DBE-20359B15537C}" destId="{E52D1BC0-E791-4A91-8725-058732A6D531}" srcOrd="1" destOrd="0" presId="urn:microsoft.com/office/officeart/2005/8/layout/arrow2"/>
    <dgm:cxn modelId="{CA1B6424-D448-4557-BC42-9595FAD19889}" type="presParOf" srcId="{E52D1BC0-E791-4A91-8725-058732A6D531}" destId="{216B8039-9F15-4700-8C35-6F93E5E9395E}" srcOrd="0" destOrd="0" presId="urn:microsoft.com/office/officeart/2005/8/layout/arrow2"/>
    <dgm:cxn modelId="{E580127E-3319-4D7F-88EA-30E4682DF5EF}" type="presParOf" srcId="{E52D1BC0-E791-4A91-8725-058732A6D531}" destId="{E7AE5684-80B0-4457-B56A-592F53C86FAB}" srcOrd="1" destOrd="0" presId="urn:microsoft.com/office/officeart/2005/8/layout/arrow2"/>
    <dgm:cxn modelId="{89E52D56-F04B-400F-A839-23079CB6EDB8}" type="presParOf" srcId="{E52D1BC0-E791-4A91-8725-058732A6D531}" destId="{A6ABA215-CA48-4F9B-AEA9-EFE79B07D8B3}" srcOrd="2" destOrd="0" presId="urn:microsoft.com/office/officeart/2005/8/layout/arrow2"/>
    <dgm:cxn modelId="{A31112E4-3335-484D-991D-B4D6EC2403DB}" type="presParOf" srcId="{E52D1BC0-E791-4A91-8725-058732A6D531}" destId="{AF720AC6-0FC9-4C7A-AFE6-FE71DCFA4E18}" srcOrd="3" destOrd="0" presId="urn:microsoft.com/office/officeart/2005/8/layout/arrow2"/>
    <dgm:cxn modelId="{C240B12E-B460-4624-AEF2-81291A3F012A}" type="presParOf" srcId="{E52D1BC0-E791-4A91-8725-058732A6D531}" destId="{DD6CDEE3-82A7-4217-9BEE-FBFBA79F984C}" srcOrd="4" destOrd="0" presId="urn:microsoft.com/office/officeart/2005/8/layout/arrow2"/>
    <dgm:cxn modelId="{7F70CC58-A4D1-44DC-802E-E2D2A66215C9}" type="presParOf" srcId="{E52D1BC0-E791-4A91-8725-058732A6D531}" destId="{0367F431-D0C3-4EDB-BF79-A9D4FE14FFF1}" srcOrd="5" destOrd="0" presId="urn:microsoft.com/office/officeart/2005/8/layout/arrow2"/>
    <dgm:cxn modelId="{9249D087-7FC6-4361-A6C9-844EC82C4172}" type="presParOf" srcId="{E52D1BC0-E791-4A91-8725-058732A6D531}" destId="{D19287DD-795E-4EC6-B6EC-7A5F891099BD}" srcOrd="6" destOrd="0" presId="urn:microsoft.com/office/officeart/2005/8/layout/arrow2"/>
    <dgm:cxn modelId="{D4F913AF-9099-4A17-A631-1833BAE8A587}" type="presParOf" srcId="{E52D1BC0-E791-4A91-8725-058732A6D531}" destId="{A28D48CD-6B7D-4EAD-9E7F-5F083CA4472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A96D6D-0D5F-4441-AB79-B6A01475EC28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56D650-B821-4586-B1D9-3BA89A35B935}">
      <dgm:prSet phldrT="[Text]" custT="1"/>
      <dgm:spPr/>
      <dgm:t>
        <a:bodyPr/>
        <a:lstStyle/>
        <a:p>
          <a:r>
            <a:rPr lang="en-US" sz="1800" b="1" dirty="0"/>
            <a:t>MOUD</a:t>
          </a:r>
        </a:p>
      </dgm:t>
    </dgm:pt>
    <dgm:pt modelId="{F772226A-6B9E-40B2-8F22-6688F340DA67}" type="parTrans" cxnId="{E0225EE5-031F-4F26-B00C-61FCDFDFF52E}">
      <dgm:prSet/>
      <dgm:spPr/>
      <dgm:t>
        <a:bodyPr/>
        <a:lstStyle/>
        <a:p>
          <a:endParaRPr lang="en-US"/>
        </a:p>
      </dgm:t>
    </dgm:pt>
    <dgm:pt modelId="{BBBCD5EC-CC71-4EC4-A63E-E5B7D1D03632}" type="sibTrans" cxnId="{E0225EE5-031F-4F26-B00C-61FCDFDFF52E}">
      <dgm:prSet/>
      <dgm:spPr/>
      <dgm:t>
        <a:bodyPr/>
        <a:lstStyle/>
        <a:p>
          <a:endParaRPr lang="en-US"/>
        </a:p>
      </dgm:t>
    </dgm:pt>
    <dgm:pt modelId="{794A03D0-A0AB-44AA-996B-152EC56BB9DD}">
      <dgm:prSet phldrT="[Text]" custT="1"/>
      <dgm:spPr/>
      <dgm:t>
        <a:bodyPr/>
        <a:lstStyle/>
        <a:p>
          <a:r>
            <a:rPr lang="en-US" sz="1200" b="1" dirty="0"/>
            <a:t>Housing Stability</a:t>
          </a:r>
        </a:p>
        <a:p>
          <a:r>
            <a:rPr lang="en-US" sz="1200" b="1" dirty="0"/>
            <a:t>Social Support </a:t>
          </a:r>
        </a:p>
        <a:p>
          <a:r>
            <a:rPr lang="en-US" sz="1200" b="1" dirty="0"/>
            <a:t>Employment</a:t>
          </a:r>
        </a:p>
      </dgm:t>
    </dgm:pt>
    <dgm:pt modelId="{E089514A-D590-4E8A-A981-8B5FA6605BEB}" type="parTrans" cxnId="{45D8AB1E-0866-4820-AC31-769CBE2B4590}">
      <dgm:prSet/>
      <dgm:spPr/>
      <dgm:t>
        <a:bodyPr/>
        <a:lstStyle/>
        <a:p>
          <a:endParaRPr lang="en-US"/>
        </a:p>
      </dgm:t>
    </dgm:pt>
    <dgm:pt modelId="{51CBE986-3649-4C4F-A648-F11AD65BD13C}" type="sibTrans" cxnId="{45D8AB1E-0866-4820-AC31-769CBE2B4590}">
      <dgm:prSet/>
      <dgm:spPr/>
      <dgm:t>
        <a:bodyPr/>
        <a:lstStyle/>
        <a:p>
          <a:endParaRPr lang="en-US"/>
        </a:p>
      </dgm:t>
    </dgm:pt>
    <dgm:pt modelId="{5B3D93E3-77C3-4773-B6CE-8690D3D1D320}">
      <dgm:prSet phldrT="[Text]" custT="1"/>
      <dgm:spPr/>
      <dgm:t>
        <a:bodyPr/>
        <a:lstStyle/>
        <a:p>
          <a:r>
            <a:rPr lang="en-US" sz="1400" b="1" dirty="0">
              <a:solidFill>
                <a:srgbClr val="FF0000"/>
              </a:solidFill>
            </a:rPr>
            <a:t>Improved Mental Health and Coping Skills</a:t>
          </a:r>
        </a:p>
      </dgm:t>
    </dgm:pt>
    <dgm:pt modelId="{C637F4D8-443D-4BDC-9AA5-8DFCF55B819E}" type="parTrans" cxnId="{8A9BF6A9-F6BC-4F2C-AB77-18F9C91BAB5C}">
      <dgm:prSet/>
      <dgm:spPr/>
      <dgm:t>
        <a:bodyPr/>
        <a:lstStyle/>
        <a:p>
          <a:endParaRPr lang="en-US"/>
        </a:p>
      </dgm:t>
    </dgm:pt>
    <dgm:pt modelId="{1C80990B-7121-4BB7-AF26-EDF81858713A}" type="sibTrans" cxnId="{8A9BF6A9-F6BC-4F2C-AB77-18F9C91BAB5C}">
      <dgm:prSet/>
      <dgm:spPr/>
      <dgm:t>
        <a:bodyPr/>
        <a:lstStyle/>
        <a:p>
          <a:endParaRPr lang="en-US"/>
        </a:p>
      </dgm:t>
    </dgm:pt>
    <dgm:pt modelId="{464E79C8-A117-4A58-B733-EED5BA05F1B9}">
      <dgm:prSet phldrT="[Text]" custT="1"/>
      <dgm:spPr/>
      <dgm:t>
        <a:bodyPr/>
        <a:lstStyle/>
        <a:p>
          <a:r>
            <a:rPr lang="en-US" sz="1600" b="1" dirty="0"/>
            <a:t>Recovery!</a:t>
          </a:r>
        </a:p>
      </dgm:t>
    </dgm:pt>
    <dgm:pt modelId="{4B6D7126-7C0A-4BEE-A206-D2F34CEAEC34}" type="parTrans" cxnId="{ED7ED93A-7958-4305-B60B-53051CAD056C}">
      <dgm:prSet/>
      <dgm:spPr/>
      <dgm:t>
        <a:bodyPr/>
        <a:lstStyle/>
        <a:p>
          <a:endParaRPr lang="en-US"/>
        </a:p>
      </dgm:t>
    </dgm:pt>
    <dgm:pt modelId="{A5025CAC-58C0-41CE-85B5-EA5C8E0E787A}" type="sibTrans" cxnId="{ED7ED93A-7958-4305-B60B-53051CAD056C}">
      <dgm:prSet/>
      <dgm:spPr/>
      <dgm:t>
        <a:bodyPr/>
        <a:lstStyle/>
        <a:p>
          <a:endParaRPr lang="en-US"/>
        </a:p>
      </dgm:t>
    </dgm:pt>
    <dgm:pt modelId="{CA5297B4-633E-4AD3-9696-66D0074A6DE6}" type="pres">
      <dgm:prSet presAssocID="{95A96D6D-0D5F-4441-AB79-B6A01475EC28}" presName="arrowDiagram" presStyleCnt="0">
        <dgm:presLayoutVars>
          <dgm:chMax val="5"/>
          <dgm:dir/>
          <dgm:resizeHandles val="exact"/>
        </dgm:presLayoutVars>
      </dgm:prSet>
      <dgm:spPr/>
    </dgm:pt>
    <dgm:pt modelId="{1A1536BC-7C9C-477F-B055-3C9ECB4AACAF}" type="pres">
      <dgm:prSet presAssocID="{95A96D6D-0D5F-4441-AB79-B6A01475EC28}" presName="arrow" presStyleLbl="bgShp" presStyleIdx="0" presStyleCnt="1" custAng="3587626" custLinFactNeighborX="-59" custLinFactNeighborY="769"/>
      <dgm:spPr/>
    </dgm:pt>
    <dgm:pt modelId="{E0E1597E-EDF8-4067-B897-17049BDC34DC}" type="pres">
      <dgm:prSet presAssocID="{95A96D6D-0D5F-4441-AB79-B6A01475EC28}" presName="arrowDiagram4" presStyleCnt="0"/>
      <dgm:spPr/>
    </dgm:pt>
    <dgm:pt modelId="{E01DB4F3-14FB-4D53-BA31-F6E6AA339128}" type="pres">
      <dgm:prSet presAssocID="{BD56D650-B821-4586-B1D9-3BA89A35B935}" presName="bullet4a" presStyleLbl="node1" presStyleIdx="0" presStyleCnt="4" custLinFactX="35316" custLinFactY="-900000" custLinFactNeighborX="100000" custLinFactNeighborY="-957519"/>
      <dgm:spPr/>
    </dgm:pt>
    <dgm:pt modelId="{E8F1E1EB-B4B3-47BE-B808-0C5768F19CF4}" type="pres">
      <dgm:prSet presAssocID="{BD56D650-B821-4586-B1D9-3BA89A35B935}" presName="textBox4a" presStyleLbl="revTx" presStyleIdx="0" presStyleCnt="4" custScaleX="97948" custScaleY="112918" custLinFactY="-100000" custLinFactNeighborX="21828" custLinFactNeighborY="-181507">
        <dgm:presLayoutVars>
          <dgm:bulletEnabled val="1"/>
        </dgm:presLayoutVars>
      </dgm:prSet>
      <dgm:spPr/>
    </dgm:pt>
    <dgm:pt modelId="{F06521BC-ED35-43E9-829A-2F684EB798EE}" type="pres">
      <dgm:prSet presAssocID="{794A03D0-A0AB-44AA-996B-152EC56BB9DD}" presName="bullet4b" presStyleLbl="node1" presStyleIdx="1" presStyleCnt="4" custLinFactX="45004" custLinFactY="-244646" custLinFactNeighborX="100000" custLinFactNeighborY="-300000"/>
      <dgm:spPr/>
    </dgm:pt>
    <dgm:pt modelId="{5B4C04A6-31EF-482C-B15F-8307E4D5EA16}" type="pres">
      <dgm:prSet presAssocID="{794A03D0-A0AB-44AA-996B-152EC56BB9DD}" presName="textBox4b" presStyleLbl="revTx" presStyleIdx="1" presStyleCnt="4" custLinFactNeighborX="31661" custLinFactNeighborY="-75284">
        <dgm:presLayoutVars>
          <dgm:bulletEnabled val="1"/>
        </dgm:presLayoutVars>
      </dgm:prSet>
      <dgm:spPr/>
    </dgm:pt>
    <dgm:pt modelId="{DE753889-7B90-4083-9432-530A53A8572D}" type="pres">
      <dgm:prSet presAssocID="{5B3D93E3-77C3-4773-B6CE-8690D3D1D320}" presName="bullet4c" presStyleLbl="node1" presStyleIdx="2" presStyleCnt="4" custLinFactX="46805" custLinFactNeighborX="100000" custLinFactNeighborY="98215"/>
      <dgm:spPr/>
    </dgm:pt>
    <dgm:pt modelId="{673AD68E-53E0-459F-9513-76A535E9130C}" type="pres">
      <dgm:prSet presAssocID="{5B3D93E3-77C3-4773-B6CE-8690D3D1D320}" presName="textBox4c" presStyleLbl="revTx" presStyleIdx="2" presStyleCnt="4" custScaleY="86747" custLinFactNeighborX="40419" custLinFactNeighborY="9256">
        <dgm:presLayoutVars>
          <dgm:bulletEnabled val="1"/>
        </dgm:presLayoutVars>
      </dgm:prSet>
      <dgm:spPr/>
    </dgm:pt>
    <dgm:pt modelId="{EEC9D2BD-F919-4B50-9EAE-F1F6DBE74EDE}" type="pres">
      <dgm:prSet presAssocID="{464E79C8-A117-4A58-B733-EED5BA05F1B9}" presName="bullet4d" presStyleLbl="node1" presStyleIdx="3" presStyleCnt="4" custScaleY="74811" custLinFactY="200000" custLinFactNeighborX="53798" custLinFactNeighborY="223004"/>
      <dgm:spPr/>
    </dgm:pt>
    <dgm:pt modelId="{E6533683-77CE-4ECB-ACD2-747346BAF8B5}" type="pres">
      <dgm:prSet presAssocID="{464E79C8-A117-4A58-B733-EED5BA05F1B9}" presName="textBox4d" presStyleLbl="revTx" presStyleIdx="3" presStyleCnt="4" custScaleX="101768" custScaleY="10929" custLinFactNeighborX="788" custLinFactNeighborY="31421">
        <dgm:presLayoutVars>
          <dgm:bulletEnabled val="1"/>
        </dgm:presLayoutVars>
      </dgm:prSet>
      <dgm:spPr/>
    </dgm:pt>
  </dgm:ptLst>
  <dgm:cxnLst>
    <dgm:cxn modelId="{45D8AB1E-0866-4820-AC31-769CBE2B4590}" srcId="{95A96D6D-0D5F-4441-AB79-B6A01475EC28}" destId="{794A03D0-A0AB-44AA-996B-152EC56BB9DD}" srcOrd="1" destOrd="0" parTransId="{E089514A-D590-4E8A-A981-8B5FA6605BEB}" sibTransId="{51CBE986-3649-4C4F-A648-F11AD65BD13C}"/>
    <dgm:cxn modelId="{4788E72B-57D4-43C8-8BC0-A4796B029956}" type="presOf" srcId="{5B3D93E3-77C3-4773-B6CE-8690D3D1D320}" destId="{673AD68E-53E0-459F-9513-76A535E9130C}" srcOrd="0" destOrd="0" presId="urn:microsoft.com/office/officeart/2005/8/layout/arrow2"/>
    <dgm:cxn modelId="{ED7ED93A-7958-4305-B60B-53051CAD056C}" srcId="{95A96D6D-0D5F-4441-AB79-B6A01475EC28}" destId="{464E79C8-A117-4A58-B733-EED5BA05F1B9}" srcOrd="3" destOrd="0" parTransId="{4B6D7126-7C0A-4BEE-A206-D2F34CEAEC34}" sibTransId="{A5025CAC-58C0-41CE-85B5-EA5C8E0E787A}"/>
    <dgm:cxn modelId="{31EC6F3E-EB90-4DDE-91DC-98ABC02AD19B}" type="presOf" srcId="{95A96D6D-0D5F-4441-AB79-B6A01475EC28}" destId="{CA5297B4-633E-4AD3-9696-66D0074A6DE6}" srcOrd="0" destOrd="0" presId="urn:microsoft.com/office/officeart/2005/8/layout/arrow2"/>
    <dgm:cxn modelId="{8CF1F362-F1C8-49BE-8D85-B841CD3D8916}" type="presOf" srcId="{BD56D650-B821-4586-B1D9-3BA89A35B935}" destId="{E8F1E1EB-B4B3-47BE-B808-0C5768F19CF4}" srcOrd="0" destOrd="0" presId="urn:microsoft.com/office/officeart/2005/8/layout/arrow2"/>
    <dgm:cxn modelId="{C65B434F-1A09-4DBB-AACB-3D4C4097BC1A}" type="presOf" srcId="{794A03D0-A0AB-44AA-996B-152EC56BB9DD}" destId="{5B4C04A6-31EF-482C-B15F-8307E4D5EA16}" srcOrd="0" destOrd="0" presId="urn:microsoft.com/office/officeart/2005/8/layout/arrow2"/>
    <dgm:cxn modelId="{DE07BBA1-1087-4252-86F5-DDBD33D15CA5}" type="presOf" srcId="{464E79C8-A117-4A58-B733-EED5BA05F1B9}" destId="{E6533683-77CE-4ECB-ACD2-747346BAF8B5}" srcOrd="0" destOrd="0" presId="urn:microsoft.com/office/officeart/2005/8/layout/arrow2"/>
    <dgm:cxn modelId="{8A9BF6A9-F6BC-4F2C-AB77-18F9C91BAB5C}" srcId="{95A96D6D-0D5F-4441-AB79-B6A01475EC28}" destId="{5B3D93E3-77C3-4773-B6CE-8690D3D1D320}" srcOrd="2" destOrd="0" parTransId="{C637F4D8-443D-4BDC-9AA5-8DFCF55B819E}" sibTransId="{1C80990B-7121-4BB7-AF26-EDF81858713A}"/>
    <dgm:cxn modelId="{E0225EE5-031F-4F26-B00C-61FCDFDFF52E}" srcId="{95A96D6D-0D5F-4441-AB79-B6A01475EC28}" destId="{BD56D650-B821-4586-B1D9-3BA89A35B935}" srcOrd="0" destOrd="0" parTransId="{F772226A-6B9E-40B2-8F22-6688F340DA67}" sibTransId="{BBBCD5EC-CC71-4EC4-A63E-E5B7D1D03632}"/>
    <dgm:cxn modelId="{6CE87D2E-C3A9-416B-B494-DCC8BD9F44C4}" type="presParOf" srcId="{CA5297B4-633E-4AD3-9696-66D0074A6DE6}" destId="{1A1536BC-7C9C-477F-B055-3C9ECB4AACAF}" srcOrd="0" destOrd="0" presId="urn:microsoft.com/office/officeart/2005/8/layout/arrow2"/>
    <dgm:cxn modelId="{8B8EFBBB-8C2C-44EF-8A8C-353D4DEE2BB5}" type="presParOf" srcId="{CA5297B4-633E-4AD3-9696-66D0074A6DE6}" destId="{E0E1597E-EDF8-4067-B897-17049BDC34DC}" srcOrd="1" destOrd="0" presId="urn:microsoft.com/office/officeart/2005/8/layout/arrow2"/>
    <dgm:cxn modelId="{99C2F78F-923B-4256-BF77-5BA9F7320257}" type="presParOf" srcId="{E0E1597E-EDF8-4067-B897-17049BDC34DC}" destId="{E01DB4F3-14FB-4D53-BA31-F6E6AA339128}" srcOrd="0" destOrd="0" presId="urn:microsoft.com/office/officeart/2005/8/layout/arrow2"/>
    <dgm:cxn modelId="{3943126B-6CE8-4745-BBAA-876FAED3B7DB}" type="presParOf" srcId="{E0E1597E-EDF8-4067-B897-17049BDC34DC}" destId="{E8F1E1EB-B4B3-47BE-B808-0C5768F19CF4}" srcOrd="1" destOrd="0" presId="urn:microsoft.com/office/officeart/2005/8/layout/arrow2"/>
    <dgm:cxn modelId="{D9D09C91-38DE-4024-A454-80A0995FD7A4}" type="presParOf" srcId="{E0E1597E-EDF8-4067-B897-17049BDC34DC}" destId="{F06521BC-ED35-43E9-829A-2F684EB798EE}" srcOrd="2" destOrd="0" presId="urn:microsoft.com/office/officeart/2005/8/layout/arrow2"/>
    <dgm:cxn modelId="{DBD0798B-BF9D-44DA-8B09-45335257694D}" type="presParOf" srcId="{E0E1597E-EDF8-4067-B897-17049BDC34DC}" destId="{5B4C04A6-31EF-482C-B15F-8307E4D5EA16}" srcOrd="3" destOrd="0" presId="urn:microsoft.com/office/officeart/2005/8/layout/arrow2"/>
    <dgm:cxn modelId="{DAAAED88-75FD-49F4-A299-02E6C3CF2945}" type="presParOf" srcId="{E0E1597E-EDF8-4067-B897-17049BDC34DC}" destId="{DE753889-7B90-4083-9432-530A53A8572D}" srcOrd="4" destOrd="0" presId="urn:microsoft.com/office/officeart/2005/8/layout/arrow2"/>
    <dgm:cxn modelId="{E861E383-C88E-417E-98E3-2D82E7DDDBC6}" type="presParOf" srcId="{E0E1597E-EDF8-4067-B897-17049BDC34DC}" destId="{673AD68E-53E0-459F-9513-76A535E9130C}" srcOrd="5" destOrd="0" presId="urn:microsoft.com/office/officeart/2005/8/layout/arrow2"/>
    <dgm:cxn modelId="{B0279C21-F18F-4F8C-9ACB-BE2FD65CCDCC}" type="presParOf" srcId="{E0E1597E-EDF8-4067-B897-17049BDC34DC}" destId="{EEC9D2BD-F919-4B50-9EAE-F1F6DBE74EDE}" srcOrd="6" destOrd="0" presId="urn:microsoft.com/office/officeart/2005/8/layout/arrow2"/>
    <dgm:cxn modelId="{9FA7EBCA-632A-4CF6-8961-965361A75C9B}" type="presParOf" srcId="{E0E1597E-EDF8-4067-B897-17049BDC34DC}" destId="{E6533683-77CE-4ECB-ACD2-747346BAF8B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1E31F-F40E-4DC9-B1E2-96C590A8167D}">
      <dsp:nvSpPr>
        <dsp:cNvPr id="0" name=""/>
        <dsp:cNvSpPr/>
      </dsp:nvSpPr>
      <dsp:spPr>
        <a:xfrm rot="20758633">
          <a:off x="0" y="470768"/>
          <a:ext cx="5154863" cy="322178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6B8039-9F15-4700-8C35-6F93E5E9395E}">
      <dsp:nvSpPr>
        <dsp:cNvPr id="0" name=""/>
        <dsp:cNvSpPr/>
      </dsp:nvSpPr>
      <dsp:spPr>
        <a:xfrm>
          <a:off x="830228" y="3145179"/>
          <a:ext cx="176998" cy="1414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AE5684-80B0-4457-B56A-592F53C86FAB}">
      <dsp:nvSpPr>
        <dsp:cNvPr id="0" name=""/>
        <dsp:cNvSpPr/>
      </dsp:nvSpPr>
      <dsp:spPr>
        <a:xfrm>
          <a:off x="874768" y="3277466"/>
          <a:ext cx="881481" cy="766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23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Genetic Risk</a:t>
          </a:r>
        </a:p>
      </dsp:txBody>
      <dsp:txXfrm>
        <a:off x="874768" y="3277466"/>
        <a:ext cx="881481" cy="766785"/>
      </dsp:txXfrm>
    </dsp:sp>
    <dsp:sp modelId="{A6ABA215-CA48-4F9B-AEA9-EFE79B07D8B3}">
      <dsp:nvSpPr>
        <dsp:cNvPr id="0" name=""/>
        <dsp:cNvSpPr/>
      </dsp:nvSpPr>
      <dsp:spPr>
        <a:xfrm>
          <a:off x="1556434" y="2152273"/>
          <a:ext cx="206194" cy="2061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20AC6-0FC9-4C7A-AFE6-FE71DCFA4E18}">
      <dsp:nvSpPr>
        <dsp:cNvPr id="0" name=""/>
        <dsp:cNvSpPr/>
      </dsp:nvSpPr>
      <dsp:spPr>
        <a:xfrm>
          <a:off x="1668322" y="2343289"/>
          <a:ext cx="1082521" cy="14723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258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Adverse Childhood Experience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Trauma</a:t>
          </a:r>
        </a:p>
      </dsp:txBody>
      <dsp:txXfrm>
        <a:off x="1668322" y="2343289"/>
        <a:ext cx="1082521" cy="1472357"/>
      </dsp:txXfrm>
    </dsp:sp>
    <dsp:sp modelId="{DD6CDEE3-82A7-4217-9BEE-FBFBA79F984C}">
      <dsp:nvSpPr>
        <dsp:cNvPr id="0" name=""/>
        <dsp:cNvSpPr/>
      </dsp:nvSpPr>
      <dsp:spPr>
        <a:xfrm>
          <a:off x="2546938" y="1439472"/>
          <a:ext cx="273207" cy="2732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67F431-D0C3-4EDB-BF79-A9D4FE14FFF1}">
      <dsp:nvSpPr>
        <dsp:cNvPr id="0" name=""/>
        <dsp:cNvSpPr/>
      </dsp:nvSpPr>
      <dsp:spPr>
        <a:xfrm>
          <a:off x="2665949" y="1683911"/>
          <a:ext cx="1082521" cy="19910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67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Early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Peer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Parental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Substance Use</a:t>
          </a:r>
        </a:p>
      </dsp:txBody>
      <dsp:txXfrm>
        <a:off x="2665949" y="1683911"/>
        <a:ext cx="1082521" cy="1991065"/>
      </dsp:txXfrm>
    </dsp:sp>
    <dsp:sp modelId="{D19287DD-795E-4EC6-B6EC-7A5F891099BD}">
      <dsp:nvSpPr>
        <dsp:cNvPr id="0" name=""/>
        <dsp:cNvSpPr/>
      </dsp:nvSpPr>
      <dsp:spPr>
        <a:xfrm>
          <a:off x="3386620" y="935768"/>
          <a:ext cx="365995" cy="3659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D48CD-6B7D-4EAD-9E7F-5F083CA44723}">
      <dsp:nvSpPr>
        <dsp:cNvPr id="0" name=""/>
        <dsp:cNvSpPr/>
      </dsp:nvSpPr>
      <dsp:spPr>
        <a:xfrm>
          <a:off x="3622376" y="1243425"/>
          <a:ext cx="1082521" cy="23100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33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Depression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Anxiety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PTSD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ADHD</a:t>
          </a:r>
        </a:p>
      </dsp:txBody>
      <dsp:txXfrm>
        <a:off x="3622376" y="1243425"/>
        <a:ext cx="1082521" cy="2310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536BC-7C9C-477F-B055-3C9ECB4AACAF}">
      <dsp:nvSpPr>
        <dsp:cNvPr id="0" name=""/>
        <dsp:cNvSpPr/>
      </dsp:nvSpPr>
      <dsp:spPr>
        <a:xfrm rot="3587626">
          <a:off x="176" y="-29856"/>
          <a:ext cx="6215107" cy="388444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1DB4F3-14FB-4D53-BA31-F6E6AA339128}">
      <dsp:nvSpPr>
        <dsp:cNvPr id="0" name=""/>
        <dsp:cNvSpPr/>
      </dsp:nvSpPr>
      <dsp:spPr>
        <a:xfrm>
          <a:off x="809462" y="203338"/>
          <a:ext cx="142947" cy="1429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1E1EB-B4B3-47BE-B808-0C5768F19CF4}">
      <dsp:nvSpPr>
        <dsp:cNvPr id="0" name=""/>
        <dsp:cNvSpPr/>
      </dsp:nvSpPr>
      <dsp:spPr>
        <a:xfrm>
          <a:off x="930393" y="267850"/>
          <a:ext cx="1040975" cy="10439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574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MOUD</a:t>
          </a:r>
        </a:p>
      </dsp:txBody>
      <dsp:txXfrm>
        <a:off x="930393" y="267850"/>
        <a:ext cx="1040975" cy="1043923"/>
      </dsp:txXfrm>
    </dsp:sp>
    <dsp:sp modelId="{F06521BC-ED35-43E9-829A-2F684EB798EE}">
      <dsp:nvSpPr>
        <dsp:cNvPr id="0" name=""/>
        <dsp:cNvSpPr/>
      </dsp:nvSpPr>
      <dsp:spPr>
        <a:xfrm>
          <a:off x="1986472" y="601079"/>
          <a:ext cx="248604" cy="2486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C04A6-31EF-482C-B15F-8307E4D5EA16}">
      <dsp:nvSpPr>
        <dsp:cNvPr id="0" name=""/>
        <dsp:cNvSpPr/>
      </dsp:nvSpPr>
      <dsp:spPr>
        <a:xfrm>
          <a:off x="2163519" y="742961"/>
          <a:ext cx="1305172" cy="17751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Housing Stability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Social Support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Employment</a:t>
          </a:r>
        </a:p>
      </dsp:txBody>
      <dsp:txXfrm>
        <a:off x="2163519" y="742961"/>
        <a:ext cx="1305172" cy="1775189"/>
      </dsp:txXfrm>
    </dsp:sp>
    <dsp:sp modelId="{DE753889-7B90-4083-9432-530A53A8572D}">
      <dsp:nvSpPr>
        <dsp:cNvPr id="0" name=""/>
        <dsp:cNvSpPr/>
      </dsp:nvSpPr>
      <dsp:spPr>
        <a:xfrm>
          <a:off x="3399197" y="1612820"/>
          <a:ext cx="329400" cy="3294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3AD68E-53E0-459F-9513-76A535E9130C}">
      <dsp:nvSpPr>
        <dsp:cNvPr id="0" name=""/>
        <dsp:cNvSpPr/>
      </dsp:nvSpPr>
      <dsp:spPr>
        <a:xfrm>
          <a:off x="3607859" y="1802006"/>
          <a:ext cx="1305172" cy="2082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54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</a:rPr>
            <a:t>Improved Mental Health and Coping Skills</a:t>
          </a:r>
        </a:p>
      </dsp:txBody>
      <dsp:txXfrm>
        <a:off x="3607859" y="1802006"/>
        <a:ext cx="1305172" cy="2082435"/>
      </dsp:txXfrm>
    </dsp:sp>
    <dsp:sp modelId="{EEC9D2BD-F919-4B50-9EAE-F1F6DBE74EDE}">
      <dsp:nvSpPr>
        <dsp:cNvPr id="0" name=""/>
        <dsp:cNvSpPr/>
      </dsp:nvSpPr>
      <dsp:spPr>
        <a:xfrm>
          <a:off x="4557631" y="2770981"/>
          <a:ext cx="441272" cy="3301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33683-77CE-4ECB-ACD2-747346BAF8B5}">
      <dsp:nvSpPr>
        <dsp:cNvPr id="0" name=""/>
        <dsp:cNvSpPr/>
      </dsp:nvSpPr>
      <dsp:spPr>
        <a:xfrm>
          <a:off x="4539618" y="3184939"/>
          <a:ext cx="1328247" cy="304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3821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Recovery!</a:t>
          </a:r>
        </a:p>
      </dsp:txBody>
      <dsp:txXfrm>
        <a:off x="4539618" y="3184939"/>
        <a:ext cx="1328247" cy="304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2D17B-91D5-4D03-9085-BA75DDE4BB5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662B8-3828-4988-9D4F-26CA72153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5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86B464-A0DB-4D77-B3DC-619F787E9FDA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E2B8-9DCC-4634-8781-BF0ED0DCE26C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D9944B1-E783-4F28-8DCB-31D7BE2FBB26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30C24-12DC-4F73-A3E4-3C8829791F87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C35EBE3-9D52-4645-BF7B-8A8E588A4ABF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2CD8D-FFEB-45C6-AC25-637298F506FD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C1E37-E15E-41CF-ACBE-75BE91FFE6D5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29C6A-F288-4492-AF0C-80A15B0F38B8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4D60-FBA1-48A3-ABB5-3799CBD75B51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57587AB-C278-40CF-9E51-78858EDB4B5F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EB983-1814-4C54-A4CD-3A65E230D83B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246A4E7-85CC-4586-958E-1BD8CCBE16DD}" type="datetime1">
              <a:rPr lang="en-US" smtClean="0"/>
              <a:t>5/23/2023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217B1-E15B-3827-33AD-948BCCB1C9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Substance Use Disorder services: </a:t>
            </a:r>
            <a:br>
              <a:rPr lang="en-US" dirty="0"/>
            </a:br>
            <a:r>
              <a:rPr lang="en-US" dirty="0"/>
              <a:t>UVM Clinical Psychology </a:t>
            </a:r>
            <a:r>
              <a:rPr lang="en-US" dirty="0" err="1"/>
              <a:t>Phd</a:t>
            </a:r>
            <a:r>
              <a:rPr lang="en-US" dirty="0"/>
              <a:t> program </a:t>
            </a:r>
            <a:br>
              <a:rPr lang="en-US" dirty="0"/>
            </a:br>
            <a:r>
              <a:rPr lang="en-US" dirty="0"/>
              <a:t>and Vermont Psychological Services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442D59-50F8-58FE-7275-864D4371A1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University of Vermont</a:t>
            </a:r>
          </a:p>
        </p:txBody>
      </p:sp>
      <p:pic>
        <p:nvPicPr>
          <p:cNvPr id="4" name="Picture 2" descr="University of Vermont - Wikipedia">
            <a:extLst>
              <a:ext uri="{FF2B5EF4-FFF2-40B4-BE49-F238E27FC236}">
                <a16:creationId xmlns:a16="http://schemas.microsoft.com/office/drawing/2014/main" id="{1B5399A7-73E2-230D-77C9-0C885295F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364" y="751138"/>
            <a:ext cx="1580115" cy="2013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482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D6291E-4611-6582-E6F0-15A5C2FB9050}"/>
              </a:ext>
            </a:extLst>
          </p:cNvPr>
          <p:cNvGraphicFramePr/>
          <p:nvPr/>
        </p:nvGraphicFramePr>
        <p:xfrm>
          <a:off x="-126843" y="2165375"/>
          <a:ext cx="5154863" cy="4163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0D6EA5B-1007-9B24-F6BB-61FD3EB051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700933"/>
              </p:ext>
            </p:extLst>
          </p:nvPr>
        </p:nvGraphicFramePr>
        <p:xfrm>
          <a:off x="5966158" y="2304817"/>
          <a:ext cx="6222794" cy="3884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D474A77-9763-0194-38D7-DE8A32EC6D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67447" y="668741"/>
            <a:ext cx="2259284" cy="1506189"/>
          </a:xfrm>
          <a:prstGeom prst="rect">
            <a:avLst/>
          </a:prstGeom>
        </p:spPr>
      </p:pic>
      <p:sp>
        <p:nvSpPr>
          <p:cNvPr id="16" name="Arrow: Curved Right 15">
            <a:extLst>
              <a:ext uri="{FF2B5EF4-FFF2-40B4-BE49-F238E27FC236}">
                <a16:creationId xmlns:a16="http://schemas.microsoft.com/office/drawing/2014/main" id="{69388480-1BC9-2113-A926-C40BABC3AE93}"/>
              </a:ext>
            </a:extLst>
          </p:cNvPr>
          <p:cNvSpPr/>
          <p:nvPr/>
        </p:nvSpPr>
        <p:spPr>
          <a:xfrm rot="8132030">
            <a:off x="8769361" y="55994"/>
            <a:ext cx="1339478" cy="3800242"/>
          </a:xfrm>
          <a:prstGeom prst="curv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A416E9-0BC0-07A1-CD4E-E97888780518}"/>
              </a:ext>
            </a:extLst>
          </p:cNvPr>
          <p:cNvSpPr txBox="1"/>
          <p:nvPr/>
        </p:nvSpPr>
        <p:spPr>
          <a:xfrm>
            <a:off x="6753574" y="1325119"/>
            <a:ext cx="21799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Recurrence of use</a:t>
            </a:r>
          </a:p>
          <a:p>
            <a:pPr marL="285750" indent="-285750">
              <a:buFontTx/>
              <a:buChar char="-"/>
            </a:pPr>
            <a:r>
              <a:rPr lang="en-US" dirty="0"/>
              <a:t>Hospitalization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Incarceration</a:t>
            </a:r>
          </a:p>
        </p:txBody>
      </p:sp>
    </p:spTree>
    <p:extLst>
      <p:ext uri="{BB962C8B-B14F-4D97-AF65-F5344CB8AC3E}">
        <p14:creationId xmlns:p14="http://schemas.microsoft.com/office/powerpoint/2010/main" val="415148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wo People A Man And A Woman Are Sitting And Talking To Each Other Colorful  Human Illustrations On White Background Stock Illustration - Download Image  Now - iStock">
            <a:extLst>
              <a:ext uri="{FF2B5EF4-FFF2-40B4-BE49-F238E27FC236}">
                <a16:creationId xmlns:a16="http://schemas.microsoft.com/office/drawing/2014/main" id="{A001F06F-853E-E89E-DACA-464096A059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18225" b="17754"/>
          <a:stretch/>
        </p:blipFill>
        <p:spPr bwMode="auto">
          <a:xfrm>
            <a:off x="6682154" y="654924"/>
            <a:ext cx="4781377" cy="329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017EC-78A2-5D0D-3F25-AACD0BD1BE35}"/>
              </a:ext>
            </a:extLst>
          </p:cNvPr>
          <p:cNvSpPr txBox="1"/>
          <p:nvPr/>
        </p:nvSpPr>
        <p:spPr>
          <a:xfrm>
            <a:off x="471199" y="906580"/>
            <a:ext cx="1111717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SUDSS work? </a:t>
            </a:r>
          </a:p>
          <a:p>
            <a:pPr marL="0" marR="0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 and Referral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Structured and semi-structured interviews 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iagnosing DSM-5 disorders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Differential diagnosis</a:t>
            </a: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unctioning (e.g., cognitive)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reatment targets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reatment plans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is collaborative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special services (e.g., services for persons with disability)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uide intervention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Referral to an appropriate care provider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ncluding providers of MOUD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491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12A-27C6-EA6A-AC45-7C31816A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Stepdown service - Goals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B3A201-5AE6-EAFD-E65B-288581A5BED0}"/>
              </a:ext>
            </a:extLst>
          </p:cNvPr>
          <p:cNvSpPr/>
          <p:nvPr/>
        </p:nvSpPr>
        <p:spPr>
          <a:xfrm>
            <a:off x="6720252" y="2189512"/>
            <a:ext cx="2198077" cy="988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VCAP</a:t>
            </a:r>
          </a:p>
          <a:p>
            <a:pPr algn="ctr"/>
            <a:r>
              <a:rPr lang="en-US" dirty="0"/>
              <a:t>2016-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2A825A-80D0-1299-E66A-C7C089B65093}"/>
              </a:ext>
            </a:extLst>
          </p:cNvPr>
          <p:cNvSpPr/>
          <p:nvPr/>
        </p:nvSpPr>
        <p:spPr>
          <a:xfrm>
            <a:off x="8918328" y="3582202"/>
            <a:ext cx="2198077" cy="988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SUDSS</a:t>
            </a:r>
          </a:p>
          <a:p>
            <a:pPr algn="ctr"/>
            <a:r>
              <a:rPr lang="en-US" dirty="0"/>
              <a:t>2022-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750984-C4BE-6CCD-56C3-1B52809F190D}"/>
              </a:ext>
            </a:extLst>
          </p:cNvPr>
          <p:cNvSpPr/>
          <p:nvPr/>
        </p:nvSpPr>
        <p:spPr>
          <a:xfrm>
            <a:off x="7819290" y="5536222"/>
            <a:ext cx="2198077" cy="988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Stepdown Service</a:t>
            </a:r>
          </a:p>
          <a:p>
            <a:pPr algn="ctr"/>
            <a:r>
              <a:rPr lang="en-US" dirty="0"/>
              <a:t>2023-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919110-4867-B1FA-9CAC-33866CDDD8C6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7819291" y="3177844"/>
            <a:ext cx="1099038" cy="235837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701B8FC-26C5-4632-F1FA-CE4C0494D39A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 flipH="1">
            <a:off x="8918329" y="4570534"/>
            <a:ext cx="1099038" cy="965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E68A9AD-18D5-6F71-EA57-AC2F6A429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1" y="1717990"/>
            <a:ext cx="5819608" cy="506895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Increase post-release treatment retention for MOUD</a:t>
            </a:r>
          </a:p>
          <a:p>
            <a:pPr marL="666900" lvl="1" indent="-342900">
              <a:buFont typeface="+mj-lt"/>
              <a:buAutoNum type="alphaLcPeriod"/>
            </a:pPr>
            <a:r>
              <a:rPr lang="en-US" dirty="0"/>
              <a:t>Some evidence suggests psychosocial adjuncts increase MOUD retention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Treat co-occurring mental health disorders across a continuum of care</a:t>
            </a:r>
          </a:p>
          <a:p>
            <a:pPr marL="666900" lvl="1" indent="-342900">
              <a:buFont typeface="+mj-lt"/>
              <a:buAutoNum type="alphaLcPeriod"/>
            </a:pPr>
            <a:r>
              <a:rPr lang="en-US" dirty="0"/>
              <a:t>Associated with non-compliance, drop out, overdose, etc.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Prioritize Harm reduction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Build trust and break down barriers in the mental health system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Provide Training for future clinicians</a:t>
            </a:r>
          </a:p>
          <a:p>
            <a:pPr marL="666900" lvl="1" indent="-342900">
              <a:buFont typeface="+mj-lt"/>
              <a:buAutoNum type="alphaLcParenR"/>
            </a:pPr>
            <a:r>
              <a:rPr lang="en-US" dirty="0"/>
              <a:t>A future workforce in Vermont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3246079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12A-27C6-EA6A-AC45-7C31816A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Stepdown service –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B581-1124-A6AF-AB20-922B57B2B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5213321" cy="3900339"/>
          </a:xfrm>
        </p:spPr>
        <p:txBody>
          <a:bodyPr/>
          <a:lstStyle/>
          <a:p>
            <a:r>
              <a:rPr lang="en-US" dirty="0"/>
              <a:t>SUDSS service resources:</a:t>
            </a:r>
          </a:p>
          <a:p>
            <a:pPr lvl="1"/>
            <a:r>
              <a:rPr lang="en-US" dirty="0"/>
              <a:t>Telehealth prescribing of MOUD by </a:t>
            </a:r>
            <a:r>
              <a:rPr lang="en-US" dirty="0" err="1"/>
              <a:t>Tildabeth</a:t>
            </a:r>
            <a:r>
              <a:rPr lang="en-US" dirty="0"/>
              <a:t> </a:t>
            </a:r>
            <a:r>
              <a:rPr lang="en-US" dirty="0" err="1"/>
              <a:t>Doscher</a:t>
            </a:r>
            <a:r>
              <a:rPr lang="en-US" dirty="0"/>
              <a:t> MD, MPH</a:t>
            </a:r>
          </a:p>
          <a:p>
            <a:pPr lvl="1"/>
            <a:r>
              <a:rPr lang="en-US" dirty="0"/>
              <a:t>Network of community providers (e.g., UVM’s Addiction Treatment Program)</a:t>
            </a:r>
          </a:p>
          <a:p>
            <a:pPr lvl="1"/>
            <a:r>
              <a:rPr lang="en-US" dirty="0"/>
              <a:t>Fentanyl Testing Strips</a:t>
            </a:r>
          </a:p>
          <a:p>
            <a:pPr lvl="1"/>
            <a:r>
              <a:rPr lang="en-US" dirty="0"/>
              <a:t>Narcan</a:t>
            </a:r>
          </a:p>
          <a:p>
            <a:pPr lvl="1"/>
            <a:r>
              <a:rPr lang="en-US" dirty="0"/>
              <a:t>Clinical supervisors and researchers with expertise</a:t>
            </a:r>
          </a:p>
          <a:p>
            <a:pPr lvl="1"/>
            <a:r>
              <a:rPr lang="en-US" dirty="0"/>
              <a:t>Material resources (e.g., office space, assessment tools, etc.)</a:t>
            </a:r>
          </a:p>
          <a:p>
            <a:pPr lvl="1"/>
            <a:r>
              <a:rPr lang="en-US" dirty="0"/>
              <a:t>Trained clinicians</a:t>
            </a:r>
          </a:p>
          <a:p>
            <a:pPr lvl="1"/>
            <a:endParaRPr lang="en-US" dirty="0"/>
          </a:p>
          <a:p>
            <a:endParaRPr lang="en-US" baseline="30000" dirty="0"/>
          </a:p>
        </p:txBody>
      </p:sp>
      <p:pic>
        <p:nvPicPr>
          <p:cNvPr id="4" name="Picture 3" descr="A picture containing black, darkness&#10;&#10;Description automatically generated">
            <a:extLst>
              <a:ext uri="{FF2B5EF4-FFF2-40B4-BE49-F238E27FC236}">
                <a16:creationId xmlns:a16="http://schemas.microsoft.com/office/drawing/2014/main" id="{F86B080E-FDAF-22EC-EAC8-1D8B721E3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574" y="2117890"/>
            <a:ext cx="4010452" cy="4010452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5258B-DE57-0376-15C8-E37298CD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67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12A-27C6-EA6A-AC45-7C31816A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settlement advisory mandate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B581-1124-A6AF-AB20-922B57B2B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4324099" cy="3633047"/>
          </a:xfrm>
        </p:spPr>
        <p:txBody>
          <a:bodyPr>
            <a:normAutofit/>
          </a:bodyPr>
          <a:lstStyle/>
          <a:p>
            <a:r>
              <a:rPr lang="en-US" dirty="0"/>
              <a:t>18 V.S.A. § 4774</a:t>
            </a:r>
          </a:p>
          <a:p>
            <a:r>
              <a:rPr lang="en-US" dirty="0"/>
              <a:t>(b) Expenditures from the Opioid Abatement Special Fund shall be used for the following opioid prevention, intervention, treatment, recovery, harm reduction, and evaluation activities: </a:t>
            </a:r>
          </a:p>
          <a:p>
            <a:pPr lvl="1"/>
            <a:r>
              <a:rPr lang="en-US" dirty="0"/>
              <a:t>(5) addressing the needs of criminal justice-involved persons</a:t>
            </a:r>
          </a:p>
          <a:p>
            <a:endParaRPr lang="en-US" dirty="0"/>
          </a:p>
          <a:p>
            <a:pPr marL="0" indent="0">
              <a:buNone/>
            </a:pPr>
            <a:endParaRPr lang="en-US" baseline="300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09EB7-796D-F625-364A-3EBC522584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18 V.S.A. § 4774</a:t>
            </a:r>
          </a:p>
          <a:p>
            <a:r>
              <a:rPr lang="en-US" dirty="0"/>
              <a:t>(6) treating incarcerated populations, specifically:</a:t>
            </a:r>
          </a:p>
          <a:p>
            <a:pPr lvl="1"/>
            <a:r>
              <a:rPr lang="en-US" dirty="0"/>
              <a:t>(A) providing evidence-based or evidence-informed treatment and recovery support, including medication-assisted treatment for individuals with opioid use disorder or co-occurring substance use or mental health disorders while transitioning out of the criminal justice system; and </a:t>
            </a:r>
          </a:p>
          <a:p>
            <a:pPr lvl="1"/>
            <a:r>
              <a:rPr lang="en-US" dirty="0"/>
              <a:t>(B) increasing funding for correctional facilities to provide treatment and recovery support to inmates with opioid use disorder;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4B2EA-774C-5EA6-6136-4F6C1BBA8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68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12A-27C6-EA6A-AC45-7C31816A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Opioid settlement advisory mandate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B581-1124-A6AF-AB20-922B57B2B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4324099" cy="3633047"/>
          </a:xfrm>
        </p:spPr>
        <p:txBody>
          <a:bodyPr/>
          <a:lstStyle/>
          <a:p>
            <a:r>
              <a:rPr lang="en-US" dirty="0"/>
              <a:t>18 V.S.A. § 4774</a:t>
            </a:r>
          </a:p>
          <a:p>
            <a:r>
              <a:rPr lang="en-US" dirty="0"/>
              <a:t>(5) expanding the availability of warm handoff programs and recovery services, specifically:</a:t>
            </a:r>
          </a:p>
          <a:p>
            <a:pPr lvl="1"/>
            <a:r>
              <a:rPr lang="en-US" dirty="0"/>
              <a:t>(C) broadening the scope of recovery services to include co-occurring substance use disorder or mental health conditions; </a:t>
            </a:r>
          </a:p>
          <a:p>
            <a:pPr lvl="1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E09EB7-796D-F625-364A-3EBC522584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18 V.S.A. § 4774</a:t>
            </a:r>
          </a:p>
          <a:p>
            <a:r>
              <a:rPr lang="en-US" dirty="0"/>
              <a:t>(10) supporting efforts to provide leadership, planning, coordination, facilitation, training, and technical assistance</a:t>
            </a:r>
          </a:p>
          <a:p>
            <a:r>
              <a:rPr lang="en-US" dirty="0"/>
              <a:t>(12) implementing other evidence-based or evidence-informed programs or strategies that support prevention, harm reduction, treatment, or recovery of opioid use disorder and any co-occurring substance use or mental health disorder; and to abate the opioid epidemic;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1DF3F-6D59-2022-DBB9-775710B0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0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B184-37E8-4072-33B1-D29B363EE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65EB4-F7FE-248C-75E3-4E50F0A6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8E7BB42-EED1-F97E-9E84-A69A96C4833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466725" y="2229017"/>
            <a:ext cx="11227043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buClrTx/>
              <a:buSzTx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VCAP and SUDSS meet specific needs related to the Opioid Settlement Committee’s recommendations</a:t>
            </a:r>
          </a:p>
          <a:p>
            <a:pPr lvl="1" defTabSz="914400" eaLnBrk="0" fontAlgn="base" hangingPunct="0">
              <a:spcBef>
                <a:spcPct val="0"/>
              </a:spcBef>
              <a:buClrTx/>
              <a:buSzTx/>
            </a:pPr>
            <a:r>
              <a:rPr kumimoji="0" lang="en-US" alt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 line with statewide initiatives to provide efficacious intervention for OUD </a:t>
            </a:r>
          </a:p>
          <a:p>
            <a:pPr defTabSz="914400" eaLnBrk="0" fontAlgn="base" hangingPunct="0">
              <a:spcBef>
                <a:spcPct val="0"/>
              </a:spcBef>
              <a:buClrTx/>
              <a:buSzTx/>
            </a:pPr>
            <a:r>
              <a:rPr kumimoji="0" lang="en-US" altLang="en-US" sz="20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continue to provide care and to expand its services additional funding is needed</a:t>
            </a:r>
            <a:endParaRPr lang="en-US" altLang="en-US" sz="20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1" defTabSz="914400" eaLnBrk="0" fontAlgn="base" hangingPunct="0">
              <a:spcBef>
                <a:spcPct val="0"/>
              </a:spcBef>
              <a:buClrTx/>
              <a:buSzTx/>
            </a:pPr>
            <a:r>
              <a:rPr kumimoji="0" lang="en-US" alt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Admi</a:t>
            </a: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nistrative costs</a:t>
            </a:r>
          </a:p>
          <a:p>
            <a:pPr lvl="1" defTabSz="914400" eaLnBrk="0" fontAlgn="base" hangingPunct="0">
              <a:spcBef>
                <a:spcPct val="0"/>
              </a:spcBef>
              <a:buClrTx/>
              <a:buSzTx/>
            </a:pPr>
            <a:r>
              <a:rPr kumimoji="0" lang="en-US" alt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Graduate Student stipend</a:t>
            </a:r>
          </a:p>
          <a:p>
            <a:pPr lvl="1" defTabSz="914400" eaLnBrk="0" fontAlgn="base" hangingPunct="0">
              <a:spcBef>
                <a:spcPct val="0"/>
              </a:spcBef>
              <a:buClrTx/>
              <a:buSzTx/>
            </a:pPr>
            <a:r>
              <a:rPr kumimoji="0" lang="en-US" alt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Supplies</a:t>
            </a:r>
          </a:p>
          <a:p>
            <a:pPr lvl="1" defTabSz="914400" eaLnBrk="0" fontAlgn="base" hangingPunct="0">
              <a:spcBef>
                <a:spcPct val="0"/>
              </a:spcBef>
              <a:buClrTx/>
              <a:buSzTx/>
            </a:pPr>
            <a:r>
              <a:rPr lang="en-US" altLang="en-US" sz="1800" dirty="0">
                <a:solidFill>
                  <a:schemeClr val="tx1"/>
                </a:solidFill>
                <a:latin typeface="Arial" panose="020B0604020202020204" pitchFamily="34" charset="0"/>
              </a:rPr>
              <a:t>Travel Vouchers for Clients</a:t>
            </a:r>
          </a:p>
          <a:p>
            <a:pPr lvl="1" defTabSz="914400" eaLnBrk="0" fontAlgn="base" hangingPunct="0">
              <a:spcBef>
                <a:spcPct val="0"/>
              </a:spcBef>
              <a:buClrTx/>
              <a:buSzTx/>
            </a:pPr>
            <a:r>
              <a:rPr kumimoji="0" lang="en-US" alt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Training Materials</a:t>
            </a:r>
          </a:p>
          <a:p>
            <a:pPr lvl="1" defTabSz="914400" eaLnBrk="0" fontAlgn="base" hangingPunct="0">
              <a:spcBef>
                <a:spcPct val="0"/>
              </a:spcBef>
              <a:buClrTx/>
              <a:buSzTx/>
            </a:pPr>
            <a:r>
              <a:rPr kumimoji="0" lang="en-US" altLang="en-US" sz="18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Therapy Materials (e.g., client workbooks)</a:t>
            </a:r>
          </a:p>
        </p:txBody>
      </p:sp>
    </p:spTree>
    <p:extLst>
      <p:ext uri="{BB962C8B-B14F-4D97-AF65-F5344CB8AC3E}">
        <p14:creationId xmlns:p14="http://schemas.microsoft.com/office/powerpoint/2010/main" val="1847272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0BA03-7618-E1CA-606A-FEF84C357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 descr="Question mark against red wall">
            <a:extLst>
              <a:ext uri="{FF2B5EF4-FFF2-40B4-BE49-F238E27FC236}">
                <a16:creationId xmlns:a16="http://schemas.microsoft.com/office/drawing/2014/main" id="{64F6EFEF-E687-F492-B8B9-C8730DD29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377" y="2162564"/>
            <a:ext cx="6084839" cy="3678238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1BD8F7-A7EC-8426-CCE4-D69F12F05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AFBC31-06CF-E495-8B93-C47E222A2681}"/>
              </a:ext>
            </a:extLst>
          </p:cNvPr>
          <p:cNvSpPr txBox="1"/>
          <p:nvPr/>
        </p:nvSpPr>
        <p:spPr>
          <a:xfrm>
            <a:off x="7697755" y="2547257"/>
            <a:ext cx="4152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Contact:</a:t>
            </a:r>
          </a:p>
          <a:p>
            <a:r>
              <a:rPr lang="en-US" dirty="0"/>
              <a:t>Thomas.Geist@uvm.edu</a:t>
            </a:r>
          </a:p>
        </p:txBody>
      </p:sp>
    </p:spTree>
    <p:extLst>
      <p:ext uri="{BB962C8B-B14F-4D97-AF65-F5344CB8AC3E}">
        <p14:creationId xmlns:p14="http://schemas.microsoft.com/office/powerpoint/2010/main" val="259735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12A-27C6-EA6A-AC45-7C31816A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use and the justice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B581-1124-A6AF-AB20-922B57B2B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56782" y="2228003"/>
            <a:ext cx="4244008" cy="410322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Estimated that 13% of incarcerated people used heroin regularly upon arrest</a:t>
            </a:r>
            <a:br>
              <a:rPr lang="en-US" dirty="0"/>
            </a:br>
            <a:endParaRPr lang="en-US" dirty="0"/>
          </a:p>
          <a:p>
            <a:r>
              <a:rPr lang="en-US" dirty="0"/>
              <a:t>People incarcerated suffer from SUDs at 2x-3x the rates of the general population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Similar numbers for those on parole or probation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majority of people with OUD have a co-occurring mental illness (27% with severe mental illness)</a:t>
            </a:r>
          </a:p>
        </p:txBody>
      </p:sp>
      <p:pic>
        <p:nvPicPr>
          <p:cNvPr id="8" name="Picture 7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1B829081-74D8-4517-6A69-05DD09CCC4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3" y="2609952"/>
            <a:ext cx="5761219" cy="253005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352691F-6E95-26D3-AAC1-5A90E296D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7" y="6331226"/>
            <a:ext cx="11307912" cy="365125"/>
          </a:xfrm>
        </p:spPr>
        <p:txBody>
          <a:bodyPr/>
          <a:lstStyle/>
          <a:p>
            <a:r>
              <a:rPr lang="en-US" dirty="0"/>
              <a:t>U.S. Department of Justice, 2017; Feucht &amp; </a:t>
            </a:r>
            <a:r>
              <a:rPr lang="en-US" dirty="0" err="1"/>
              <a:t>Gfroerer</a:t>
            </a:r>
            <a:r>
              <a:rPr lang="en-US" dirty="0"/>
              <a:t>, 2011; </a:t>
            </a:r>
            <a:r>
              <a:rPr lang="en-US" dirty="0" err="1"/>
              <a:t>fazel</a:t>
            </a:r>
            <a:r>
              <a:rPr lang="en-US" dirty="0"/>
              <a:t> et al., 2017; Jones &amp; McCance-Katz, 2019</a:t>
            </a:r>
          </a:p>
        </p:txBody>
      </p:sp>
    </p:spTree>
    <p:extLst>
      <p:ext uri="{BB962C8B-B14F-4D97-AF65-F5344CB8AC3E}">
        <p14:creationId xmlns:p14="http://schemas.microsoft.com/office/powerpoint/2010/main" val="3234456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12A-27C6-EA6A-AC45-7C31816A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Substance use and the justice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B581-1124-A6AF-AB20-922B57B2B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2" y="2228003"/>
            <a:ext cx="4324099" cy="39003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nly about 11% of incarcerated people receive treatment for a substance use disorder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nly around 5% of treatment referrals made by parole or probation agencies for opioid use disorder result in MOUD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35-75% of individuals who begin MOUD discontinue their treatment in just the first year of treatment</a:t>
            </a:r>
            <a:endParaRPr lang="en-US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b="0" i="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Chances of overdose skyrocket post-release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Estimates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high as 129x hazard ratio</a:t>
            </a:r>
          </a:p>
        </p:txBody>
      </p:sp>
      <p:pic>
        <p:nvPicPr>
          <p:cNvPr id="6" name="Content Placeholder 5" descr="A yellow street sign with black text">
            <a:extLst>
              <a:ext uri="{FF2B5EF4-FFF2-40B4-BE49-F238E27FC236}">
                <a16:creationId xmlns:a16="http://schemas.microsoft.com/office/drawing/2014/main" id="{2FB61FEB-D7B3-6693-5337-D634E69C18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1288" y="2613472"/>
            <a:ext cx="5212004" cy="293175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19A0A-81F7-F3B2-04BE-04B3ADD1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273230"/>
            <a:ext cx="6917210" cy="365125"/>
          </a:xfrm>
        </p:spPr>
        <p:txBody>
          <a:bodyPr/>
          <a:lstStyle/>
          <a:p>
            <a:r>
              <a:rPr lang="en-US" dirty="0"/>
              <a:t>The National Center on Addiction and Substance Abuse, 2010; Krawczyk et al., 2017; Binswanger et a. 2007; Substance Abuse and Mental Health Services Administration, 2019</a:t>
            </a:r>
          </a:p>
        </p:txBody>
      </p:sp>
    </p:spTree>
    <p:extLst>
      <p:ext uri="{BB962C8B-B14F-4D97-AF65-F5344CB8AC3E}">
        <p14:creationId xmlns:p14="http://schemas.microsoft.com/office/powerpoint/2010/main" val="3904446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12A-27C6-EA6A-AC45-7C31816A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Vermont Correctional Addiction Treatment Program (V.C.A.P.)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6FBE7D69-CD6C-1DB9-81E9-99D36AE3B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45" y="2418426"/>
            <a:ext cx="2074758" cy="33758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F893C7-26C6-0C4F-560B-DF28A27FB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913" y="3957327"/>
            <a:ext cx="1649988" cy="16499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C04909F-E05F-EB75-A6EA-A852C1B10CAC}"/>
              </a:ext>
            </a:extLst>
          </p:cNvPr>
          <p:cNvSpPr txBox="1"/>
          <p:nvPr/>
        </p:nvSpPr>
        <p:spPr>
          <a:xfrm>
            <a:off x="3353913" y="5607315"/>
            <a:ext cx="1649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Rachel </a:t>
            </a:r>
            <a:r>
              <a:rPr lang="en-US" sz="1400" dirty="0" err="1"/>
              <a:t>Gehman</a:t>
            </a:r>
            <a:r>
              <a:rPr lang="en-US" sz="1400" dirty="0"/>
              <a:t>, MA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C8FD85-2629-F294-4003-EAECCC5EDB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03" r="14235"/>
          <a:stretch/>
        </p:blipFill>
        <p:spPr>
          <a:xfrm>
            <a:off x="5390447" y="3945139"/>
            <a:ext cx="1757318" cy="16621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87FB77-DC18-EC86-EBDF-CC5C41AE1BE8}"/>
              </a:ext>
            </a:extLst>
          </p:cNvPr>
          <p:cNvSpPr txBox="1"/>
          <p:nvPr/>
        </p:nvSpPr>
        <p:spPr>
          <a:xfrm>
            <a:off x="5638201" y="5640421"/>
            <a:ext cx="1555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Tim Stickle, PhD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B229BAB-2A48-FD1D-F637-6B2396EA61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9875" y="3945139"/>
            <a:ext cx="1636037" cy="163603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6A9FAE6-F420-E81A-4291-59E65B323D81}"/>
              </a:ext>
            </a:extLst>
          </p:cNvPr>
          <p:cNvSpPr txBox="1"/>
          <p:nvPr/>
        </p:nvSpPr>
        <p:spPr>
          <a:xfrm>
            <a:off x="7436499" y="5640420"/>
            <a:ext cx="2062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Nathan Moxley-Kelly, MS</a:t>
            </a:r>
          </a:p>
        </p:txBody>
      </p:sp>
      <p:pic>
        <p:nvPicPr>
          <p:cNvPr id="17" name="Picture 16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60F6EB75-3F46-5262-28D1-4AE07DD2C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4546" y="3945139"/>
            <a:ext cx="1636036" cy="163603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74B979C-5B9C-1C38-DB1C-893FE953EAF4}"/>
              </a:ext>
            </a:extLst>
          </p:cNvPr>
          <p:cNvSpPr txBox="1"/>
          <p:nvPr/>
        </p:nvSpPr>
        <p:spPr>
          <a:xfrm>
            <a:off x="9625927" y="5607314"/>
            <a:ext cx="1845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Thomas Geist, MS MA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3E17C6-A2D1-B164-CB90-DA995B1519DE}"/>
              </a:ext>
            </a:extLst>
          </p:cNvPr>
          <p:cNvSpPr txBox="1"/>
          <p:nvPr/>
        </p:nvSpPr>
        <p:spPr>
          <a:xfrm>
            <a:off x="5028434" y="2312696"/>
            <a:ext cx="4710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Established in 2016</a:t>
            </a:r>
          </a:p>
          <a:p>
            <a:endParaRPr lang="en-US" sz="2400" dirty="0"/>
          </a:p>
          <a:p>
            <a:pPr algn="ctr"/>
            <a:r>
              <a:rPr lang="en-US" sz="2400" dirty="0"/>
              <a:t>Our Current Team:</a:t>
            </a:r>
          </a:p>
        </p:txBody>
      </p:sp>
    </p:spTree>
    <p:extLst>
      <p:ext uri="{BB962C8B-B14F-4D97-AF65-F5344CB8AC3E}">
        <p14:creationId xmlns:p14="http://schemas.microsoft.com/office/powerpoint/2010/main" val="1270862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A0EFD-FBDB-E490-6BF7-236E30E55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V.C.A.P. patients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316F57-E024-27C7-9BCD-012C12A4C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3838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Historically, primarily pre-trial federal detainees</a:t>
            </a:r>
          </a:p>
          <a:p>
            <a:pPr lvl="1"/>
            <a:r>
              <a:rPr lang="en-US" dirty="0"/>
              <a:t>A time of transition and uncertainty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Recently including state and federal cases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Variety of charges, violations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Highly diverse, motivated, and engaged</a:t>
            </a:r>
            <a:br>
              <a:rPr lang="en-US" dirty="0"/>
            </a:br>
            <a:endParaRPr lang="en-US" dirty="0"/>
          </a:p>
          <a:p>
            <a:r>
              <a:rPr lang="en-US" dirty="0"/>
              <a:t>SUD and co-occurring mental health disorders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11" name="Picture 2" descr="Two People A Man And A Woman Are Sitting And Talking To Each Other Colorful  Human Illustrations On White Background Stock Illustration - Download Image  Now - iStock">
            <a:extLst>
              <a:ext uri="{FF2B5EF4-FFF2-40B4-BE49-F238E27FC236}">
                <a16:creationId xmlns:a16="http://schemas.microsoft.com/office/drawing/2014/main" id="{23D55792-32F6-C06D-1A96-A68F384B9C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" t="18225" b="17754"/>
          <a:stretch/>
        </p:blipFill>
        <p:spPr bwMode="auto">
          <a:xfrm>
            <a:off x="6434330" y="2400766"/>
            <a:ext cx="4910544" cy="338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6BCD007-82C4-62E2-7378-C64122212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62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12A-27C6-EA6A-AC45-7C31816A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V.C.A.P.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B581-1124-A6AF-AB20-922B57B2BF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4811" y="2256184"/>
            <a:ext cx="4324099" cy="37728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u="sng" dirty="0"/>
              <a:t>Assessment</a:t>
            </a:r>
          </a:p>
          <a:p>
            <a:r>
              <a:rPr lang="en-US" dirty="0"/>
              <a:t>Full understanding of presenting problem &amp; comorbidities</a:t>
            </a:r>
          </a:p>
          <a:p>
            <a:r>
              <a:rPr lang="en-US" dirty="0"/>
              <a:t>Context of history, goals, and strengths</a:t>
            </a:r>
          </a:p>
          <a:p>
            <a:pPr marL="0" indent="0">
              <a:buNone/>
            </a:pPr>
            <a:endParaRPr lang="en-US" b="1" u="sng" dirty="0"/>
          </a:p>
          <a:p>
            <a:pPr marL="0" indent="0">
              <a:buNone/>
            </a:pPr>
            <a:r>
              <a:rPr lang="en-US" b="1" u="sng" dirty="0"/>
              <a:t>Evidence-Based Treatment</a:t>
            </a:r>
          </a:p>
          <a:p>
            <a:r>
              <a:rPr lang="en-US" dirty="0"/>
              <a:t>Individual and Group</a:t>
            </a:r>
          </a:p>
          <a:p>
            <a:r>
              <a:rPr lang="en-US" dirty="0"/>
              <a:t>CBT; ACT; MI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Advocacy</a:t>
            </a:r>
          </a:p>
          <a:p>
            <a:r>
              <a:rPr lang="en-US" dirty="0"/>
              <a:t>Coordinate with Marshalls and Probation</a:t>
            </a:r>
          </a:p>
          <a:p>
            <a:endParaRPr lang="en-US" dirty="0"/>
          </a:p>
        </p:txBody>
      </p:sp>
      <p:pic>
        <p:nvPicPr>
          <p:cNvPr id="7" name="Picture 6" descr="A group of chairs in a circle&#10;&#10;Description automatically generated with medium confidence">
            <a:extLst>
              <a:ext uri="{FF2B5EF4-FFF2-40B4-BE49-F238E27FC236}">
                <a16:creationId xmlns:a16="http://schemas.microsoft.com/office/drawing/2014/main" id="{AB917150-641C-7EE5-4319-FB28BD03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3" y="1965251"/>
            <a:ext cx="4664047" cy="466404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80C53-EE9B-F815-5F5F-1494C056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58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FB645E-72A9-D284-51B5-600B057E611D}"/>
              </a:ext>
            </a:extLst>
          </p:cNvPr>
          <p:cNvSpPr txBox="1"/>
          <p:nvPr/>
        </p:nvSpPr>
        <p:spPr>
          <a:xfrm>
            <a:off x="4330260" y="861647"/>
            <a:ext cx="35314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SUDSS Team!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9CA089-D7B2-B820-EFA2-8C72E845DC84}"/>
              </a:ext>
            </a:extLst>
          </p:cNvPr>
          <p:cNvSpPr txBox="1"/>
          <p:nvPr/>
        </p:nvSpPr>
        <p:spPr>
          <a:xfrm>
            <a:off x="450258" y="3933921"/>
            <a:ext cx="2079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Nathan Moxley-Kelly, MSc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ECC1327-5AD8-0E44-6F43-615A24F42ABB}"/>
              </a:ext>
            </a:extLst>
          </p:cNvPr>
          <p:cNvSpPr txBox="1"/>
          <p:nvPr/>
        </p:nvSpPr>
        <p:spPr>
          <a:xfrm>
            <a:off x="6738349" y="3972848"/>
            <a:ext cx="1667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Rhiannon Wiley, MA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7AF92-FD12-5584-3483-FA009DE983A9}"/>
              </a:ext>
            </a:extLst>
          </p:cNvPr>
          <p:cNvSpPr txBox="1"/>
          <p:nvPr/>
        </p:nvSpPr>
        <p:spPr>
          <a:xfrm>
            <a:off x="10048219" y="3969089"/>
            <a:ext cx="1301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Jill Giannini, BA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D34E4F-CE2E-7FEE-D73A-66AE43676F3F}"/>
              </a:ext>
            </a:extLst>
          </p:cNvPr>
          <p:cNvSpPr txBox="1"/>
          <p:nvPr/>
        </p:nvSpPr>
        <p:spPr>
          <a:xfrm>
            <a:off x="3853470" y="3951505"/>
            <a:ext cx="167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Rachel </a:t>
            </a:r>
            <a:r>
              <a:rPr lang="en-US" sz="1400" dirty="0" err="1"/>
              <a:t>Gehman</a:t>
            </a:r>
            <a:r>
              <a:rPr lang="en-US" sz="1400" dirty="0"/>
              <a:t>, MA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C8FD85-2629-F294-4003-EAECCC5ED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03" r="14235"/>
          <a:stretch/>
        </p:blipFill>
        <p:spPr>
          <a:xfrm>
            <a:off x="5209870" y="4718494"/>
            <a:ext cx="1757318" cy="166217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89AFB1C-6A59-8AC5-07B3-7C8F9BE76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2034" y="2314887"/>
            <a:ext cx="1654202" cy="165420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229BAB-2A48-FD1D-F637-6B2396EA61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91" y="2297884"/>
            <a:ext cx="1636037" cy="16360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9F893C7-26C6-0C4F-560B-DF28A27FBA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8608" y="2319101"/>
            <a:ext cx="1649988" cy="164998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C5E127-E262-2512-AFE1-030FE7188D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8016" y="2345160"/>
            <a:ext cx="1649988" cy="164998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CBEDEF7-D3FE-8F84-30D0-EAF50406D1B3}"/>
              </a:ext>
            </a:extLst>
          </p:cNvPr>
          <p:cNvSpPr txBox="1"/>
          <p:nvPr/>
        </p:nvSpPr>
        <p:spPr>
          <a:xfrm>
            <a:off x="5347759" y="6380670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Tim Stickle, PhD</a:t>
            </a:r>
          </a:p>
        </p:txBody>
      </p:sp>
    </p:spTree>
    <p:extLst>
      <p:ext uri="{BB962C8B-B14F-4D97-AF65-F5344CB8AC3E}">
        <p14:creationId xmlns:p14="http://schemas.microsoft.com/office/powerpoint/2010/main" val="308707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4872439-5054-D7A7-2692-2047711E1ABF}"/>
              </a:ext>
            </a:extLst>
          </p:cNvPr>
          <p:cNvSpPr txBox="1"/>
          <p:nvPr/>
        </p:nvSpPr>
        <p:spPr>
          <a:xfrm>
            <a:off x="465992" y="616226"/>
            <a:ext cx="112600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+mn-lt"/>
                <a:ea typeface="Calibri" panose="020F0502020204030204" pitchFamily="34" charset="0"/>
                <a:cs typeface="Calibri Light" panose="020F0302020204030204" pitchFamily="34" charset="0"/>
              </a:rPr>
              <a:t>Substance Use Disorders Specialty Service (SUDSS)</a:t>
            </a:r>
            <a:br>
              <a:rPr lang="en-US" sz="2800" b="1" dirty="0">
                <a:latin typeface="+mn-lt"/>
                <a:ea typeface="Calibri" panose="020F0502020204030204" pitchFamily="34" charset="0"/>
                <a:cs typeface="Calibri Light" panose="020F0302020204030204" pitchFamily="34" charset="0"/>
              </a:rPr>
            </a:br>
            <a:endParaRPr lang="en-US" dirty="0"/>
          </a:p>
          <a:p>
            <a:r>
              <a:rPr lang="en-US" dirty="0"/>
              <a:t>Designed to facilitate student’s interest and motivation to help!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Student’s passion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Clinical supervisors and researchers with expertise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Material resources (E.g., office space, assessment tools, etc.)</a:t>
            </a:r>
          </a:p>
          <a:p>
            <a:pPr lvl="1"/>
            <a:endParaRPr lang="en-US" dirty="0"/>
          </a:p>
          <a:p>
            <a:r>
              <a:rPr lang="en-US" u="sng" dirty="0"/>
              <a:t>How do we figure out how to help?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Reached out to providers and program directors 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Expressed our desire to help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Described our resources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/>
              <a:t>Asked what was needed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Providers discussed issues related to: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Waitlists for treatment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Siloing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Insufficient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lack of screening and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Then began developing a service to address the identified needs!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AD3F99-848A-6CFD-4611-8128D208BF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85" r="1085" b="24546"/>
          <a:stretch/>
        </p:blipFill>
        <p:spPr>
          <a:xfrm>
            <a:off x="7095392" y="2611754"/>
            <a:ext cx="4630616" cy="375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91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3D017EC-78A2-5D0D-3F25-AACD0BD1BE35}"/>
              </a:ext>
            </a:extLst>
          </p:cNvPr>
          <p:cNvSpPr txBox="1"/>
          <p:nvPr/>
        </p:nvSpPr>
        <p:spPr>
          <a:xfrm>
            <a:off x="442845" y="690071"/>
            <a:ext cx="6691496" cy="503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SUDSS work? </a:t>
            </a:r>
          </a:p>
          <a:p>
            <a:pPr marL="0" marR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Treatment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Aft>
                <a:spcPts val="120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the work with a non-judgmental, harm-reduction mindset </a:t>
            </a:r>
          </a:p>
          <a:p>
            <a:pPr marL="800100" lvl="1" indent="-342900">
              <a:lnSpc>
                <a:spcPct val="15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linicians will help clients accomplish 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goals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Abstinence, improved functioning, reduced suffering, etc. </a:t>
            </a:r>
          </a:p>
          <a:p>
            <a:pPr lvl="1">
              <a:lnSpc>
                <a:spcPct val="150000"/>
              </a:lnSpc>
            </a:pPr>
            <a:endParaRPr lang="en-US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Clinicians use </a:t>
            </a:r>
            <a:r>
              <a:rPr lang="en-US" sz="20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evidence-based interventions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Motivational </a:t>
            </a: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nterviewing (MI)	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ognitive-behavioral therapy (CBT)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7EDC1-D78B-11E5-634B-773D80F7E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762" y="2030046"/>
            <a:ext cx="4196862" cy="27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90094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ividend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1A3260"/>
    </a:accent1>
    <a:accent2>
      <a:srgbClr val="4590B8"/>
    </a:accent2>
    <a:accent3>
      <a:srgbClr val="45CBE8"/>
    </a:accent3>
    <a:accent4>
      <a:srgbClr val="969FA7"/>
    </a:accent4>
    <a:accent5>
      <a:srgbClr val="A2C777"/>
    </a:accent5>
    <a:accent6>
      <a:srgbClr val="42955F"/>
    </a:accent6>
    <a:hlink>
      <a:srgbClr val="828282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14849</TotalTime>
  <Words>1058</Words>
  <Application>Microsoft Office PowerPoint</Application>
  <PresentationFormat>Widescreen</PresentationFormat>
  <Paragraphs>168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Wingdings 2</vt:lpstr>
      <vt:lpstr>Dividend</vt:lpstr>
      <vt:lpstr>Substance Use Disorder services:  UVM Clinical Psychology Phd program  and Vermont Psychological Services </vt:lpstr>
      <vt:lpstr>Substance use and the justice system</vt:lpstr>
      <vt:lpstr>Substance use and the justice system</vt:lpstr>
      <vt:lpstr>The Vermont Correctional Addiction Treatment Program (V.C.A.P.)</vt:lpstr>
      <vt:lpstr>V.C.A.P. patients</vt:lpstr>
      <vt:lpstr>V.C.A.P. Services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Stepdown service - Goals</vt:lpstr>
      <vt:lpstr>Stepdown service – Resources</vt:lpstr>
      <vt:lpstr>Opioid settlement advisory mandate</vt:lpstr>
      <vt:lpstr>Opioid settlement advisory mandate</vt:lpstr>
      <vt:lpstr>Funding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tgeist</dc:creator>
  <cp:lastModifiedBy>tgeist</cp:lastModifiedBy>
  <cp:revision>70</cp:revision>
  <dcterms:created xsi:type="dcterms:W3CDTF">2022-05-19T17:41:25Z</dcterms:created>
  <dcterms:modified xsi:type="dcterms:W3CDTF">2023-05-23T18:01:04Z</dcterms:modified>
</cp:coreProperties>
</file>